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434" autoAdjust="0"/>
  </p:normalViewPr>
  <p:slideViewPr>
    <p:cSldViewPr>
      <p:cViewPr varScale="1">
        <p:scale>
          <a:sx n="65" d="100"/>
          <a:sy n="65" d="100"/>
        </p:scale>
        <p:origin x="-1296" y="-6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409DA-5C04-47EC-9DC0-F56059834C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409DA-5C04-47EC-9DC0-F56059834C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409DA-5C04-47EC-9DC0-F56059834C73}"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409DA-5C04-47EC-9DC0-F56059834C73}"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C409DA-5C04-47EC-9DC0-F56059834C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C409DA-5C04-47EC-9DC0-F56059834C73}"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3C409DA-5C04-47EC-9DC0-F56059834C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3C409DA-5C04-47EC-9DC0-F56059834C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3C409DA-5C04-47EC-9DC0-F56059834C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C409DA-5C04-47EC-9DC0-F56059834C73}"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54913B-1D1A-41B5-AAA2-731331F3464B}" type="datetimeFigureOut">
              <a:rPr lang="tr-TR" smtClean="0"/>
              <a:pPr/>
              <a:t>21.03.2020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C409DA-5C04-47EC-9DC0-F56059834C73}"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254913B-1D1A-41B5-AAA2-731331F3464B}" type="datetimeFigureOut">
              <a:rPr lang="tr-TR" smtClean="0"/>
              <a:pPr/>
              <a:t>21.03.2020</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3C409DA-5C04-47EC-9DC0-F56059834C73}"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99592" y="1700808"/>
            <a:ext cx="7344816" cy="2339102"/>
          </a:xfrm>
          <a:prstGeom prst="rect">
            <a:avLst/>
          </a:prstGeom>
        </p:spPr>
        <p:txBody>
          <a:bodyPr wrap="square">
            <a:spAutoFit/>
          </a:bodyPr>
          <a:lstStyle/>
          <a:p>
            <a:pPr algn="ctr"/>
            <a:r>
              <a:rPr lang="tr-TR" sz="3200" dirty="0" err="1" smtClean="0">
                <a:latin typeface="Arial" pitchFamily="34" charset="0"/>
                <a:cs typeface="Arial" pitchFamily="34" charset="0"/>
              </a:rPr>
              <a:t>Foreign</a:t>
            </a:r>
            <a:r>
              <a:rPr lang="tr-TR" sz="3200" dirty="0" smtClean="0">
                <a:latin typeface="Arial" pitchFamily="34" charset="0"/>
                <a:cs typeface="Arial" pitchFamily="34" charset="0"/>
              </a:rPr>
              <a:t> Language </a:t>
            </a:r>
            <a:r>
              <a:rPr lang="tr-TR" sz="3200" dirty="0" err="1" smtClean="0">
                <a:latin typeface="Arial" pitchFamily="34" charset="0"/>
                <a:cs typeface="Arial" pitchFamily="34" charset="0"/>
              </a:rPr>
              <a:t>Teaching</a:t>
            </a:r>
            <a:r>
              <a:rPr lang="tr-TR" sz="3200" dirty="0" smtClean="0">
                <a:latin typeface="Arial" pitchFamily="34" charset="0"/>
                <a:cs typeface="Arial" pitchFamily="34" charset="0"/>
              </a:rPr>
              <a:t> </a:t>
            </a:r>
            <a:r>
              <a:rPr lang="en-US" sz="3200" dirty="0" smtClean="0">
                <a:latin typeface="Arial" pitchFamily="34" charset="0"/>
                <a:cs typeface="Arial" pitchFamily="34" charset="0"/>
              </a:rPr>
              <a:t>in India</a:t>
            </a:r>
            <a:endParaRPr lang="tr-TR" sz="3200" dirty="0" smtClean="0">
              <a:latin typeface="Arial" pitchFamily="34" charset="0"/>
              <a:cs typeface="Arial" pitchFamily="34" charset="0"/>
            </a:endParaRPr>
          </a:p>
          <a:p>
            <a:pPr algn="ctr"/>
            <a:endParaRPr lang="tr-TR" sz="3200" dirty="0" smtClean="0">
              <a:latin typeface="Arial" pitchFamily="34" charset="0"/>
              <a:cs typeface="Arial" pitchFamily="34" charset="0"/>
            </a:endParaRPr>
          </a:p>
          <a:p>
            <a:pPr algn="ctr"/>
            <a:endParaRPr lang="tr-TR" sz="3200" dirty="0">
              <a:latin typeface="Arial" pitchFamily="34" charset="0"/>
              <a:cs typeface="Arial" pitchFamily="34" charset="0"/>
            </a:endParaRPr>
          </a:p>
          <a:p>
            <a:pPr algn="ctr"/>
            <a:endParaRPr lang="tr-TR" sz="3200" dirty="0" smtClean="0">
              <a:latin typeface="Arial" pitchFamily="34" charset="0"/>
              <a:cs typeface="Arial" pitchFamily="34" charset="0"/>
            </a:endParaRPr>
          </a:p>
          <a:p>
            <a:pPr algn="ctr"/>
            <a:r>
              <a:rPr lang="tr-TR" dirty="0" smtClean="0">
                <a:latin typeface="Arial" pitchFamily="34" charset="0"/>
                <a:cs typeface="Arial" pitchFamily="34" charset="0"/>
              </a:rPr>
              <a:t>                                                             Bahar Şahin, 2020</a:t>
            </a:r>
          </a:p>
        </p:txBody>
      </p:sp>
    </p:spTree>
    <p:extLst>
      <p:ext uri="{BB962C8B-B14F-4D97-AF65-F5344CB8AC3E}">
        <p14:creationId xmlns:p14="http://schemas.microsoft.com/office/powerpoint/2010/main" xmlns="" val="412365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404664"/>
            <a:ext cx="8352928" cy="5904656"/>
          </a:xfrm>
        </p:spPr>
        <p:txBody>
          <a:bodyPr>
            <a:noAutofit/>
          </a:bodyPr>
          <a:lstStyle/>
          <a:p>
            <a:pPr marL="0" indent="0" algn="just">
              <a:buNone/>
            </a:pPr>
            <a:endParaRPr lang="tr-TR" sz="1800" dirty="0" smtClean="0">
              <a:solidFill>
                <a:schemeClr val="tx1"/>
              </a:solidFill>
              <a:latin typeface="Arial" panose="020B0604020202020204" pitchFamily="34" charset="0"/>
              <a:cs typeface="Arial" panose="020B0604020202020204" pitchFamily="34" charset="0"/>
            </a:endParaRPr>
          </a:p>
          <a:p>
            <a:pPr marL="0" indent="0" algn="just">
              <a:buNone/>
            </a:pPr>
            <a:r>
              <a:rPr lang="tr-TR" sz="1800" b="1" dirty="0" err="1" smtClean="0">
                <a:solidFill>
                  <a:schemeClr val="tx1"/>
                </a:solidFill>
                <a:latin typeface="Arial" panose="020B0604020202020204" pitchFamily="34" charset="0"/>
                <a:cs typeface="Arial" panose="020B0604020202020204" pitchFamily="34" charset="0"/>
              </a:rPr>
              <a:t>In</a:t>
            </a:r>
            <a:r>
              <a:rPr lang="tr-TR" sz="1800" b="1" dirty="0" smtClean="0">
                <a:solidFill>
                  <a:schemeClr val="tx1"/>
                </a:solidFill>
                <a:latin typeface="Arial" panose="020B0604020202020204" pitchFamily="34" charset="0"/>
                <a:cs typeface="Arial" panose="020B0604020202020204" pitchFamily="34" charset="0"/>
              </a:rPr>
              <a:t> </a:t>
            </a:r>
            <a:r>
              <a:rPr lang="tr-TR" sz="1800" b="1" dirty="0" err="1" smtClean="0">
                <a:solidFill>
                  <a:schemeClr val="tx1"/>
                </a:solidFill>
                <a:latin typeface="Arial" panose="020B0604020202020204" pitchFamily="34" charset="0"/>
                <a:cs typeface="Arial" panose="020B0604020202020204" pitchFamily="34" charset="0"/>
              </a:rPr>
              <a:t>India</a:t>
            </a:r>
            <a:r>
              <a:rPr lang="tr-TR" sz="1800" b="1" dirty="0" smtClean="0">
                <a:solidFill>
                  <a:schemeClr val="tx1"/>
                </a:solidFill>
                <a:latin typeface="Arial" panose="020B0604020202020204" pitchFamily="34" charset="0"/>
                <a:cs typeface="Arial" panose="020B0604020202020204" pitchFamily="34" charset="0"/>
              </a:rPr>
              <a:t> </a:t>
            </a:r>
            <a:r>
              <a:rPr lang="tr-TR" sz="1800" b="1" dirty="0" err="1" smtClean="0">
                <a:solidFill>
                  <a:schemeClr val="tx1"/>
                </a:solidFill>
                <a:latin typeface="Arial" panose="020B0604020202020204" pitchFamily="34" charset="0"/>
                <a:cs typeface="Arial" panose="020B0604020202020204" pitchFamily="34" charset="0"/>
              </a:rPr>
              <a:t>Education</a:t>
            </a:r>
            <a:r>
              <a:rPr lang="tr-TR" sz="1800" b="1" dirty="0" smtClean="0">
                <a:solidFill>
                  <a:schemeClr val="tx1"/>
                </a:solidFill>
                <a:latin typeface="Arial" panose="020B0604020202020204" pitchFamily="34" charset="0"/>
                <a:cs typeface="Arial" panose="020B0604020202020204" pitchFamily="34" charset="0"/>
              </a:rPr>
              <a:t> </a:t>
            </a:r>
            <a:r>
              <a:rPr lang="tr-TR" sz="1800" b="1" dirty="0" err="1" smtClean="0">
                <a:solidFill>
                  <a:schemeClr val="tx1"/>
                </a:solidFill>
                <a:latin typeface="Arial" panose="020B0604020202020204" pitchFamily="34" charset="0"/>
                <a:cs typeface="Arial" panose="020B0604020202020204" pitchFamily="34" charset="0"/>
              </a:rPr>
              <a:t>System</a:t>
            </a:r>
            <a:r>
              <a:rPr lang="tr-TR" sz="1800" b="1" dirty="0" smtClean="0">
                <a:solidFill>
                  <a:schemeClr val="tx1"/>
                </a:solidFill>
                <a:latin typeface="Arial" panose="020B0604020202020204" pitchFamily="34" charset="0"/>
                <a:cs typeface="Arial" panose="020B0604020202020204" pitchFamily="34" charset="0"/>
              </a:rPr>
              <a:t>;</a:t>
            </a:r>
          </a:p>
          <a:p>
            <a:pPr marL="0" indent="0" algn="just">
              <a:buNone/>
            </a:pPr>
            <a:endParaRPr lang="tr-TR" sz="1800" b="1"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75 </a:t>
            </a:r>
            <a:r>
              <a:rPr lang="en-US" sz="1800" dirty="0">
                <a:solidFill>
                  <a:schemeClr val="tx1"/>
                </a:solidFill>
                <a:latin typeface="Arial" panose="020B0604020202020204" pitchFamily="34" charset="0"/>
                <a:cs typeface="Arial" panose="020B0604020202020204" pitchFamily="34" charset="0"/>
              </a:rPr>
              <a:t>different languages are used in India’s education </a:t>
            </a:r>
            <a:r>
              <a:rPr lang="en-US" sz="1800" dirty="0" smtClean="0">
                <a:solidFill>
                  <a:schemeClr val="tx1"/>
                </a:solidFill>
                <a:latin typeface="Arial" panose="020B0604020202020204" pitchFamily="34" charset="0"/>
                <a:cs typeface="Arial" panose="020B0604020202020204" pitchFamily="34" charset="0"/>
              </a:rPr>
              <a:t>system.</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31 </a:t>
            </a:r>
            <a:r>
              <a:rPr lang="en-US" sz="1800" dirty="0">
                <a:solidFill>
                  <a:schemeClr val="tx1"/>
                </a:solidFill>
                <a:latin typeface="Arial" panose="020B0604020202020204" pitchFamily="34" charset="0"/>
                <a:cs typeface="Arial" panose="020B0604020202020204" pitchFamily="34" charset="0"/>
              </a:rPr>
              <a:t>different languages are used as media of instruction; this is approximately half the number of languages that were being used for this purpose in the </a:t>
            </a:r>
            <a:r>
              <a:rPr lang="en-US" sz="1800" dirty="0" smtClean="0">
                <a:solidFill>
                  <a:schemeClr val="tx1"/>
                </a:solidFill>
                <a:latin typeface="Arial" panose="020B0604020202020204" pitchFamily="34" charset="0"/>
                <a:cs typeface="Arial" panose="020B0604020202020204" pitchFamily="34" charset="0"/>
              </a:rPr>
              <a:t>1980s.</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English </a:t>
            </a:r>
            <a:r>
              <a:rPr lang="en-US" sz="1800" dirty="0">
                <a:solidFill>
                  <a:schemeClr val="tx1"/>
                </a:solidFill>
                <a:latin typeface="Arial" panose="020B0604020202020204" pitchFamily="34" charset="0"/>
                <a:cs typeface="Arial" panose="020B0604020202020204" pitchFamily="34" charset="0"/>
              </a:rPr>
              <a:t>is taught somewhere in the curriculum of all the 32 states and Union Territories which provided data for the survey reported here. Only Hindi is taught in as many </a:t>
            </a:r>
            <a:r>
              <a:rPr lang="en-US" sz="1800" dirty="0" smtClean="0">
                <a:solidFill>
                  <a:schemeClr val="tx1"/>
                </a:solidFill>
                <a:latin typeface="Arial" panose="020B0604020202020204" pitchFamily="34" charset="0"/>
                <a:cs typeface="Arial" panose="020B0604020202020204" pitchFamily="34" charset="0"/>
              </a:rPr>
              <a:t>states.</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The </a:t>
            </a:r>
            <a:r>
              <a:rPr lang="en-US" sz="1800" dirty="0">
                <a:solidFill>
                  <a:schemeClr val="tx1"/>
                </a:solidFill>
                <a:latin typeface="Arial" panose="020B0604020202020204" pitchFamily="34" charset="0"/>
                <a:cs typeface="Arial" panose="020B0604020202020204" pitchFamily="34" charset="0"/>
              </a:rPr>
              <a:t>percentage of schools teaching English as a ‘first language’ doubled between 1993 and 2002 from five per cent to ten per cent in primary schools and from seven per cent to 13 per cent in upper primary </a:t>
            </a:r>
            <a:r>
              <a:rPr lang="en-US" sz="1800" dirty="0" smtClean="0">
                <a:solidFill>
                  <a:schemeClr val="tx1"/>
                </a:solidFill>
                <a:latin typeface="Arial" panose="020B0604020202020204" pitchFamily="34" charset="0"/>
                <a:cs typeface="Arial" panose="020B0604020202020204" pitchFamily="34" charset="0"/>
              </a:rPr>
              <a:t>schools.</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English </a:t>
            </a:r>
            <a:r>
              <a:rPr lang="en-US" sz="1800" dirty="0">
                <a:solidFill>
                  <a:schemeClr val="tx1"/>
                </a:solidFill>
                <a:latin typeface="Arial" panose="020B0604020202020204" pitchFamily="34" charset="0"/>
                <a:cs typeface="Arial" panose="020B0604020202020204" pitchFamily="34" charset="0"/>
              </a:rPr>
              <a:t>is offered as a second language by more states than any other </a:t>
            </a:r>
            <a:r>
              <a:rPr lang="en-US" sz="1800" dirty="0" smtClean="0">
                <a:solidFill>
                  <a:schemeClr val="tx1"/>
                </a:solidFill>
                <a:latin typeface="Arial" panose="020B0604020202020204" pitchFamily="34" charset="0"/>
                <a:cs typeface="Arial" panose="020B0604020202020204" pitchFamily="34" charset="0"/>
              </a:rPr>
              <a:t>language.</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33 </a:t>
            </a:r>
            <a:r>
              <a:rPr lang="en-US" sz="1800" dirty="0">
                <a:solidFill>
                  <a:schemeClr val="tx1"/>
                </a:solidFill>
                <a:latin typeface="Arial" panose="020B0604020202020204" pitchFamily="34" charset="0"/>
                <a:cs typeface="Arial" panose="020B0604020202020204" pitchFamily="34" charset="0"/>
              </a:rPr>
              <a:t>of 35 states claim to offer English as a medium of instruction; this is more than any other language. </a:t>
            </a:r>
          </a:p>
        </p:txBody>
      </p:sp>
    </p:spTree>
    <p:extLst>
      <p:ext uri="{BB962C8B-B14F-4D97-AF65-F5344CB8AC3E}">
        <p14:creationId xmlns:p14="http://schemas.microsoft.com/office/powerpoint/2010/main" xmlns="" val="2722125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2204864"/>
            <a:ext cx="7408333" cy="3450696"/>
          </a:xfrm>
        </p:spPr>
        <p:txBody>
          <a:bodyPr>
            <a:normAutofit/>
          </a:bodyPr>
          <a:lstStyle/>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Between 1993 and 2002 there was an increase in the proportion of schools offering English as a medium of instruction; the sharpest increase (from five per cent to 13 per cent) occurred in primary schools.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By </a:t>
            </a:r>
            <a:r>
              <a:rPr lang="en-US" sz="1800" dirty="0">
                <a:solidFill>
                  <a:schemeClr val="tx1"/>
                </a:solidFill>
                <a:latin typeface="Arial" panose="020B0604020202020204" pitchFamily="34" charset="0"/>
                <a:cs typeface="Arial" panose="020B0604020202020204" pitchFamily="34" charset="0"/>
              </a:rPr>
              <a:t>2002, more than a quarter of all secondary schools were offering English as a medium of </a:t>
            </a:r>
            <a:r>
              <a:rPr lang="en-US" sz="1800" dirty="0" smtClean="0">
                <a:solidFill>
                  <a:schemeClr val="tx1"/>
                </a:solidFill>
                <a:latin typeface="Arial" panose="020B0604020202020204" pitchFamily="34" charset="0"/>
                <a:cs typeface="Arial" panose="020B0604020202020204" pitchFamily="34" charset="0"/>
              </a:rPr>
              <a:t>instruction.</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English </a:t>
            </a:r>
            <a:r>
              <a:rPr lang="en-US" sz="1800" dirty="0">
                <a:solidFill>
                  <a:schemeClr val="tx1"/>
                </a:solidFill>
                <a:latin typeface="Arial" panose="020B0604020202020204" pitchFamily="34" charset="0"/>
                <a:cs typeface="Arial" panose="020B0604020202020204" pitchFamily="34" charset="0"/>
              </a:rPr>
              <a:t>is offered as a second language in 19 states, of which 16 introduce it in Class I, one in Class III and two as late as Class V.</a:t>
            </a:r>
            <a:endParaRPr lang="tr-TR" sz="1800" dirty="0">
              <a:solidFill>
                <a:schemeClr val="tx1"/>
              </a:solidFill>
              <a:latin typeface="Arial" panose="020B0604020202020204" pitchFamily="34" charset="0"/>
              <a:cs typeface="Arial" panose="020B0604020202020204" pitchFamily="34" charset="0"/>
            </a:endParaRPr>
          </a:p>
          <a:p>
            <a:endParaRPr lang="tr-TR" sz="1800" dirty="0">
              <a:solidFill>
                <a:schemeClr val="tx1"/>
              </a:solidFill>
            </a:endParaRPr>
          </a:p>
        </p:txBody>
      </p:sp>
    </p:spTree>
    <p:extLst>
      <p:ext uri="{BB962C8B-B14F-4D97-AF65-F5344CB8AC3E}">
        <p14:creationId xmlns:p14="http://schemas.microsoft.com/office/powerpoint/2010/main" xmlns="" val="303779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764704"/>
            <a:ext cx="7992888" cy="5400600"/>
          </a:xfrm>
        </p:spPr>
        <p:txBody>
          <a:bodyPr>
            <a:noAutofit/>
          </a:bodyPr>
          <a:lstStyle/>
          <a:p>
            <a:pPr marL="0" indent="0" algn="just">
              <a:buNone/>
            </a:pPr>
            <a:r>
              <a:rPr lang="tr-TR" sz="1800" b="1" dirty="0" err="1" smtClean="0">
                <a:solidFill>
                  <a:schemeClr val="tx1"/>
                </a:solidFill>
                <a:latin typeface="Arial" panose="020B0604020202020204" pitchFamily="34" charset="0"/>
                <a:cs typeface="Arial" panose="020B0604020202020204" pitchFamily="34" charset="0"/>
              </a:rPr>
              <a:t>Methods</a:t>
            </a:r>
            <a:r>
              <a:rPr lang="tr-TR" sz="1800" b="1" dirty="0" smtClean="0">
                <a:solidFill>
                  <a:schemeClr val="tx1"/>
                </a:solidFill>
                <a:latin typeface="Arial" panose="020B0604020202020204" pitchFamily="34" charset="0"/>
                <a:cs typeface="Arial" panose="020B0604020202020204" pitchFamily="34" charset="0"/>
              </a:rPr>
              <a:t> of </a:t>
            </a:r>
            <a:r>
              <a:rPr lang="en-US" sz="1800" b="1" dirty="0" smtClean="0">
                <a:solidFill>
                  <a:schemeClr val="tx1"/>
                </a:solidFill>
                <a:latin typeface="Arial" panose="020B0604020202020204" pitchFamily="34" charset="0"/>
                <a:cs typeface="Arial" panose="020B0604020202020204" pitchFamily="34" charset="0"/>
              </a:rPr>
              <a:t>Teaching </a:t>
            </a:r>
            <a:r>
              <a:rPr lang="en-US" sz="1800" b="1" dirty="0">
                <a:solidFill>
                  <a:schemeClr val="tx1"/>
                </a:solidFill>
                <a:latin typeface="Arial" panose="020B0604020202020204" pitchFamily="34" charset="0"/>
                <a:cs typeface="Arial" panose="020B0604020202020204" pitchFamily="34" charset="0"/>
              </a:rPr>
              <a:t>English as a Second Language in India </a:t>
            </a:r>
            <a:endParaRPr lang="tr-TR" sz="1800" b="1"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endParaRPr lang="tr-TR" sz="1800" b="1"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In </a:t>
            </a:r>
            <a:r>
              <a:rPr lang="en-US" sz="1800" dirty="0">
                <a:solidFill>
                  <a:schemeClr val="tx1"/>
                </a:solidFill>
                <a:latin typeface="Arial" panose="020B0604020202020204" pitchFamily="34" charset="0"/>
                <a:cs typeface="Arial" panose="020B0604020202020204" pitchFamily="34" charset="0"/>
              </a:rPr>
              <a:t>a country like India, classes of mixed ability groups are a feature of every small town or village.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In </a:t>
            </a:r>
            <a:r>
              <a:rPr lang="en-US" sz="1800" dirty="0">
                <a:solidFill>
                  <a:schemeClr val="tx1"/>
                </a:solidFill>
                <a:latin typeface="Arial" panose="020B0604020202020204" pitchFamily="34" charset="0"/>
                <a:cs typeface="Arial" panose="020B0604020202020204" pitchFamily="34" charset="0"/>
              </a:rPr>
              <a:t>most of the </a:t>
            </a:r>
            <a:r>
              <a:rPr lang="en-US" sz="1800" b="1" u="sng" dirty="0">
                <a:solidFill>
                  <a:schemeClr val="tx1"/>
                </a:solidFill>
                <a:latin typeface="Arial" panose="020B0604020202020204" pitchFamily="34" charset="0"/>
                <a:cs typeface="Arial" panose="020B0604020202020204" pitchFamily="34" charset="0"/>
              </a:rPr>
              <a:t>rural parts of India</a:t>
            </a:r>
            <a:r>
              <a:rPr lang="en-US" sz="1800" dirty="0">
                <a:solidFill>
                  <a:schemeClr val="tx1"/>
                </a:solidFill>
                <a:latin typeface="Arial" panose="020B0604020202020204" pitchFamily="34" charset="0"/>
                <a:cs typeface="Arial" panose="020B0604020202020204" pitchFamily="34" charset="0"/>
              </a:rPr>
              <a:t>, learning-teaching process is done in the vernacular </a:t>
            </a:r>
            <a:r>
              <a:rPr lang="tr-TR" sz="1800" dirty="0" smtClean="0">
                <a:solidFill>
                  <a:schemeClr val="tx1"/>
                </a:solidFill>
                <a:latin typeface="Arial" panose="020B0604020202020204" pitchFamily="34" charset="0"/>
                <a:cs typeface="Arial" panose="020B0604020202020204" pitchFamily="34" charset="0"/>
              </a:rPr>
              <a:t>(</a:t>
            </a:r>
            <a:r>
              <a:rPr lang="tr-TR" sz="1800" dirty="0" err="1" smtClean="0">
                <a:solidFill>
                  <a:schemeClr val="tx1"/>
                </a:solidFill>
                <a:latin typeface="Arial" panose="020B0604020202020204" pitchFamily="34" charset="0"/>
                <a:cs typeface="Arial" panose="020B0604020202020204" pitchFamily="34" charset="0"/>
              </a:rPr>
              <a:t>local</a:t>
            </a:r>
            <a:r>
              <a:rPr lang="tr-TR" sz="1800" dirty="0" smtClean="0">
                <a:solidFill>
                  <a:schemeClr val="tx1"/>
                </a:solidFill>
                <a:latin typeface="Arial" panose="020B0604020202020204" pitchFamily="34" charset="0"/>
                <a:cs typeface="Arial" panose="020B0604020202020204" pitchFamily="34" charset="0"/>
              </a:rPr>
              <a:t>)</a:t>
            </a:r>
            <a:r>
              <a:rPr lang="en-US" sz="1800" dirty="0" smtClean="0">
                <a:solidFill>
                  <a:schemeClr val="tx1"/>
                </a:solidFill>
                <a:latin typeface="Arial" panose="020B0604020202020204" pitchFamily="34" charset="0"/>
                <a:cs typeface="Arial" panose="020B0604020202020204" pitchFamily="34" charset="0"/>
              </a:rPr>
              <a:t>language</a:t>
            </a:r>
            <a:r>
              <a:rPr lang="en-US" sz="1800" dirty="0">
                <a:solidFill>
                  <a:schemeClr val="tx1"/>
                </a:solidFill>
                <a:latin typeface="Arial" panose="020B0604020202020204" pitchFamily="34" charset="0"/>
                <a:cs typeface="Arial" panose="020B0604020202020204" pitchFamily="34" charset="0"/>
              </a:rPr>
              <a:t>.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On </a:t>
            </a:r>
            <a:r>
              <a:rPr lang="en-US" sz="1800" dirty="0">
                <a:solidFill>
                  <a:schemeClr val="tx1"/>
                </a:solidFill>
                <a:latin typeface="Arial" panose="020B0604020202020204" pitchFamily="34" charset="0"/>
                <a:cs typeface="Arial" panose="020B0604020202020204" pitchFamily="34" charset="0"/>
              </a:rPr>
              <a:t>the other hand, most of the competitive examinations (higher education and employment) require English as medium of instruction.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The </a:t>
            </a:r>
            <a:r>
              <a:rPr lang="en-US" sz="1800" dirty="0">
                <a:solidFill>
                  <a:schemeClr val="tx1"/>
                </a:solidFill>
                <a:latin typeface="Arial" panose="020B0604020202020204" pitchFamily="34" charset="0"/>
                <a:cs typeface="Arial" panose="020B0604020202020204" pitchFamily="34" charset="0"/>
              </a:rPr>
              <a:t>ratio of students to teachers is high, leading to ineffectiveness. The rural atmosphere does not provide students the opportunity to speak and learn English.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The </a:t>
            </a:r>
            <a:r>
              <a:rPr lang="en-US" sz="1800" dirty="0">
                <a:solidFill>
                  <a:schemeClr val="tx1"/>
                </a:solidFill>
                <a:latin typeface="Arial" panose="020B0604020202020204" pitchFamily="34" charset="0"/>
                <a:cs typeface="Arial" panose="020B0604020202020204" pitchFamily="34" charset="0"/>
              </a:rPr>
              <a:t>size of the classes everywhere is considerably large. This is one of the reasons why individual attention is not possible to the students.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Teaching </a:t>
            </a:r>
            <a:r>
              <a:rPr lang="en-US" sz="1800" dirty="0">
                <a:solidFill>
                  <a:schemeClr val="tx1"/>
                </a:solidFill>
                <a:latin typeface="Arial" panose="020B0604020202020204" pitchFamily="34" charset="0"/>
                <a:cs typeface="Arial" panose="020B0604020202020204" pitchFamily="34" charset="0"/>
              </a:rPr>
              <a:t>of English needs a drastic change for the benefit of learners in schools and colleges. The students of rural and semi-urban areas in India face a lot of problems as English is not their mother tongue. English is their second language. In many places, English becomes the third language as they have a local language, then Hindi followed by English. </a:t>
            </a:r>
            <a:endParaRPr lang="tr-T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19110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692696"/>
            <a:ext cx="8352928" cy="5472608"/>
          </a:xfrm>
        </p:spPr>
        <p:txBody>
          <a:bodyPr>
            <a:normAutofit/>
          </a:bodyPr>
          <a:lstStyle/>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As compared to the learners from urban areas, learners from rural areas face more difficulties during the process of language acquisition.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b="1" u="sng" dirty="0" smtClean="0">
                <a:solidFill>
                  <a:schemeClr val="tx1"/>
                </a:solidFill>
                <a:latin typeface="Arial" panose="020B0604020202020204" pitchFamily="34" charset="0"/>
                <a:cs typeface="Arial" panose="020B0604020202020204" pitchFamily="34" charset="0"/>
              </a:rPr>
              <a:t>In </a:t>
            </a:r>
            <a:r>
              <a:rPr lang="en-US" sz="1800" b="1" u="sng" dirty="0">
                <a:solidFill>
                  <a:schemeClr val="tx1"/>
                </a:solidFill>
                <a:latin typeface="Arial" panose="020B0604020202020204" pitchFamily="34" charset="0"/>
                <a:cs typeface="Arial" panose="020B0604020202020204" pitchFamily="34" charset="0"/>
              </a:rPr>
              <a:t>urban areas </a:t>
            </a:r>
            <a:r>
              <a:rPr lang="en-US" sz="1800" dirty="0">
                <a:solidFill>
                  <a:schemeClr val="tx1"/>
                </a:solidFill>
                <a:latin typeface="Arial" panose="020B0604020202020204" pitchFamily="34" charset="0"/>
                <a:cs typeface="Arial" panose="020B0604020202020204" pitchFamily="34" charset="0"/>
              </a:rPr>
              <a:t>parents are mostly educated.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So</a:t>
            </a:r>
            <a:r>
              <a:rPr lang="en-US" sz="1800" dirty="0">
                <a:solidFill>
                  <a:schemeClr val="tx1"/>
                </a:solidFill>
                <a:latin typeface="Arial" panose="020B0604020202020204" pitchFamily="34" charset="0"/>
                <a:cs typeface="Arial" panose="020B0604020202020204" pitchFamily="34" charset="0"/>
              </a:rPr>
              <a:t>, the domestic environment helps the students from urban areas acquire the language quickly. Students do not get chance to speak or read in English in the rural parts of the country.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In </a:t>
            </a:r>
            <a:r>
              <a:rPr lang="en-US" sz="1800" dirty="0">
                <a:solidFill>
                  <a:schemeClr val="tx1"/>
                </a:solidFill>
                <a:latin typeface="Arial" panose="020B0604020202020204" pitchFamily="34" charset="0"/>
                <a:cs typeface="Arial" panose="020B0604020202020204" pitchFamily="34" charset="0"/>
              </a:rPr>
              <a:t>villages and small towns students mainly hail from rural areas.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Bilingual </a:t>
            </a:r>
            <a:r>
              <a:rPr lang="en-US" sz="1800" dirty="0">
                <a:solidFill>
                  <a:schemeClr val="tx1"/>
                </a:solidFill>
                <a:latin typeface="Arial" panose="020B0604020202020204" pitchFamily="34" charset="0"/>
                <a:cs typeface="Arial" panose="020B0604020202020204" pitchFamily="34" charset="0"/>
              </a:rPr>
              <a:t>method is adopted in language classes. This method helps only to slow-learners to some extent. Moreover, this act reduces the real learning process as a whole.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Consequently, the English teacher is in a state to adopt bilingual method.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The rural population of India, which depends on agriculture and limited income, end up sending their children to government schools where English is not taught as a skill but as a </a:t>
            </a:r>
            <a:r>
              <a:rPr lang="en-US" sz="1800" dirty="0" smtClean="0">
                <a:solidFill>
                  <a:schemeClr val="tx1"/>
                </a:solidFill>
                <a:latin typeface="Arial" panose="020B0604020202020204" pitchFamily="34" charset="0"/>
                <a:cs typeface="Arial" panose="020B0604020202020204" pitchFamily="34" charset="0"/>
              </a:rPr>
              <a:t>subject</a:t>
            </a:r>
            <a:r>
              <a:rPr lang="tr-TR" sz="1800" dirty="0" smtClean="0">
                <a:solidFill>
                  <a:schemeClr val="tx1"/>
                </a:solidFill>
                <a:latin typeface="Arial" panose="020B0604020202020204" pitchFamily="34" charset="0"/>
                <a:cs typeface="Arial" panose="020B0604020202020204" pitchFamily="34" charset="0"/>
              </a:rPr>
              <a:t>.</a:t>
            </a: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Grammar translation method is used by the teacher to teach young children, where the teacher explains every word to students in the native language to make him/her understand and learn English. </a:t>
            </a:r>
            <a:r>
              <a:rPr lang="en-US" sz="1800" dirty="0" smtClean="0">
                <a:solidFill>
                  <a:schemeClr val="tx1"/>
                </a:solidFill>
                <a:latin typeface="Arial" panose="020B0604020202020204" pitchFamily="34" charset="0"/>
                <a:cs typeface="Arial" panose="020B0604020202020204" pitchFamily="34" charset="0"/>
              </a:rPr>
              <a:t>Students </a:t>
            </a:r>
            <a:r>
              <a:rPr lang="en-US" sz="1800" dirty="0">
                <a:solidFill>
                  <a:schemeClr val="tx1"/>
                </a:solidFill>
                <a:latin typeface="Arial" panose="020B0604020202020204" pitchFamily="34" charset="0"/>
                <a:cs typeface="Arial" panose="020B0604020202020204" pitchFamily="34" charset="0"/>
              </a:rPr>
              <a:t>get only limited benefit through this approach.</a:t>
            </a:r>
            <a:endParaRPr lang="tr-T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12534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764704"/>
            <a:ext cx="8136904" cy="6264696"/>
          </a:xfrm>
        </p:spPr>
        <p:txBody>
          <a:bodyPr>
            <a:normAutofit/>
          </a:bodyPr>
          <a:lstStyle/>
          <a:p>
            <a:pPr algn="just">
              <a:buClr>
                <a:srgbClr val="FF0000"/>
              </a:buClr>
            </a:pPr>
            <a:r>
              <a:rPr lang="en-US" sz="1800" dirty="0">
                <a:solidFill>
                  <a:schemeClr val="tx1"/>
                </a:solidFill>
                <a:latin typeface="Arial" panose="020B0604020202020204" pitchFamily="34" charset="0"/>
                <a:cs typeface="Arial" panose="020B0604020202020204" pitchFamily="34" charset="0"/>
              </a:rPr>
              <a:t>The learners as well as the teachers speak English with regional language </a:t>
            </a:r>
            <a:r>
              <a:rPr lang="en-US" sz="1800" dirty="0" smtClean="0">
                <a:solidFill>
                  <a:schemeClr val="tx1"/>
                </a:solidFill>
                <a:latin typeface="Arial" panose="020B0604020202020204" pitchFamily="34" charset="0"/>
                <a:cs typeface="Arial" panose="020B0604020202020204" pitchFamily="34" charset="0"/>
              </a:rPr>
              <a:t>habits</a:t>
            </a:r>
            <a:r>
              <a:rPr lang="tr-TR" sz="1800" dirty="0" smtClean="0">
                <a:solidFill>
                  <a:schemeClr val="tx1"/>
                </a:solidFill>
                <a:latin typeface="Arial" panose="020B0604020202020204" pitchFamily="34" charset="0"/>
                <a:cs typeface="Arial" panose="020B0604020202020204" pitchFamily="34" charset="0"/>
              </a:rPr>
              <a:t> (</a:t>
            </a:r>
            <a:r>
              <a:rPr lang="tr-TR" sz="1800" dirty="0" err="1" smtClean="0">
                <a:solidFill>
                  <a:schemeClr val="tx1"/>
                </a:solidFill>
                <a:latin typeface="Arial" panose="020B0604020202020204" pitchFamily="34" charset="0"/>
                <a:cs typeface="Arial" panose="020B0604020202020204" pitchFamily="34" charset="0"/>
              </a:rPr>
              <a:t>Indian</a:t>
            </a:r>
            <a:r>
              <a:rPr lang="tr-TR" sz="1800" dirty="0" smtClean="0">
                <a:solidFill>
                  <a:schemeClr val="tx1"/>
                </a:solidFill>
                <a:latin typeface="Arial" panose="020B0604020202020204" pitchFamily="34" charset="0"/>
                <a:cs typeface="Arial" panose="020B0604020202020204" pitchFamily="34" charset="0"/>
              </a:rPr>
              <a:t> English) </a:t>
            </a:r>
          </a:p>
          <a:p>
            <a:pPr algn="just">
              <a:buClr>
                <a:srgbClr val="FF0000"/>
              </a:buClr>
            </a:pPr>
            <a:r>
              <a:rPr lang="en-US" sz="1800" dirty="0">
                <a:solidFill>
                  <a:schemeClr val="tx1"/>
                </a:solidFill>
                <a:latin typeface="Arial" panose="020B0604020202020204" pitchFamily="34" charset="0"/>
                <a:cs typeface="Arial" panose="020B0604020202020204" pitchFamily="34" charset="0"/>
              </a:rPr>
              <a:t>Peer teaching, role-play and group activities, are rare in Indian classrooms.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pPr>
            <a:r>
              <a:rPr lang="en-US" sz="1800" dirty="0">
                <a:solidFill>
                  <a:schemeClr val="tx1"/>
                </a:solidFill>
                <a:latin typeface="Arial" panose="020B0604020202020204" pitchFamily="34" charset="0"/>
                <a:cs typeface="Arial" panose="020B0604020202020204" pitchFamily="34" charset="0"/>
              </a:rPr>
              <a:t>The teaching of English in India has been text-oriented since the beginning (colonial times) because the British Government’s policy was to create a class of Indians who would act as a buffer between the British and the Indians.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pPr>
            <a:r>
              <a:rPr lang="en-US" sz="1800" dirty="0" smtClean="0">
                <a:solidFill>
                  <a:schemeClr val="tx1"/>
                </a:solidFill>
                <a:latin typeface="Arial" panose="020B0604020202020204" pitchFamily="34" charset="0"/>
                <a:cs typeface="Arial" panose="020B0604020202020204" pitchFamily="34" charset="0"/>
              </a:rPr>
              <a:t>Therefore</a:t>
            </a:r>
            <a:r>
              <a:rPr lang="en-US" sz="1800" dirty="0">
                <a:solidFill>
                  <a:schemeClr val="tx1"/>
                </a:solidFill>
                <a:latin typeface="Arial" panose="020B0604020202020204" pitchFamily="34" charset="0"/>
                <a:cs typeface="Arial" panose="020B0604020202020204" pitchFamily="34" charset="0"/>
              </a:rPr>
              <a:t>, elementary knowledge of English was needed for a class of Indians.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pPr>
            <a:r>
              <a:rPr lang="tr-TR" sz="1800" dirty="0" smtClean="0">
                <a:solidFill>
                  <a:schemeClr val="tx1"/>
                </a:solidFill>
                <a:latin typeface="Arial" panose="020B0604020202020204" pitchFamily="34" charset="0"/>
                <a:cs typeface="Arial" panose="020B0604020202020204" pitchFamily="34" charset="0"/>
              </a:rPr>
              <a:t>T</a:t>
            </a:r>
            <a:r>
              <a:rPr lang="en-US" sz="1800" dirty="0" smtClean="0">
                <a:solidFill>
                  <a:schemeClr val="tx1"/>
                </a:solidFill>
                <a:latin typeface="Arial" panose="020B0604020202020204" pitchFamily="34" charset="0"/>
                <a:cs typeface="Arial" panose="020B0604020202020204" pitchFamily="34" charset="0"/>
              </a:rPr>
              <a:t>he </a:t>
            </a:r>
            <a:r>
              <a:rPr lang="en-US" sz="1800" dirty="0">
                <a:solidFill>
                  <a:schemeClr val="tx1"/>
                </a:solidFill>
                <a:latin typeface="Arial" panose="020B0604020202020204" pitchFamily="34" charset="0"/>
                <a:cs typeface="Arial" panose="020B0604020202020204" pitchFamily="34" charset="0"/>
              </a:rPr>
              <a:t>majority of English teachers are using their first language to instruct students who are learning English.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pPr>
            <a:r>
              <a:rPr lang="en-US" sz="1800" dirty="0" smtClean="0">
                <a:solidFill>
                  <a:schemeClr val="tx1"/>
                </a:solidFill>
                <a:latin typeface="Arial" panose="020B0604020202020204" pitchFamily="34" charset="0"/>
                <a:cs typeface="Arial" panose="020B0604020202020204" pitchFamily="34" charset="0"/>
              </a:rPr>
              <a:t>Children </a:t>
            </a:r>
            <a:r>
              <a:rPr lang="en-US" sz="1800" dirty="0">
                <a:solidFill>
                  <a:schemeClr val="tx1"/>
                </a:solidFill>
                <a:latin typeface="Arial" panose="020B0604020202020204" pitchFamily="34" charset="0"/>
                <a:cs typeface="Arial" panose="020B0604020202020204" pitchFamily="34" charset="0"/>
              </a:rPr>
              <a:t>need to feel the language in the air in school because, for </a:t>
            </a:r>
            <a:r>
              <a:rPr lang="en-US" sz="1800" dirty="0" smtClean="0">
                <a:solidFill>
                  <a:schemeClr val="tx1"/>
                </a:solidFill>
                <a:latin typeface="Arial" panose="020B0604020202020204" pitchFamily="34" charset="0"/>
                <a:cs typeface="Arial" panose="020B0604020202020204" pitchFamily="34" charset="0"/>
              </a:rPr>
              <a:t>the </a:t>
            </a:r>
            <a:r>
              <a:rPr lang="en-US" sz="1800" dirty="0">
                <a:solidFill>
                  <a:schemeClr val="tx1"/>
                </a:solidFill>
                <a:latin typeface="Arial" panose="020B0604020202020204" pitchFamily="34" charset="0"/>
                <a:cs typeface="Arial" panose="020B0604020202020204" pitchFamily="34" charset="0"/>
              </a:rPr>
              <a:t>vast majority of children, English is not available outside school.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pPr>
            <a:r>
              <a:rPr lang="tr-TR" sz="1800" dirty="0" err="1" smtClean="0">
                <a:solidFill>
                  <a:schemeClr val="tx1"/>
                </a:solidFill>
                <a:latin typeface="Arial" panose="020B0604020202020204" pitchFamily="34" charset="0"/>
                <a:cs typeface="Arial" panose="020B0604020202020204" pitchFamily="34" charset="0"/>
              </a:rPr>
              <a:t>Large</a:t>
            </a:r>
            <a:r>
              <a:rPr lang="tr-TR" sz="1800" dirty="0" smtClean="0">
                <a:solidFill>
                  <a:schemeClr val="tx1"/>
                </a:solidFill>
                <a:latin typeface="Arial" panose="020B0604020202020204" pitchFamily="34" charset="0"/>
                <a:cs typeface="Arial" panose="020B0604020202020204" pitchFamily="34" charset="0"/>
              </a:rPr>
              <a:t>-size of </a:t>
            </a:r>
            <a:r>
              <a:rPr lang="tr-TR" sz="1800" dirty="0" err="1" smtClean="0">
                <a:solidFill>
                  <a:schemeClr val="tx1"/>
                </a:solidFill>
                <a:latin typeface="Arial" panose="020B0604020202020204" pitchFamily="34" charset="0"/>
                <a:cs typeface="Arial" panose="020B0604020202020204" pitchFamily="34" charset="0"/>
              </a:rPr>
              <a:t>classes</a:t>
            </a:r>
            <a:r>
              <a:rPr lang="tr-TR" sz="1800" dirty="0" smtClean="0">
                <a:solidFill>
                  <a:schemeClr val="tx1"/>
                </a:solidFill>
                <a:latin typeface="Arial" panose="020B0604020202020204" pitchFamily="34" charset="0"/>
                <a:cs typeface="Arial" panose="020B0604020202020204" pitchFamily="34" charset="0"/>
              </a:rPr>
              <a:t> </a:t>
            </a:r>
            <a:r>
              <a:rPr lang="tr-TR" sz="1800" dirty="0" err="1" smtClean="0">
                <a:solidFill>
                  <a:schemeClr val="tx1"/>
                </a:solidFill>
                <a:latin typeface="Arial" panose="020B0604020202020204" pitchFamily="34" charset="0"/>
                <a:cs typeface="Arial" panose="020B0604020202020204" pitchFamily="34" charset="0"/>
              </a:rPr>
              <a:t>and</a:t>
            </a:r>
            <a:r>
              <a:rPr lang="tr-TR" sz="1800" dirty="0" smtClean="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limited </a:t>
            </a:r>
            <a:r>
              <a:rPr lang="en-US" sz="1800" dirty="0">
                <a:solidFill>
                  <a:schemeClr val="tx1"/>
                </a:solidFill>
                <a:latin typeface="Arial" panose="020B0604020202020204" pitchFamily="34" charset="0"/>
                <a:cs typeface="Arial" panose="020B0604020202020204" pitchFamily="34" charset="0"/>
              </a:rPr>
              <a:t>resources were considered to be a as a major barrier to implementing </a:t>
            </a:r>
            <a:r>
              <a:rPr lang="tr-TR" sz="1800" dirty="0" err="1" smtClean="0">
                <a:solidFill>
                  <a:schemeClr val="tx1"/>
                </a:solidFill>
                <a:latin typeface="Arial" panose="020B0604020202020204" pitchFamily="34" charset="0"/>
                <a:cs typeface="Arial" panose="020B0604020202020204" pitchFamily="34" charset="0"/>
              </a:rPr>
              <a:t>the</a:t>
            </a:r>
            <a:r>
              <a:rPr lang="tr-TR" sz="1800" dirty="0" smtClean="0">
                <a:solidFill>
                  <a:schemeClr val="tx1"/>
                </a:solidFill>
                <a:latin typeface="Arial" panose="020B0604020202020204" pitchFamily="34" charset="0"/>
                <a:cs typeface="Arial" panose="020B0604020202020204" pitchFamily="34" charset="0"/>
              </a:rPr>
              <a:t> </a:t>
            </a:r>
            <a:r>
              <a:rPr lang="tr-TR" sz="1800" dirty="0" err="1" smtClean="0">
                <a:solidFill>
                  <a:schemeClr val="tx1"/>
                </a:solidFill>
                <a:latin typeface="Arial" panose="020B0604020202020204" pitchFamily="34" charset="0"/>
                <a:cs typeface="Arial" panose="020B0604020202020204" pitchFamily="34" charset="0"/>
              </a:rPr>
              <a:t>communicative</a:t>
            </a:r>
            <a:r>
              <a:rPr lang="tr-TR" sz="1800" dirty="0" smtClean="0">
                <a:solidFill>
                  <a:schemeClr val="tx1"/>
                </a:solidFill>
                <a:latin typeface="Arial" panose="020B0604020202020204" pitchFamily="34" charset="0"/>
                <a:cs typeface="Arial" panose="020B0604020202020204" pitchFamily="34" charset="0"/>
              </a:rPr>
              <a:t> </a:t>
            </a:r>
            <a:r>
              <a:rPr lang="tr-TR" sz="1800" dirty="0" err="1" smtClean="0">
                <a:solidFill>
                  <a:schemeClr val="tx1"/>
                </a:solidFill>
                <a:latin typeface="Arial" panose="020B0604020202020204" pitchFamily="34" charset="0"/>
                <a:cs typeface="Arial" panose="020B0604020202020204" pitchFamily="34" charset="0"/>
              </a:rPr>
              <a:t>language</a:t>
            </a:r>
            <a:r>
              <a:rPr lang="tr-TR" sz="1800" dirty="0" smtClean="0">
                <a:solidFill>
                  <a:schemeClr val="tx1"/>
                </a:solidFill>
                <a:latin typeface="Arial" panose="020B0604020202020204" pitchFamily="34" charset="0"/>
                <a:cs typeface="Arial" panose="020B0604020202020204" pitchFamily="34" charset="0"/>
              </a:rPr>
              <a:t> </a:t>
            </a:r>
            <a:r>
              <a:rPr lang="tr-TR" sz="1800" dirty="0" err="1" smtClean="0">
                <a:solidFill>
                  <a:schemeClr val="tx1"/>
                </a:solidFill>
                <a:latin typeface="Arial" panose="020B0604020202020204" pitchFamily="34" charset="0"/>
                <a:cs typeface="Arial" panose="020B0604020202020204" pitchFamily="34" charset="0"/>
              </a:rPr>
              <a:t>teaching</a:t>
            </a:r>
            <a:r>
              <a:rPr lang="tr-TR" sz="1800" dirty="0" smtClean="0">
                <a:solidFill>
                  <a:schemeClr val="tx1"/>
                </a:solidFill>
                <a:latin typeface="Arial" panose="020B0604020202020204" pitchFamily="34" charset="0"/>
                <a:cs typeface="Arial" panose="020B0604020202020204" pitchFamily="34" charset="0"/>
              </a:rPr>
              <a:t> </a:t>
            </a:r>
            <a:r>
              <a:rPr lang="tr-TR" sz="1800" dirty="0" err="1" smtClean="0">
                <a:solidFill>
                  <a:schemeClr val="tx1"/>
                </a:solidFill>
                <a:latin typeface="Arial" panose="020B0604020202020204" pitchFamily="34" charset="0"/>
                <a:cs typeface="Arial" panose="020B0604020202020204" pitchFamily="34" charset="0"/>
              </a:rPr>
              <a:t>methods</a:t>
            </a:r>
            <a:r>
              <a:rPr lang="en-US" sz="1800" dirty="0" smtClean="0">
                <a:solidFill>
                  <a:schemeClr val="tx1"/>
                </a:solidFill>
                <a:latin typeface="Arial" panose="020B0604020202020204" pitchFamily="34" charset="0"/>
                <a:cs typeface="Arial" panose="020B0604020202020204" pitchFamily="34" charset="0"/>
              </a:rPr>
              <a:t>.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pPr>
            <a:r>
              <a:rPr lang="en-US" sz="1800" dirty="0">
                <a:solidFill>
                  <a:schemeClr val="tx1"/>
                </a:solidFill>
                <a:latin typeface="Arial" panose="020B0604020202020204" pitchFamily="34" charset="0"/>
                <a:cs typeface="Arial" panose="020B0604020202020204" pitchFamily="34" charset="0"/>
              </a:rPr>
              <a:t>English language proficiency of English language teachers in quite a number of schools is questionable. </a:t>
            </a:r>
            <a:endParaRPr lang="tr-T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9262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348880"/>
            <a:ext cx="8280920" cy="3450696"/>
          </a:xfrm>
        </p:spPr>
        <p:txBody>
          <a:bodyPr/>
          <a:lstStyle/>
          <a:p>
            <a:r>
              <a:rPr lang="tr-TR" dirty="0" err="1" smtClean="0"/>
              <a:t>Rerferences</a:t>
            </a:r>
            <a:endParaRPr lang="tr-TR" dirty="0" smtClean="0"/>
          </a:p>
          <a:p>
            <a:pPr>
              <a:buClr>
                <a:srgbClr val="FF0000"/>
              </a:buClr>
              <a:buFont typeface="Wingdings" panose="05000000000000000000" pitchFamily="2" charset="2"/>
              <a:buChar char="§"/>
            </a:pPr>
            <a:r>
              <a:rPr lang="en-US" sz="1600" dirty="0">
                <a:latin typeface="Arial" panose="020B0604020202020204" pitchFamily="34" charset="0"/>
                <a:cs typeface="Arial" panose="020B0604020202020204" pitchFamily="34" charset="0"/>
              </a:rPr>
              <a:t>Christ, T. W., &amp; </a:t>
            </a:r>
            <a:r>
              <a:rPr lang="en-US" sz="1600" dirty="0" err="1">
                <a:latin typeface="Arial" panose="020B0604020202020204" pitchFamily="34" charset="0"/>
                <a:cs typeface="Arial" panose="020B0604020202020204" pitchFamily="34" charset="0"/>
              </a:rPr>
              <a:t>Makarani</a:t>
            </a:r>
            <a:r>
              <a:rPr lang="en-US" sz="1600" dirty="0">
                <a:latin typeface="Arial" panose="020B0604020202020204" pitchFamily="34" charset="0"/>
                <a:cs typeface="Arial" panose="020B0604020202020204" pitchFamily="34" charset="0"/>
              </a:rPr>
              <a:t>, S. A. (2009). </a:t>
            </a:r>
            <a:r>
              <a:rPr lang="en-US" sz="1600" i="1" dirty="0">
                <a:latin typeface="Arial" panose="020B0604020202020204" pitchFamily="34" charset="0"/>
                <a:cs typeface="Arial" panose="020B0604020202020204" pitchFamily="34" charset="0"/>
              </a:rPr>
              <a:t>Teachers’ attitudes about teaching English in India: An embedded mixed methods study. International Journal of Multiple Research Approaches, 3(1), 73–87.</a:t>
            </a:r>
            <a:r>
              <a:rPr lang="en-US" sz="1600" dirty="0">
                <a:latin typeface="Arial" panose="020B0604020202020204" pitchFamily="34" charset="0"/>
                <a:cs typeface="Arial" panose="020B0604020202020204" pitchFamily="34" charset="0"/>
              </a:rPr>
              <a:t> </a:t>
            </a:r>
            <a:endParaRPr lang="tr-TR" sz="16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
            </a:pPr>
            <a:r>
              <a:rPr lang="tr-TR" sz="1600" dirty="0" err="1">
                <a:latin typeface="Arial" panose="020B0604020202020204" pitchFamily="34" charset="0"/>
                <a:cs typeface="Arial" panose="020B0604020202020204" pitchFamily="34" charset="0"/>
              </a:rPr>
              <a:t>Ramanujam</a:t>
            </a:r>
            <a:r>
              <a:rPr lang="tr-TR" sz="1600" dirty="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Meganathan</a:t>
            </a:r>
            <a:r>
              <a:rPr lang="tr-TR" sz="1600" dirty="0" smtClean="0">
                <a:latin typeface="Arial" panose="020B0604020202020204" pitchFamily="34" charset="0"/>
                <a:cs typeface="Arial" panose="020B0604020202020204" pitchFamily="34" charset="0"/>
              </a:rPr>
              <a:t>, (2011) </a:t>
            </a:r>
            <a:r>
              <a:rPr lang="en-US" sz="1600" i="1" dirty="0" smtClean="0">
                <a:latin typeface="Arial" panose="020B0604020202020204" pitchFamily="34" charset="0"/>
                <a:cs typeface="Arial" panose="020B0604020202020204" pitchFamily="34" charset="0"/>
              </a:rPr>
              <a:t>Language </a:t>
            </a:r>
            <a:r>
              <a:rPr lang="en-US" sz="1600" i="1" dirty="0">
                <a:latin typeface="Arial" panose="020B0604020202020204" pitchFamily="34" charset="0"/>
                <a:cs typeface="Arial" panose="020B0604020202020204" pitchFamily="34" charset="0"/>
              </a:rPr>
              <a:t>policy in education and the role of English in India: From library language to language of </a:t>
            </a:r>
            <a:r>
              <a:rPr lang="en-US" sz="1600" i="1" dirty="0" smtClean="0">
                <a:latin typeface="Arial" panose="020B0604020202020204" pitchFamily="34" charset="0"/>
                <a:cs typeface="Arial" panose="020B0604020202020204" pitchFamily="34" charset="0"/>
              </a:rPr>
              <a:t>empowerment</a:t>
            </a:r>
            <a:r>
              <a:rPr lang="tr-TR" sz="1600" i="1" dirty="0" smtClean="0">
                <a:latin typeface="Arial" panose="020B0604020202020204" pitchFamily="34" charset="0"/>
                <a:cs typeface="Arial" panose="020B0604020202020204" pitchFamily="34" charset="0"/>
              </a:rPr>
              <a:t>.</a:t>
            </a:r>
            <a:r>
              <a:rPr lang="tr-TR" sz="1600" dirty="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Dreams</a:t>
            </a:r>
            <a:r>
              <a:rPr lang="tr-TR" sz="1600" dirty="0" smtClean="0">
                <a:latin typeface="Arial" panose="020B0604020202020204" pitchFamily="34" charset="0"/>
                <a:cs typeface="Arial" panose="020B0604020202020204" pitchFamily="34" charset="0"/>
              </a:rPr>
              <a:t> </a:t>
            </a:r>
            <a:r>
              <a:rPr lang="tr-TR" sz="1600" dirty="0" err="1">
                <a:latin typeface="Arial" panose="020B0604020202020204" pitchFamily="34" charset="0"/>
                <a:cs typeface="Arial" panose="020B0604020202020204" pitchFamily="34" charset="0"/>
              </a:rPr>
              <a:t>and</a:t>
            </a:r>
            <a:r>
              <a:rPr lang="tr-TR" sz="1600" dirty="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Realities</a:t>
            </a:r>
            <a:r>
              <a:rPr lang="tr-TR" sz="1600" dirty="0" smtClean="0">
                <a:latin typeface="Arial" panose="020B0604020202020204" pitchFamily="34" charset="0"/>
                <a:cs typeface="Arial" panose="020B0604020202020204" pitchFamily="34" charset="0"/>
              </a:rPr>
              <a:t>:</a:t>
            </a:r>
            <a:r>
              <a:rPr lang="tr-TR"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Developing Countries </a:t>
            </a:r>
            <a:r>
              <a:rPr lang="en-US" sz="1600" dirty="0">
                <a:latin typeface="Arial" panose="020B0604020202020204" pitchFamily="34" charset="0"/>
                <a:cs typeface="Arial" panose="020B0604020202020204" pitchFamily="34" charset="0"/>
              </a:rPr>
              <a:t>and the English </a:t>
            </a:r>
            <a:r>
              <a:rPr lang="en-US" sz="1600" dirty="0" smtClean="0">
                <a:latin typeface="Arial" panose="020B0604020202020204" pitchFamily="34" charset="0"/>
                <a:cs typeface="Arial" panose="020B0604020202020204" pitchFamily="34" charset="0"/>
              </a:rPr>
              <a:t>Language</a:t>
            </a:r>
            <a:r>
              <a:rPr lang="tr-TR" sz="1600" dirty="0" smtClean="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Paper</a:t>
            </a:r>
            <a:r>
              <a:rPr lang="tr-TR" sz="1600" dirty="0" smtClean="0">
                <a:latin typeface="Arial" panose="020B0604020202020204" pitchFamily="34" charset="0"/>
                <a:cs typeface="Arial" panose="020B0604020202020204" pitchFamily="34" charset="0"/>
              </a:rPr>
              <a:t> 4)</a:t>
            </a:r>
          </a:p>
          <a:p>
            <a:pPr>
              <a:buClr>
                <a:srgbClr val="FF0000"/>
              </a:buClr>
              <a:buFont typeface="Wingdings" panose="05000000000000000000" pitchFamily="2" charset="2"/>
              <a:buChar char="§"/>
            </a:pPr>
            <a:r>
              <a:rPr lang="tr-TR" sz="1600" dirty="0" err="1">
                <a:latin typeface="Arial" panose="020B0604020202020204" pitchFamily="34" charset="0"/>
                <a:cs typeface="Arial" panose="020B0604020202020204" pitchFamily="34" charset="0"/>
              </a:rPr>
              <a:t>Nilima</a:t>
            </a:r>
            <a:r>
              <a:rPr lang="tr-TR" sz="1600" dirty="0">
                <a:latin typeface="Arial" panose="020B0604020202020204" pitchFamily="34" charset="0"/>
                <a:cs typeface="Arial" panose="020B0604020202020204" pitchFamily="34" charset="0"/>
              </a:rPr>
              <a:t> </a:t>
            </a:r>
            <a:r>
              <a:rPr lang="tr-TR" sz="1600" dirty="0" err="1" smtClean="0">
                <a:latin typeface="Arial" panose="020B0604020202020204" pitchFamily="34" charset="0"/>
                <a:cs typeface="Arial" panose="020B0604020202020204" pitchFamily="34" charset="0"/>
              </a:rPr>
              <a:t>Roy</a:t>
            </a:r>
            <a:r>
              <a:rPr lang="tr-TR" sz="1600" dirty="0" smtClean="0">
                <a:latin typeface="Arial" panose="020B0604020202020204" pitchFamily="34" charset="0"/>
                <a:cs typeface="Arial" panose="020B0604020202020204" pitchFamily="34" charset="0"/>
              </a:rPr>
              <a:t> (2017) </a:t>
            </a:r>
            <a:r>
              <a:rPr lang="en-US" sz="1600" i="1" dirty="0" smtClean="0">
                <a:latin typeface="Arial" panose="020B0604020202020204" pitchFamily="34" charset="0"/>
                <a:cs typeface="Arial" panose="020B0604020202020204" pitchFamily="34" charset="0"/>
              </a:rPr>
              <a:t>Challenges </a:t>
            </a:r>
            <a:r>
              <a:rPr lang="en-US" sz="1600" i="1" dirty="0">
                <a:latin typeface="Arial" panose="020B0604020202020204" pitchFamily="34" charset="0"/>
                <a:cs typeface="Arial" panose="020B0604020202020204" pitchFamily="34" charset="0"/>
              </a:rPr>
              <a:t>in Indian Classrooms to teach English as a Second Language </a:t>
            </a:r>
            <a:r>
              <a:rPr lang="tr-TR" sz="1600" i="1" dirty="0" smtClean="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Conference proceedings. ICT for language learning. 10th </a:t>
            </a:r>
            <a:r>
              <a:rPr lang="en-US" sz="1600" dirty="0" smtClean="0">
                <a:latin typeface="Arial" panose="020B0604020202020204" pitchFamily="34" charset="0"/>
                <a:cs typeface="Arial" panose="020B0604020202020204" pitchFamily="34" charset="0"/>
              </a:rPr>
              <a:t>Edition</a:t>
            </a:r>
            <a:r>
              <a:rPr lang="tr-TR" sz="1600" dirty="0" smtClean="0">
                <a:latin typeface="Arial" panose="020B0604020202020204" pitchFamily="34" charset="0"/>
                <a:cs typeface="Arial" panose="020B0604020202020204" pitchFamily="34" charset="0"/>
              </a:rPr>
              <a:t> (p. 496-500)</a:t>
            </a:r>
            <a:endParaRPr lang="en-US" sz="16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
            </a:pPr>
            <a:endParaRPr lang="en-US"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56818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836712"/>
            <a:ext cx="8187760" cy="5355312"/>
          </a:xfrm>
          <a:prstGeom prst="rect">
            <a:avLst/>
          </a:prstGeom>
        </p:spPr>
        <p:txBody>
          <a:bodyPr wrap="square">
            <a:spAutoFit/>
          </a:bodyPr>
          <a:lstStyle/>
          <a:p>
            <a:pPr algn="just">
              <a:buClr>
                <a:srgbClr val="FF0000"/>
              </a:buClr>
            </a:pPr>
            <a:r>
              <a:rPr lang="tr-TR" b="1" dirty="0" smtClean="0">
                <a:latin typeface="Arial" panose="020B0604020202020204" pitchFamily="34" charset="0"/>
                <a:cs typeface="Arial" panose="020B0604020202020204" pitchFamily="34" charset="0"/>
              </a:rPr>
              <a:t>Language </a:t>
            </a:r>
            <a:r>
              <a:rPr lang="tr-TR" b="1" dirty="0" err="1" smtClean="0">
                <a:latin typeface="Arial" panose="020B0604020202020204" pitchFamily="34" charset="0"/>
                <a:cs typeface="Arial" panose="020B0604020202020204" pitchFamily="34" charset="0"/>
              </a:rPr>
              <a:t>Policy</a:t>
            </a:r>
            <a:r>
              <a:rPr lang="tr-TR" b="1" dirty="0" smtClean="0">
                <a:latin typeface="Arial" panose="020B0604020202020204" pitchFamily="34" charset="0"/>
                <a:cs typeface="Arial" panose="020B0604020202020204" pitchFamily="34" charset="0"/>
              </a:rPr>
              <a:t> in </a:t>
            </a:r>
            <a:r>
              <a:rPr lang="tr-TR" b="1" dirty="0" err="1" smtClean="0">
                <a:latin typeface="Arial" panose="020B0604020202020204" pitchFamily="34" charset="0"/>
                <a:cs typeface="Arial" panose="020B0604020202020204" pitchFamily="34" charset="0"/>
              </a:rPr>
              <a:t>India</a:t>
            </a:r>
            <a:endParaRPr lang="tr-TR" b="1" dirty="0" smtClean="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r>
              <a:rPr lang="en-US" dirty="0" smtClean="0">
                <a:latin typeface="Arial" panose="020B0604020202020204" pitchFamily="34" charset="0"/>
                <a:cs typeface="Arial" panose="020B0604020202020204" pitchFamily="34" charset="0"/>
              </a:rPr>
              <a:t>India’s pluralism is reflected in its linguistic diversity. </a:t>
            </a:r>
            <a:endParaRPr lang="tr-TR" dirty="0" smtClean="0">
              <a:latin typeface="Arial" panose="020B0604020202020204" pitchFamily="34" charset="0"/>
              <a:cs typeface="Arial" panose="020B0604020202020204" pitchFamily="34" charset="0"/>
            </a:endParaRPr>
          </a:p>
          <a:p>
            <a:pPr algn="just">
              <a:buClr>
                <a:srgbClr val="FF0000"/>
              </a:buClr>
            </a:pPr>
            <a:endParaRPr lang="tr-TR" dirty="0" smtClean="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r>
              <a:rPr lang="en-US" dirty="0" smtClean="0">
                <a:latin typeface="Arial" panose="020B0604020202020204" pitchFamily="34" charset="0"/>
                <a:cs typeface="Arial" panose="020B0604020202020204" pitchFamily="34" charset="0"/>
              </a:rPr>
              <a:t>According to the 1971 census, the country has 1,652 languages belonging to five different language families: </a:t>
            </a:r>
            <a:r>
              <a:rPr lang="tr-TR" dirty="0" err="1" smtClean="0">
                <a:latin typeface="Arial" panose="020B0604020202020204" pitchFamily="34" charset="0"/>
                <a:cs typeface="Arial" panose="020B0604020202020204" pitchFamily="34" charset="0"/>
              </a:rPr>
              <a:t>Indo</a:t>
            </a:r>
            <a:r>
              <a:rPr lang="tr-TR"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Aryan, Dravidian, Austro-Asiatic, </a:t>
            </a:r>
            <a:r>
              <a:rPr lang="en-US" dirty="0" err="1" smtClean="0">
                <a:latin typeface="Arial" panose="020B0604020202020204" pitchFamily="34" charset="0"/>
                <a:cs typeface="Arial" panose="020B0604020202020204" pitchFamily="34" charset="0"/>
              </a:rPr>
              <a:t>Tibeto</a:t>
            </a:r>
            <a:r>
              <a:rPr lang="en-US" dirty="0" smtClean="0">
                <a:latin typeface="Arial" panose="020B0604020202020204" pitchFamily="34" charset="0"/>
                <a:cs typeface="Arial" panose="020B0604020202020204" pitchFamily="34" charset="0"/>
              </a:rPr>
              <a:t>-Burmese and </a:t>
            </a:r>
            <a:r>
              <a:rPr lang="en-US" dirty="0" err="1" smtClean="0">
                <a:latin typeface="Arial" panose="020B0604020202020204" pitchFamily="34" charset="0"/>
                <a:cs typeface="Arial" panose="020B0604020202020204" pitchFamily="34" charset="0"/>
              </a:rPr>
              <a:t>Semito</a:t>
            </a:r>
            <a:r>
              <a:rPr lang="en-US" dirty="0" smtClean="0">
                <a:latin typeface="Arial" panose="020B0604020202020204" pitchFamily="34" charset="0"/>
                <a:cs typeface="Arial" panose="020B0604020202020204" pitchFamily="34" charset="0"/>
              </a:rPr>
              <a:t>-Hamitic (GOI 1971). </a:t>
            </a:r>
            <a:endParaRPr lang="tr-TR" dirty="0" smtClean="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endParaRPr lang="tr-TR" dirty="0" smtClean="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r>
              <a:rPr lang="en-US" dirty="0" smtClean="0">
                <a:latin typeface="Arial" panose="020B0604020202020204" pitchFamily="34" charset="0"/>
                <a:cs typeface="Arial" panose="020B0604020202020204" pitchFamily="34" charset="0"/>
              </a:rPr>
              <a:t>The Indian constitution identifies 22 ‘</a:t>
            </a:r>
            <a:r>
              <a:rPr lang="en-US" dirty="0" err="1" smtClean="0">
                <a:latin typeface="Arial" panose="020B0604020202020204" pitchFamily="34" charset="0"/>
                <a:cs typeface="Arial" panose="020B0604020202020204" pitchFamily="34" charset="0"/>
              </a:rPr>
              <a:t>recognised</a:t>
            </a:r>
            <a:r>
              <a:rPr lang="en-US" dirty="0" smtClean="0">
                <a:latin typeface="Arial" panose="020B0604020202020204" pitchFamily="34" charset="0"/>
                <a:cs typeface="Arial" panose="020B0604020202020204" pitchFamily="34" charset="0"/>
              </a:rPr>
              <a:t> languages’.</a:t>
            </a:r>
            <a:endParaRPr lang="tr-TR" dirty="0" smtClean="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endParaRPr lang="tr-TR" dirty="0" smtClean="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r>
              <a:rPr lang="en-US" dirty="0" smtClean="0">
                <a:latin typeface="Arial" panose="020B0604020202020204" pitchFamily="34" charset="0"/>
                <a:cs typeface="Arial" panose="020B0604020202020204" pitchFamily="34" charset="0"/>
              </a:rPr>
              <a:t> About 87 languages are used in print media, </a:t>
            </a:r>
            <a:endParaRPr lang="tr-TR" dirty="0" smtClean="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endParaRPr lang="tr-TR" dirty="0" smtClean="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r>
              <a:rPr lang="en-US" dirty="0" smtClean="0">
                <a:latin typeface="Arial" panose="020B0604020202020204" pitchFamily="34" charset="0"/>
                <a:cs typeface="Arial" panose="020B0604020202020204" pitchFamily="34" charset="0"/>
              </a:rPr>
              <a:t>71 languages are used on radio and the administration of the country is conducted in 15 languages.</a:t>
            </a:r>
            <a:endParaRPr lang="tr-TR" dirty="0" smtClean="0">
              <a:latin typeface="Arial" panose="020B0604020202020204" pitchFamily="34" charset="0"/>
              <a:cs typeface="Arial" panose="020B0604020202020204" pitchFamily="34" charset="0"/>
            </a:endParaRPr>
          </a:p>
          <a:p>
            <a:pPr algn="just">
              <a:buClr>
                <a:srgbClr val="FF0000"/>
              </a:buClr>
            </a:pPr>
            <a:endParaRPr lang="tr-TR" dirty="0" smtClean="0">
              <a:latin typeface="Arial" panose="020B0604020202020204" pitchFamily="34" charset="0"/>
              <a:cs typeface="Arial" panose="020B0604020202020204" pitchFamily="34" charset="0"/>
            </a:endParaRPr>
          </a:p>
          <a:p>
            <a:pPr marL="285750" indent="-285750" algn="just">
              <a:buClr>
                <a:srgbClr val="FF0000"/>
              </a:buClr>
              <a:buFont typeface="Wingdings" panose="05000000000000000000" pitchFamily="2" charset="2"/>
              <a:buChar char="§"/>
            </a:pPr>
            <a:r>
              <a:rPr lang="en-US" dirty="0" smtClean="0">
                <a:latin typeface="Arial" panose="020B0604020202020204" pitchFamily="34" charset="0"/>
                <a:cs typeface="Arial" panose="020B0604020202020204" pitchFamily="34" charset="0"/>
              </a:rPr>
              <a:t>English – formerly perceived as a library language and the language of higher education – is now in demand by every quarter as a means of progress and the key to a better life. </a:t>
            </a:r>
            <a:endParaRPr lang="tr-TR"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endParaRPr lang="tr-TR" dirty="0"/>
          </a:p>
        </p:txBody>
      </p:sp>
    </p:spTree>
    <p:extLst>
      <p:ext uri="{BB962C8B-B14F-4D97-AF65-F5344CB8AC3E}">
        <p14:creationId xmlns:p14="http://schemas.microsoft.com/office/powerpoint/2010/main" xmlns="" val="53407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476672"/>
            <a:ext cx="8352928" cy="5832648"/>
          </a:xfrm>
        </p:spPr>
        <p:txBody>
          <a:bodyPr>
            <a:noAutofit/>
          </a:bodyPr>
          <a:lstStyle/>
          <a:p>
            <a:pPr marL="0" indent="0" algn="just">
              <a:buNone/>
            </a:pPr>
            <a:r>
              <a:rPr lang="en-US" sz="2000" i="1" u="sng" dirty="0">
                <a:solidFill>
                  <a:schemeClr val="tx1"/>
                </a:solidFill>
                <a:latin typeface="Arial" pitchFamily="34" charset="0"/>
                <a:cs typeface="Arial" pitchFamily="34" charset="0"/>
              </a:rPr>
              <a:t>The present condition of English language teaching in the varied contexts of India is summed up in the following manner:</a:t>
            </a:r>
            <a:endParaRPr lang="tr-TR" sz="2000" b="1" i="1" u="sng" dirty="0" smtClean="0">
              <a:solidFill>
                <a:schemeClr val="tx1"/>
              </a:solidFill>
              <a:latin typeface="Arial" pitchFamily="34" charset="0"/>
              <a:cs typeface="Arial" pitchFamily="34" charset="0"/>
            </a:endParaRPr>
          </a:p>
          <a:p>
            <a:pPr marL="0" indent="0" algn="just">
              <a:buNone/>
            </a:pPr>
            <a:r>
              <a:rPr lang="tr-TR" sz="1800" dirty="0" smtClean="0">
                <a:solidFill>
                  <a:schemeClr val="tx1"/>
                </a:solidFill>
                <a:latin typeface="Arial" pitchFamily="34" charset="0"/>
                <a:cs typeface="Arial" pitchFamily="34" charset="0"/>
              </a:rPr>
              <a:t>1.</a:t>
            </a:r>
            <a:r>
              <a:rPr lang="en-US" sz="1800" dirty="0" smtClean="0">
                <a:solidFill>
                  <a:schemeClr val="tx1"/>
                </a:solidFill>
                <a:latin typeface="Arial" pitchFamily="34" charset="0"/>
                <a:cs typeface="Arial" pitchFamily="34" charset="0"/>
              </a:rPr>
              <a:t>(e.g</a:t>
            </a:r>
            <a:r>
              <a:rPr lang="en-US" sz="1800" dirty="0">
                <a:solidFill>
                  <a:schemeClr val="tx1"/>
                </a:solidFill>
                <a:latin typeface="Arial" pitchFamily="34" charset="0"/>
                <a:cs typeface="Arial" pitchFamily="34" charset="0"/>
              </a:rPr>
              <a:t>. English medium private/government aided elite schools): Proficient teachers; varying degrees of English in the environment, including as a home or first language. </a:t>
            </a:r>
            <a:endParaRPr lang="tr-TR" sz="1800" dirty="0" smtClean="0">
              <a:solidFill>
                <a:schemeClr val="tx1"/>
              </a:solidFill>
              <a:latin typeface="Arial" pitchFamily="34" charset="0"/>
              <a:cs typeface="Arial" pitchFamily="34" charset="0"/>
            </a:endParaRPr>
          </a:p>
          <a:p>
            <a:pPr marL="0" indent="0" algn="just">
              <a:buNone/>
            </a:pPr>
            <a:endParaRPr lang="tr-TR" sz="1800" dirty="0" smtClean="0">
              <a:solidFill>
                <a:schemeClr val="tx1"/>
              </a:solidFill>
              <a:latin typeface="Arial" pitchFamily="34" charset="0"/>
              <a:cs typeface="Arial" pitchFamily="34" charset="0"/>
            </a:endParaRPr>
          </a:p>
          <a:p>
            <a:pPr marL="0" indent="0" algn="just">
              <a:buNone/>
            </a:pPr>
            <a:r>
              <a:rPr lang="en-US" sz="1800" dirty="0" smtClean="0">
                <a:solidFill>
                  <a:schemeClr val="tx1"/>
                </a:solidFill>
                <a:latin typeface="Arial" pitchFamily="34" charset="0"/>
                <a:cs typeface="Arial" pitchFamily="34" charset="0"/>
              </a:rPr>
              <a:t>2</a:t>
            </a: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a:t>
            </a:r>
            <a:r>
              <a:rPr lang="en-US" sz="1800" dirty="0">
                <a:solidFill>
                  <a:schemeClr val="tx1"/>
                </a:solidFill>
                <a:latin typeface="Arial" pitchFamily="34" charset="0"/>
                <a:cs typeface="Arial" pitchFamily="34" charset="0"/>
              </a:rPr>
              <a:t>e.g. New English medium; private schools, many of which use both English and other Indian languages): Teachers with limited proficiency; children with little or no background in English; parents aspire to upward mobility through English. </a:t>
            </a:r>
            <a:endParaRPr lang="tr-TR" sz="1800" dirty="0" smtClean="0">
              <a:solidFill>
                <a:schemeClr val="tx1"/>
              </a:solidFill>
              <a:latin typeface="Arial" pitchFamily="34" charset="0"/>
              <a:cs typeface="Arial" pitchFamily="34" charset="0"/>
            </a:endParaRPr>
          </a:p>
          <a:p>
            <a:pPr marL="0" indent="0" algn="just">
              <a:buNone/>
            </a:pPr>
            <a:endParaRPr lang="tr-TR" sz="1800" dirty="0" smtClean="0">
              <a:solidFill>
                <a:schemeClr val="tx1"/>
              </a:solidFill>
              <a:latin typeface="Arial" pitchFamily="34" charset="0"/>
              <a:cs typeface="Arial" pitchFamily="34" charset="0"/>
            </a:endParaRPr>
          </a:p>
          <a:p>
            <a:pPr marL="0" indent="0" algn="just">
              <a:buNone/>
            </a:pPr>
            <a:r>
              <a:rPr lang="en-US" sz="1800" dirty="0" smtClean="0">
                <a:solidFill>
                  <a:schemeClr val="tx1"/>
                </a:solidFill>
                <a:latin typeface="Arial" pitchFamily="34" charset="0"/>
                <a:cs typeface="Arial" pitchFamily="34" charset="0"/>
              </a:rPr>
              <a:t>3</a:t>
            </a: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a:t>
            </a:r>
            <a:r>
              <a:rPr lang="en-US" sz="1800" dirty="0">
                <a:solidFill>
                  <a:schemeClr val="tx1"/>
                </a:solidFill>
                <a:latin typeface="Arial" pitchFamily="34" charset="0"/>
                <a:cs typeface="Arial" pitchFamily="34" charset="0"/>
              </a:rPr>
              <a:t>e.g. Government-aided regional medium schools): Schools with a tradition of English education along with regional languages, established by educational societies, with children from a variety of backgrounds. </a:t>
            </a:r>
            <a:endParaRPr lang="tr-TR" sz="1800" dirty="0" smtClean="0">
              <a:solidFill>
                <a:schemeClr val="tx1"/>
              </a:solidFill>
              <a:latin typeface="Arial" pitchFamily="34" charset="0"/>
              <a:cs typeface="Arial" pitchFamily="34" charset="0"/>
            </a:endParaRPr>
          </a:p>
          <a:p>
            <a:pPr marL="0" indent="0" algn="just">
              <a:buNone/>
            </a:pPr>
            <a:endParaRPr lang="tr-TR" sz="1800" dirty="0" smtClean="0">
              <a:solidFill>
                <a:schemeClr val="tx1"/>
              </a:solidFill>
              <a:latin typeface="Arial" pitchFamily="34" charset="0"/>
              <a:cs typeface="Arial" pitchFamily="34" charset="0"/>
            </a:endParaRPr>
          </a:p>
          <a:p>
            <a:pPr marL="0" indent="0" algn="just">
              <a:buNone/>
            </a:pPr>
            <a:r>
              <a:rPr lang="en-US" sz="1800" dirty="0" smtClean="0">
                <a:solidFill>
                  <a:schemeClr val="tx1"/>
                </a:solidFill>
                <a:latin typeface="Arial" pitchFamily="34" charset="0"/>
                <a:cs typeface="Arial" pitchFamily="34" charset="0"/>
              </a:rPr>
              <a:t>4</a:t>
            </a: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a:t>
            </a:r>
            <a:r>
              <a:rPr lang="en-US" sz="1800" dirty="0">
                <a:solidFill>
                  <a:schemeClr val="tx1"/>
                </a:solidFill>
                <a:latin typeface="Arial" pitchFamily="34" charset="0"/>
                <a:cs typeface="Arial" pitchFamily="34" charset="0"/>
              </a:rPr>
              <a:t>e.g. Government regional medium schools run by district and municipal education authorities): They </a:t>
            </a:r>
            <a:r>
              <a:rPr lang="en-US" sz="1800" dirty="0" err="1" smtClean="0">
                <a:solidFill>
                  <a:schemeClr val="tx1"/>
                </a:solidFill>
                <a:latin typeface="Arial" pitchFamily="34" charset="0"/>
                <a:cs typeface="Arial" pitchFamily="34" charset="0"/>
              </a:rPr>
              <a:t>enrol</a:t>
            </a:r>
            <a:r>
              <a:rPr lang="tr-TR" sz="1800" dirty="0" smtClean="0">
                <a:solidFill>
                  <a:schemeClr val="tx1"/>
                </a:solidFill>
                <a:latin typeface="Arial" pitchFamily="34" charset="0"/>
                <a:cs typeface="Arial" pitchFamily="34" charset="0"/>
              </a:rPr>
              <a:t>l</a:t>
            </a:r>
            <a:r>
              <a:rPr lang="en-US" sz="1800" dirty="0" smtClean="0">
                <a:solidFill>
                  <a:schemeClr val="tx1"/>
                </a:solidFill>
                <a:latin typeface="Arial" pitchFamily="34" charset="0"/>
                <a:cs typeface="Arial" pitchFamily="34" charset="0"/>
              </a:rPr>
              <a:t> </a:t>
            </a:r>
            <a:r>
              <a:rPr lang="en-US" sz="1800" dirty="0">
                <a:solidFill>
                  <a:schemeClr val="tx1"/>
                </a:solidFill>
                <a:latin typeface="Arial" pitchFamily="34" charset="0"/>
                <a:cs typeface="Arial" pitchFamily="34" charset="0"/>
              </a:rPr>
              <a:t>the largest number of elementary school children in rural India. They are also the only choice for the urban poor (who, however, have some options of access to English in the environment). Their teacher may be the least proficient in English in these four types of school. </a:t>
            </a:r>
            <a:endParaRPr lang="tr-TR" sz="1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43763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836712"/>
            <a:ext cx="8568952" cy="5616624"/>
          </a:xfrm>
        </p:spPr>
        <p:txBody>
          <a:bodyPr>
            <a:noAutofit/>
          </a:bodyPr>
          <a:lstStyle/>
          <a:p>
            <a:pPr marL="0" indent="0">
              <a:buNone/>
            </a:pPr>
            <a:r>
              <a:rPr lang="en-US" sz="1800" b="1" dirty="0">
                <a:solidFill>
                  <a:schemeClr val="tx1"/>
                </a:solidFill>
                <a:latin typeface="Arial" pitchFamily="34" charset="0"/>
                <a:cs typeface="Arial" pitchFamily="34" charset="0"/>
              </a:rPr>
              <a:t>Language </a:t>
            </a:r>
            <a:r>
              <a:rPr lang="tr-TR" sz="1800" b="1" dirty="0" err="1" smtClean="0">
                <a:solidFill>
                  <a:schemeClr val="tx1"/>
                </a:solidFill>
                <a:latin typeface="Arial" pitchFamily="34" charset="0"/>
                <a:cs typeface="Arial" pitchFamily="34" charset="0"/>
              </a:rPr>
              <a:t>teaching</a:t>
            </a:r>
            <a:r>
              <a:rPr lang="tr-TR" sz="1800" b="1" dirty="0" smtClean="0">
                <a:solidFill>
                  <a:schemeClr val="tx1"/>
                </a:solidFill>
                <a:latin typeface="Arial" pitchFamily="34" charset="0"/>
                <a:cs typeface="Arial" pitchFamily="34" charset="0"/>
              </a:rPr>
              <a:t> </a:t>
            </a:r>
            <a:r>
              <a:rPr lang="tr-TR" sz="1800" b="1" dirty="0" err="1" smtClean="0">
                <a:solidFill>
                  <a:schemeClr val="tx1"/>
                </a:solidFill>
                <a:latin typeface="Arial" pitchFamily="34" charset="0"/>
                <a:cs typeface="Arial" pitchFamily="34" charset="0"/>
              </a:rPr>
              <a:t>process</a:t>
            </a:r>
            <a:r>
              <a:rPr lang="tr-TR" sz="1800" b="1" dirty="0" smtClean="0">
                <a:solidFill>
                  <a:schemeClr val="tx1"/>
                </a:solidFill>
                <a:latin typeface="Arial" pitchFamily="34" charset="0"/>
                <a:cs typeface="Arial" pitchFamily="34" charset="0"/>
              </a:rPr>
              <a:t> </a:t>
            </a:r>
            <a:r>
              <a:rPr lang="en-US" sz="1800" b="1" dirty="0" smtClean="0">
                <a:solidFill>
                  <a:schemeClr val="tx1"/>
                </a:solidFill>
                <a:latin typeface="Arial" pitchFamily="34" charset="0"/>
                <a:cs typeface="Arial" pitchFamily="34" charset="0"/>
              </a:rPr>
              <a:t>in </a:t>
            </a:r>
            <a:r>
              <a:rPr lang="en-US" sz="1800" b="1" dirty="0">
                <a:solidFill>
                  <a:schemeClr val="tx1"/>
                </a:solidFill>
                <a:latin typeface="Arial" pitchFamily="34" charset="0"/>
                <a:cs typeface="Arial" pitchFamily="34" charset="0"/>
              </a:rPr>
              <a:t>school education</a:t>
            </a:r>
            <a:r>
              <a:rPr lang="en-US" sz="1800" dirty="0">
                <a:solidFill>
                  <a:schemeClr val="tx1"/>
                </a:solidFill>
                <a:latin typeface="Arial" pitchFamily="34" charset="0"/>
                <a:cs typeface="Arial" pitchFamily="34" charset="0"/>
              </a:rPr>
              <a:t>: </a:t>
            </a:r>
            <a:endParaRPr lang="tr-TR" sz="1800" dirty="0" smtClean="0">
              <a:solidFill>
                <a:schemeClr val="tx1"/>
              </a:solidFill>
              <a:latin typeface="Arial" pitchFamily="34" charset="0"/>
              <a:cs typeface="Arial" pitchFamily="34" charset="0"/>
            </a:endParaRPr>
          </a:p>
          <a:p>
            <a:pPr>
              <a:buFont typeface="Wingdings" pitchFamily="2" charset="2"/>
              <a:buChar char="Ø"/>
            </a:pPr>
            <a:endParaRPr lang="tr-TR" sz="1800" dirty="0" smtClean="0">
              <a:solidFill>
                <a:schemeClr val="tx1"/>
              </a:solidFill>
              <a:latin typeface="Arial" pitchFamily="34" charset="0"/>
              <a:cs typeface="Arial"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itchFamily="34" charset="0"/>
                <a:cs typeface="Arial" pitchFamily="34" charset="0"/>
              </a:rPr>
              <a:t>The </a:t>
            </a:r>
            <a:r>
              <a:rPr lang="en-US" sz="1800" dirty="0">
                <a:solidFill>
                  <a:schemeClr val="tx1"/>
                </a:solidFill>
                <a:latin typeface="Arial" pitchFamily="34" charset="0"/>
                <a:cs typeface="Arial" pitchFamily="34" charset="0"/>
              </a:rPr>
              <a:t>three-language formula Language planning for school education in India can be seen more as a question of status planning rather than corpus or acquisition planning. </a:t>
            </a:r>
            <a:endParaRPr lang="tr-TR" sz="1800" dirty="0" smtClean="0">
              <a:solidFill>
                <a:schemeClr val="tx1"/>
              </a:solidFill>
              <a:latin typeface="Arial" pitchFamily="34" charset="0"/>
              <a:cs typeface="Arial"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itchFamily="34" charset="0"/>
                <a:cs typeface="Arial" pitchFamily="34" charset="0"/>
              </a:rPr>
              <a:t>The </a:t>
            </a:r>
            <a:r>
              <a:rPr lang="en-US" sz="1800" dirty="0">
                <a:solidFill>
                  <a:schemeClr val="tx1"/>
                </a:solidFill>
                <a:latin typeface="Arial" pitchFamily="34" charset="0"/>
                <a:cs typeface="Arial" pitchFamily="34" charset="0"/>
              </a:rPr>
              <a:t>language policy which emerged as a political consensus in the formative years of independence is also an illustration of democratic processes in the Asian context. </a:t>
            </a:r>
            <a:endParaRPr lang="tr-TR" sz="1800" dirty="0" smtClean="0">
              <a:solidFill>
                <a:schemeClr val="tx1"/>
              </a:solidFill>
              <a:latin typeface="Arial" pitchFamily="34" charset="0"/>
              <a:cs typeface="Arial"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itchFamily="34" charset="0"/>
                <a:cs typeface="Arial" pitchFamily="34" charset="0"/>
              </a:rPr>
              <a:t>The three</a:t>
            </a:r>
            <a:r>
              <a:rPr lang="tr-TR" sz="1800" dirty="0" smtClean="0">
                <a:solidFill>
                  <a:schemeClr val="tx1"/>
                </a:solidFill>
                <a:latin typeface="Arial" pitchFamily="34" charset="0"/>
                <a:cs typeface="Arial" pitchFamily="34" charset="0"/>
              </a:rPr>
              <a:t>-</a:t>
            </a:r>
            <a:r>
              <a:rPr lang="en-US" sz="1800" dirty="0" smtClean="0">
                <a:solidFill>
                  <a:schemeClr val="tx1"/>
                </a:solidFill>
                <a:latin typeface="Arial" pitchFamily="34" charset="0"/>
                <a:cs typeface="Arial" pitchFamily="34" charset="0"/>
              </a:rPr>
              <a:t>language </a:t>
            </a:r>
            <a:r>
              <a:rPr lang="en-US" sz="1800" dirty="0">
                <a:solidFill>
                  <a:schemeClr val="tx1"/>
                </a:solidFill>
                <a:latin typeface="Arial" pitchFamily="34" charset="0"/>
                <a:cs typeface="Arial" pitchFamily="34" charset="0"/>
              </a:rPr>
              <a:t>formula emerged as a policy or a strategy after a quarter of a century of debate and deliberations from political and academic perspectives by educational advisory bodies and politicians representing national and regional interests. </a:t>
            </a:r>
            <a:endParaRPr lang="tr-TR" sz="1800" dirty="0" smtClean="0">
              <a:solidFill>
                <a:schemeClr val="tx1"/>
              </a:solidFill>
              <a:latin typeface="Arial" pitchFamily="34" charset="0"/>
              <a:cs typeface="Arial"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itchFamily="34" charset="0"/>
                <a:cs typeface="Arial" pitchFamily="34" charset="0"/>
              </a:rPr>
              <a:t>The </a:t>
            </a:r>
            <a:r>
              <a:rPr lang="en-US" sz="1800" dirty="0">
                <a:solidFill>
                  <a:schemeClr val="tx1"/>
                </a:solidFill>
                <a:latin typeface="Arial" pitchFamily="34" charset="0"/>
                <a:cs typeface="Arial" pitchFamily="34" charset="0"/>
              </a:rPr>
              <a:t>Central Advisory Board on Education (CABE), the oldest statutory body on education in India, initiated the discussion on languages in school education in the 1940s and this continued to be a major concern in their discussions until 1960. </a:t>
            </a:r>
            <a:endParaRPr lang="tr-TR" sz="18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142444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476672"/>
            <a:ext cx="7992888" cy="6120680"/>
          </a:xfrm>
        </p:spPr>
        <p:txBody>
          <a:bodyPr>
            <a:normAutofit/>
          </a:bodyPr>
          <a:lstStyle/>
          <a:p>
            <a:pPr marL="0" indent="0">
              <a:buNone/>
            </a:pPr>
            <a:r>
              <a:rPr lang="en-US" sz="1800" b="1" dirty="0">
                <a:solidFill>
                  <a:schemeClr val="tx1"/>
                </a:solidFill>
                <a:latin typeface="Arial" panose="020B0604020202020204" pitchFamily="34" charset="0"/>
                <a:cs typeface="Arial" panose="020B0604020202020204" pitchFamily="34" charset="0"/>
              </a:rPr>
              <a:t>The Central Advisory Board on Education</a:t>
            </a:r>
            <a:r>
              <a:rPr lang="en-US" sz="1800" dirty="0"/>
              <a:t> </a:t>
            </a:r>
            <a:r>
              <a:rPr lang="en-US" sz="1800" b="1" dirty="0" smtClean="0">
                <a:solidFill>
                  <a:schemeClr val="tx1"/>
                </a:solidFill>
                <a:latin typeface="Arial" pitchFamily="34" charset="0"/>
                <a:cs typeface="Arial" pitchFamily="34" charset="0"/>
              </a:rPr>
              <a:t>CABE </a:t>
            </a:r>
            <a:r>
              <a:rPr lang="en-US" sz="1800" b="1" dirty="0">
                <a:solidFill>
                  <a:schemeClr val="tx1"/>
                </a:solidFill>
                <a:latin typeface="Arial" pitchFamily="34" charset="0"/>
                <a:cs typeface="Arial" pitchFamily="34" charset="0"/>
              </a:rPr>
              <a:t>identified five major issues which required attention: </a:t>
            </a:r>
            <a:endParaRPr lang="tr-TR" sz="1800" b="1" dirty="0" smtClean="0">
              <a:solidFill>
                <a:schemeClr val="tx1"/>
              </a:solidFill>
              <a:latin typeface="Arial" pitchFamily="34" charset="0"/>
              <a:cs typeface="Arial" pitchFamily="34" charset="0"/>
            </a:endParaRPr>
          </a:p>
          <a:p>
            <a:pPr marL="0" indent="0">
              <a:buNone/>
            </a:pPr>
            <a:endParaRPr lang="tr-TR" sz="1800" b="1" dirty="0" smtClean="0">
              <a:solidFill>
                <a:schemeClr val="tx1"/>
              </a:solidFill>
              <a:latin typeface="Arial" pitchFamily="34" charset="0"/>
              <a:cs typeface="Arial" pitchFamily="34" charset="0"/>
            </a:endParaRPr>
          </a:p>
          <a:p>
            <a:pPr marL="0" indent="0">
              <a:buNone/>
            </a:pPr>
            <a:r>
              <a:rPr lang="tr-TR" sz="1800" dirty="0" smtClean="0">
                <a:solidFill>
                  <a:schemeClr val="tx1"/>
                </a:solidFill>
                <a:latin typeface="Arial" pitchFamily="34" charset="0"/>
                <a:cs typeface="Arial" pitchFamily="34" charset="0"/>
              </a:rPr>
              <a:t>1.</a:t>
            </a:r>
            <a:r>
              <a:rPr lang="en-US" sz="1800" dirty="0" smtClean="0">
                <a:solidFill>
                  <a:schemeClr val="tx1"/>
                </a:solidFill>
                <a:latin typeface="Arial" pitchFamily="34" charset="0"/>
                <a:cs typeface="Arial" pitchFamily="34" charset="0"/>
              </a:rPr>
              <a:t>The </a:t>
            </a:r>
            <a:r>
              <a:rPr lang="en-US" sz="1800" dirty="0">
                <a:solidFill>
                  <a:schemeClr val="tx1"/>
                </a:solidFill>
                <a:latin typeface="Arial" pitchFamily="34" charset="0"/>
                <a:cs typeface="Arial" pitchFamily="34" charset="0"/>
              </a:rPr>
              <a:t>number of languages to be taught at various levels of school education </a:t>
            </a:r>
            <a:endParaRPr lang="tr-TR" sz="1800" dirty="0" smtClean="0">
              <a:solidFill>
                <a:schemeClr val="tx1"/>
              </a:solidFill>
              <a:latin typeface="Arial" pitchFamily="34" charset="0"/>
              <a:cs typeface="Arial" pitchFamily="34" charset="0"/>
            </a:endParaRPr>
          </a:p>
          <a:p>
            <a:pPr marL="0" indent="0">
              <a:buNone/>
            </a:pPr>
            <a:r>
              <a:rPr lang="en-US" sz="1800" dirty="0" smtClean="0">
                <a:solidFill>
                  <a:schemeClr val="tx1"/>
                </a:solidFill>
                <a:latin typeface="Arial" pitchFamily="34" charset="0"/>
                <a:cs typeface="Arial" pitchFamily="34" charset="0"/>
              </a:rPr>
              <a:t>2</a:t>
            </a:r>
            <a:r>
              <a:rPr lang="en-US" sz="1800" dirty="0">
                <a:solidFill>
                  <a:schemeClr val="tx1"/>
                </a:solidFill>
                <a:latin typeface="Arial" pitchFamily="34" charset="0"/>
                <a:cs typeface="Arial" pitchFamily="34" charset="0"/>
              </a:rPr>
              <a:t>. The introduction of second and third languages </a:t>
            </a:r>
            <a:endParaRPr lang="tr-TR" sz="1800" dirty="0" smtClean="0">
              <a:solidFill>
                <a:schemeClr val="tx1"/>
              </a:solidFill>
              <a:latin typeface="Arial" pitchFamily="34" charset="0"/>
              <a:cs typeface="Arial" pitchFamily="34" charset="0"/>
            </a:endParaRPr>
          </a:p>
          <a:p>
            <a:pPr marL="0" indent="0">
              <a:buNone/>
            </a:pPr>
            <a:r>
              <a:rPr lang="en-US" sz="1800" dirty="0" smtClean="0">
                <a:solidFill>
                  <a:schemeClr val="tx1"/>
                </a:solidFill>
                <a:latin typeface="Arial" pitchFamily="34" charset="0"/>
                <a:cs typeface="Arial" pitchFamily="34" charset="0"/>
              </a:rPr>
              <a:t>3</a:t>
            </a:r>
            <a:r>
              <a:rPr lang="en-US" sz="1800" dirty="0">
                <a:solidFill>
                  <a:schemeClr val="tx1"/>
                </a:solidFill>
                <a:latin typeface="Arial" pitchFamily="34" charset="0"/>
                <a:cs typeface="Arial" pitchFamily="34" charset="0"/>
              </a:rPr>
              <a:t>. The place and role of English </a:t>
            </a:r>
            <a:endParaRPr lang="tr-TR" sz="1800" dirty="0" smtClean="0">
              <a:solidFill>
                <a:schemeClr val="tx1"/>
              </a:solidFill>
              <a:latin typeface="Arial" pitchFamily="34" charset="0"/>
              <a:cs typeface="Arial" pitchFamily="34" charset="0"/>
            </a:endParaRPr>
          </a:p>
          <a:p>
            <a:pPr marL="0" indent="0">
              <a:buNone/>
            </a:pPr>
            <a:r>
              <a:rPr lang="en-US" sz="1800" dirty="0" smtClean="0">
                <a:solidFill>
                  <a:schemeClr val="tx1"/>
                </a:solidFill>
                <a:latin typeface="Arial" pitchFamily="34" charset="0"/>
                <a:cs typeface="Arial" pitchFamily="34" charset="0"/>
              </a:rPr>
              <a:t>4</a:t>
            </a:r>
            <a:r>
              <a:rPr lang="en-US" sz="1800" dirty="0">
                <a:solidFill>
                  <a:schemeClr val="tx1"/>
                </a:solidFill>
                <a:latin typeface="Arial" pitchFamily="34" charset="0"/>
                <a:cs typeface="Arial" pitchFamily="34" charset="0"/>
              </a:rPr>
              <a:t>. The place and role of Hindi </a:t>
            </a:r>
            <a:endParaRPr lang="tr-TR" sz="1800" dirty="0" smtClean="0">
              <a:solidFill>
                <a:schemeClr val="tx1"/>
              </a:solidFill>
              <a:latin typeface="Arial" pitchFamily="34" charset="0"/>
              <a:cs typeface="Arial" pitchFamily="34" charset="0"/>
            </a:endParaRPr>
          </a:p>
          <a:p>
            <a:pPr marL="0" indent="0">
              <a:buNone/>
            </a:pPr>
            <a:r>
              <a:rPr lang="en-US" sz="1800" dirty="0" smtClean="0">
                <a:solidFill>
                  <a:schemeClr val="tx1"/>
                </a:solidFill>
                <a:latin typeface="Arial" pitchFamily="34" charset="0"/>
                <a:cs typeface="Arial" pitchFamily="34" charset="0"/>
              </a:rPr>
              <a:t>5</a:t>
            </a:r>
            <a:r>
              <a:rPr lang="en-US" sz="1800" dirty="0">
                <a:solidFill>
                  <a:schemeClr val="tx1"/>
                </a:solidFill>
                <a:latin typeface="Arial" pitchFamily="34" charset="0"/>
                <a:cs typeface="Arial" pitchFamily="34" charset="0"/>
              </a:rPr>
              <a:t>. The teaching of Sanskrit and minor language(s) in school. </a:t>
            </a:r>
            <a:endParaRPr lang="tr-TR" sz="1800" dirty="0" smtClean="0">
              <a:solidFill>
                <a:schemeClr val="tx1"/>
              </a:solidFill>
              <a:latin typeface="Arial" pitchFamily="34" charset="0"/>
              <a:cs typeface="Arial" pitchFamily="34" charset="0"/>
            </a:endParaRPr>
          </a:p>
          <a:p>
            <a:pPr marL="0" indent="0">
              <a:buNone/>
            </a:pPr>
            <a:endParaRPr lang="tr-TR" sz="1800" dirty="0">
              <a:solidFill>
                <a:schemeClr val="tx1"/>
              </a:solidFill>
              <a:latin typeface="Arial" pitchFamily="34" charset="0"/>
              <a:cs typeface="Arial" pitchFamily="34" charset="0"/>
            </a:endParaRPr>
          </a:p>
          <a:p>
            <a:pPr marL="0" indent="0">
              <a:buNone/>
            </a:pPr>
            <a:r>
              <a:rPr lang="en-US" sz="1800" b="1" dirty="0">
                <a:solidFill>
                  <a:schemeClr val="tx1"/>
                </a:solidFill>
                <a:latin typeface="Arial" panose="020B0604020202020204" pitchFamily="34" charset="0"/>
                <a:cs typeface="Arial" panose="020B0604020202020204" pitchFamily="34" charset="0"/>
              </a:rPr>
              <a:t>The three-language formula was simplified and approved by the Conference of Chief Ministers held in 1961 as follows</a:t>
            </a:r>
            <a:r>
              <a:rPr lang="en-US" sz="1800" b="1" dirty="0" smtClean="0">
                <a:solidFill>
                  <a:schemeClr val="tx1"/>
                </a:solidFill>
                <a:latin typeface="Arial" panose="020B0604020202020204" pitchFamily="34" charset="0"/>
                <a:cs typeface="Arial" panose="020B0604020202020204" pitchFamily="34" charset="0"/>
              </a:rPr>
              <a:t>:</a:t>
            </a:r>
            <a:endParaRPr lang="tr-TR" sz="1800" b="1" dirty="0" smtClean="0">
              <a:solidFill>
                <a:schemeClr val="tx1"/>
              </a:solidFill>
              <a:latin typeface="Arial" panose="020B0604020202020204" pitchFamily="34" charset="0"/>
              <a:cs typeface="Arial" panose="020B0604020202020204" pitchFamily="34" charset="0"/>
            </a:endParaRPr>
          </a:p>
          <a:p>
            <a:pPr marL="0" indent="0">
              <a:buNone/>
            </a:pPr>
            <a:endParaRPr lang="tr-TR" sz="1800" b="1" dirty="0" smtClean="0">
              <a:solidFill>
                <a:schemeClr val="tx1"/>
              </a:solidFill>
              <a:latin typeface="Arial" panose="020B0604020202020204" pitchFamily="34" charset="0"/>
              <a:cs typeface="Arial" panose="020B0604020202020204" pitchFamily="34" charset="0"/>
            </a:endParaRPr>
          </a:p>
          <a:p>
            <a:pPr marL="0" indent="0">
              <a:buNone/>
            </a:pPr>
            <a:r>
              <a:rPr lang="tr-TR" sz="1800" dirty="0" smtClean="0">
                <a:solidFill>
                  <a:schemeClr val="tx1"/>
                </a:solidFill>
                <a:latin typeface="Arial" panose="020B0604020202020204" pitchFamily="34" charset="0"/>
                <a:cs typeface="Arial" panose="020B0604020202020204" pitchFamily="34" charset="0"/>
              </a:rPr>
              <a:t>1.</a:t>
            </a:r>
            <a:r>
              <a:rPr lang="en-US" sz="1800" dirty="0" smtClean="0">
                <a:solidFill>
                  <a:schemeClr val="tx1"/>
                </a:solidFill>
                <a:latin typeface="Arial" panose="020B0604020202020204" pitchFamily="34" charset="0"/>
                <a:cs typeface="Arial" panose="020B0604020202020204" pitchFamily="34" charset="0"/>
              </a:rPr>
              <a:t>The </a:t>
            </a:r>
            <a:r>
              <a:rPr lang="en-US" sz="1800" dirty="0">
                <a:solidFill>
                  <a:schemeClr val="tx1"/>
                </a:solidFill>
                <a:latin typeface="Arial" panose="020B0604020202020204" pitchFamily="34" charset="0"/>
                <a:cs typeface="Arial" panose="020B0604020202020204" pitchFamily="34" charset="0"/>
              </a:rPr>
              <a:t>regional language or the mother tongue when the latter is different from the regional </a:t>
            </a:r>
            <a:r>
              <a:rPr lang="en-US" sz="1800" dirty="0" smtClean="0">
                <a:solidFill>
                  <a:schemeClr val="tx1"/>
                </a:solidFill>
                <a:latin typeface="Arial" panose="020B0604020202020204" pitchFamily="34" charset="0"/>
                <a:cs typeface="Arial" panose="020B0604020202020204" pitchFamily="34" charset="0"/>
              </a:rPr>
              <a:t>language</a:t>
            </a:r>
            <a:endParaRPr lang="tr-TR" sz="1800" dirty="0" smtClean="0">
              <a:solidFill>
                <a:schemeClr val="tx1"/>
              </a:solidFill>
              <a:latin typeface="Arial" panose="020B0604020202020204" pitchFamily="34" charset="0"/>
              <a:cs typeface="Arial" panose="020B0604020202020204" pitchFamily="34" charset="0"/>
            </a:endParaRPr>
          </a:p>
          <a:p>
            <a:pPr marL="0" indent="0">
              <a:buNone/>
            </a:pPr>
            <a:r>
              <a:rPr lang="en-US" sz="1800" b="1" dirty="0" smtClean="0">
                <a:solidFill>
                  <a:schemeClr val="tx1"/>
                </a:solidFill>
                <a:latin typeface="Arial" panose="020B0604020202020204" pitchFamily="34" charset="0"/>
                <a:cs typeface="Arial" panose="020B0604020202020204" pitchFamily="34" charset="0"/>
              </a:rPr>
              <a:t>2</a:t>
            </a:r>
            <a:r>
              <a:rPr lang="en-US" sz="1800" b="1" dirty="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Hindi or any other Indian language in Hindi speaking areas; </a:t>
            </a:r>
            <a:r>
              <a:rPr lang="en-US" sz="1800" dirty="0" smtClean="0">
                <a:solidFill>
                  <a:schemeClr val="tx1"/>
                </a:solidFill>
                <a:latin typeface="Arial" panose="020B0604020202020204" pitchFamily="34" charset="0"/>
                <a:cs typeface="Arial" panose="020B0604020202020204" pitchFamily="34" charset="0"/>
              </a:rPr>
              <a:t>and</a:t>
            </a:r>
            <a:endParaRPr lang="tr-TR" sz="1800" dirty="0" smtClean="0">
              <a:solidFill>
                <a:schemeClr val="tx1"/>
              </a:solidFill>
              <a:latin typeface="Arial" panose="020B0604020202020204" pitchFamily="34" charset="0"/>
              <a:cs typeface="Arial" panose="020B0604020202020204" pitchFamily="34" charset="0"/>
            </a:endParaRPr>
          </a:p>
          <a:p>
            <a:pPr marL="0" indent="0">
              <a:buNone/>
            </a:pPr>
            <a:r>
              <a:rPr lang="en-US" sz="1800" b="1" dirty="0" smtClean="0">
                <a:solidFill>
                  <a:schemeClr val="tx1"/>
                </a:solidFill>
                <a:latin typeface="Arial" panose="020B0604020202020204" pitchFamily="34" charset="0"/>
                <a:cs typeface="Arial" panose="020B0604020202020204" pitchFamily="34" charset="0"/>
              </a:rPr>
              <a:t>3</a:t>
            </a:r>
            <a:r>
              <a:rPr lang="en-US" sz="1800" b="1" dirty="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English or any other modern European language.</a:t>
            </a:r>
            <a:endParaRPr lang="tr-T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1576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700808"/>
            <a:ext cx="8064896" cy="5976664"/>
          </a:xfrm>
        </p:spPr>
        <p:txBody>
          <a:bodyPr>
            <a:normAutofit/>
          </a:bodyPr>
          <a:lstStyle/>
          <a:p>
            <a:pPr marL="0" indent="0" algn="just">
              <a:buNone/>
            </a:pPr>
            <a:r>
              <a:rPr lang="en-US" sz="1800" b="1" dirty="0">
                <a:solidFill>
                  <a:schemeClr val="tx1"/>
                </a:solidFill>
                <a:latin typeface="Arial" panose="020B0604020202020204" pitchFamily="34" charset="0"/>
                <a:cs typeface="Arial" panose="020B0604020202020204" pitchFamily="34" charset="0"/>
              </a:rPr>
              <a:t>CABE also deliberated in detail on the study of English as a compulsory subject as recommended by the education ministers’ conference held in 1957: </a:t>
            </a:r>
            <a:endParaRPr lang="tr-TR" sz="1800" b="1" dirty="0" smtClean="0">
              <a:solidFill>
                <a:schemeClr val="tx1"/>
              </a:solidFill>
              <a:latin typeface="Arial" panose="020B0604020202020204" pitchFamily="34" charset="0"/>
              <a:cs typeface="Arial" panose="020B0604020202020204" pitchFamily="34" charset="0"/>
            </a:endParaRPr>
          </a:p>
          <a:p>
            <a:pPr marL="0" indent="0" algn="just">
              <a:buNone/>
            </a:pPr>
            <a:r>
              <a:rPr lang="tr-TR" sz="1800" dirty="0" smtClean="0">
                <a:solidFill>
                  <a:schemeClr val="tx1"/>
                </a:solidFill>
                <a:latin typeface="Arial" panose="020B0604020202020204" pitchFamily="34" charset="0"/>
                <a:cs typeface="Arial" panose="020B0604020202020204" pitchFamily="34" charset="0"/>
              </a:rPr>
              <a:t>1.</a:t>
            </a:r>
            <a:r>
              <a:rPr lang="en-US" sz="1800" dirty="0" smtClean="0">
                <a:solidFill>
                  <a:schemeClr val="tx1"/>
                </a:solidFill>
                <a:latin typeface="Arial" panose="020B0604020202020204" pitchFamily="34" charset="0"/>
                <a:cs typeface="Arial" panose="020B0604020202020204" pitchFamily="34" charset="0"/>
              </a:rPr>
              <a:t>English </a:t>
            </a:r>
            <a:r>
              <a:rPr lang="en-US" sz="1800" dirty="0">
                <a:solidFill>
                  <a:schemeClr val="tx1"/>
                </a:solidFill>
                <a:latin typeface="Arial" panose="020B0604020202020204" pitchFamily="34" charset="0"/>
                <a:cs typeface="Arial" panose="020B0604020202020204" pitchFamily="34" charset="0"/>
              </a:rPr>
              <a:t>should be taught as a compulsory language both at the secondary and the university stages, students acquire adequate knowledge of English so as to be able to receive education through this language at the university level. </a:t>
            </a:r>
            <a:endParaRPr lang="tr-TR" sz="1800" dirty="0" smtClean="0">
              <a:solidFill>
                <a:schemeClr val="tx1"/>
              </a:solidFill>
              <a:latin typeface="Arial" panose="020B0604020202020204" pitchFamily="34" charset="0"/>
              <a:cs typeface="Arial" panose="020B0604020202020204" pitchFamily="34" charset="0"/>
            </a:endParaRPr>
          </a:p>
          <a:p>
            <a:pPr marL="0" indent="0" algn="just">
              <a:buNone/>
            </a:pPr>
            <a:endParaRPr lang="tr-TR" sz="1800" dirty="0" smtClean="0">
              <a:solidFill>
                <a:schemeClr val="tx1"/>
              </a:solidFill>
              <a:latin typeface="Arial" panose="020B0604020202020204" pitchFamily="34" charset="0"/>
              <a:cs typeface="Arial" panose="020B0604020202020204" pitchFamily="34" charset="0"/>
            </a:endParaRPr>
          </a:p>
          <a:p>
            <a:pPr marL="0" indent="0" algn="just">
              <a:buNone/>
            </a:pPr>
            <a:r>
              <a:rPr lang="en-US" sz="1800" b="1" dirty="0" smtClean="0">
                <a:solidFill>
                  <a:schemeClr val="tx1"/>
                </a:solidFill>
                <a:latin typeface="Arial" panose="020B0604020202020204" pitchFamily="34" charset="0"/>
                <a:cs typeface="Arial" panose="020B0604020202020204" pitchFamily="34" charset="0"/>
              </a:rPr>
              <a:t>2</a:t>
            </a:r>
            <a:r>
              <a:rPr lang="en-US" sz="1800" b="1" dirty="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English should not be introduced earlier than class V. The precise point at which English should be started at the middle stage was left to each individual state to decide. </a:t>
            </a:r>
            <a:endParaRPr lang="tr-T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2807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404664"/>
            <a:ext cx="8280920" cy="5976664"/>
          </a:xfrm>
        </p:spPr>
        <p:txBody>
          <a:bodyPr>
            <a:normAutofit/>
          </a:bodyPr>
          <a:lstStyle/>
          <a:p>
            <a:pPr marL="0" indent="0">
              <a:buNone/>
            </a:pPr>
            <a:r>
              <a:rPr lang="tr-TR" sz="1800" b="1" dirty="0">
                <a:solidFill>
                  <a:schemeClr val="tx1"/>
                </a:solidFill>
                <a:latin typeface="Arial" panose="020B0604020202020204" pitchFamily="34" charset="0"/>
                <a:cs typeface="Arial" panose="020B0604020202020204" pitchFamily="34" charset="0"/>
              </a:rPr>
              <a:t>Media of </a:t>
            </a:r>
            <a:r>
              <a:rPr lang="tr-TR" sz="1800" b="1" dirty="0" err="1" smtClean="0">
                <a:solidFill>
                  <a:schemeClr val="tx1"/>
                </a:solidFill>
                <a:latin typeface="Arial" panose="020B0604020202020204" pitchFamily="34" charset="0"/>
                <a:cs typeface="Arial" panose="020B0604020202020204" pitchFamily="34" charset="0"/>
              </a:rPr>
              <a:t>instruction</a:t>
            </a:r>
            <a:endParaRPr lang="tr-TR" sz="1800" b="1" dirty="0" smtClean="0">
              <a:solidFill>
                <a:schemeClr val="tx1"/>
              </a:solidFill>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
            </a:pP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tr-TR" sz="1800" dirty="0">
                <a:solidFill>
                  <a:schemeClr val="tx1"/>
                </a:solidFill>
                <a:latin typeface="Arial" panose="020B0604020202020204" pitchFamily="34" charset="0"/>
                <a:cs typeface="Arial" panose="020B0604020202020204" pitchFamily="34" charset="0"/>
              </a:rPr>
              <a:t>T</a:t>
            </a:r>
            <a:r>
              <a:rPr lang="en-US" sz="1800" dirty="0" smtClean="0">
                <a:solidFill>
                  <a:schemeClr val="tx1"/>
                </a:solidFill>
                <a:latin typeface="Arial" panose="020B0604020202020204" pitchFamily="34" charset="0"/>
                <a:cs typeface="Arial" panose="020B0604020202020204" pitchFamily="34" charset="0"/>
              </a:rPr>
              <a:t>he </a:t>
            </a:r>
            <a:r>
              <a:rPr lang="en-US" sz="1800" dirty="0">
                <a:solidFill>
                  <a:schemeClr val="tx1"/>
                </a:solidFill>
                <a:latin typeface="Arial" panose="020B0604020202020204" pitchFamily="34" charset="0"/>
                <a:cs typeface="Arial" panose="020B0604020202020204" pitchFamily="34" charset="0"/>
              </a:rPr>
              <a:t>three-language formula envisaged that children in primary school would study through their mother tongue and that this would lead to harmonious personal development and contribute to a pedagogically sound high quality education.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There is a general tendency for a wider range of languages to be made available as media of instruction in upper primary and secondary schools compared to primary schools. An example is Orissa, which offers just Oriya and English as media of instruction at the primary level but in addition provides Hindi, Sanskrit and other MILs at the secondary stage</a:t>
            </a:r>
            <a:r>
              <a:rPr lang="en-US" sz="1800" dirty="0" smtClean="0">
                <a:solidFill>
                  <a:schemeClr val="tx1"/>
                </a:solidFill>
                <a:latin typeface="Arial" panose="020B0604020202020204" pitchFamily="34" charset="0"/>
                <a:cs typeface="Arial" panose="020B0604020202020204" pitchFamily="34" charset="0"/>
              </a:rPr>
              <a:t>.</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Other states and UTs, however, offer the same number of media of instruction at all levels. These include Daman and Diu, which provides only Gujarati and English in primary, upper primary and secondary schools.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Unlike the rest of the country, three states (Goa, Kerala and Tamil Nadu) have a ‘dual medium’ policy, which means that two different media of instruction are available in the same school.</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endParaRPr lang="tr-T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94811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556792"/>
            <a:ext cx="8424936" cy="4104456"/>
          </a:xfrm>
        </p:spPr>
        <p:txBody>
          <a:bodyPr>
            <a:normAutofit/>
          </a:bodyPr>
          <a:lstStyle/>
          <a:p>
            <a:pPr marL="0" indent="0">
              <a:buNone/>
            </a:pPr>
            <a:r>
              <a:rPr lang="en-US" sz="1800" b="1" dirty="0">
                <a:solidFill>
                  <a:schemeClr val="tx1"/>
                </a:solidFill>
                <a:latin typeface="Arial" panose="020B0604020202020204" pitchFamily="34" charset="0"/>
                <a:cs typeface="Arial" panose="020B0604020202020204" pitchFamily="34" charset="0"/>
              </a:rPr>
              <a:t>Introduction of second </a:t>
            </a:r>
            <a:r>
              <a:rPr lang="tr-TR" sz="1800" b="1" dirty="0" err="1" smtClean="0">
                <a:solidFill>
                  <a:schemeClr val="tx1"/>
                </a:solidFill>
                <a:latin typeface="Arial" panose="020B0604020202020204" pitchFamily="34" charset="0"/>
                <a:cs typeface="Arial" panose="020B0604020202020204" pitchFamily="34" charset="0"/>
              </a:rPr>
              <a:t>language</a:t>
            </a:r>
            <a:endParaRPr lang="tr-TR" sz="1800" b="1" dirty="0" smtClean="0">
              <a:solidFill>
                <a:schemeClr val="tx1"/>
              </a:solidFill>
              <a:latin typeface="Arial" panose="020B0604020202020204" pitchFamily="34" charset="0"/>
              <a:cs typeface="Arial" panose="020B0604020202020204" pitchFamily="34" charset="0"/>
            </a:endParaRPr>
          </a:p>
          <a:p>
            <a:pPr marL="0" indent="0">
              <a:buNone/>
            </a:pPr>
            <a:endParaRPr lang="tr-TR" sz="1800" b="1"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In </a:t>
            </a:r>
            <a:r>
              <a:rPr lang="en-US" sz="1800" dirty="0">
                <a:solidFill>
                  <a:schemeClr val="tx1"/>
                </a:solidFill>
                <a:latin typeface="Arial" panose="020B0604020202020204" pitchFamily="34" charset="0"/>
                <a:cs typeface="Arial" panose="020B0604020202020204" pitchFamily="34" charset="0"/>
              </a:rPr>
              <a:t>all states and UTs the second language is introduced within the first five </a:t>
            </a:r>
            <a:r>
              <a:rPr lang="en-US" sz="1800" dirty="0" smtClean="0">
                <a:solidFill>
                  <a:schemeClr val="tx1"/>
                </a:solidFill>
                <a:latin typeface="Arial" panose="020B0604020202020204" pitchFamily="34" charset="0"/>
                <a:cs typeface="Arial" panose="020B0604020202020204" pitchFamily="34" charset="0"/>
              </a:rPr>
              <a:t>years</a:t>
            </a:r>
            <a:r>
              <a:rPr lang="tr-TR" sz="1800" dirty="0" smtClean="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of schooling</a:t>
            </a:r>
            <a:r>
              <a:rPr lang="tr-TR" sz="1800" dirty="0">
                <a:solidFill>
                  <a:schemeClr val="tx1"/>
                </a:solidFill>
                <a:latin typeface="Arial" panose="020B0604020202020204" pitchFamily="34" charset="0"/>
                <a:cs typeface="Arial" panose="020B0604020202020204" pitchFamily="34" charset="0"/>
              </a:rPr>
              <a:t> </a:t>
            </a:r>
            <a:r>
              <a:rPr lang="tr-TR" sz="1800" dirty="0" smtClean="0">
                <a:solidFill>
                  <a:schemeClr val="tx1"/>
                </a:solidFill>
                <a:latin typeface="Arial" panose="020B0604020202020204" pitchFamily="34" charset="0"/>
                <a:cs typeface="Arial" panose="020B0604020202020204" pitchFamily="34" charset="0"/>
              </a:rPr>
              <a:t>(Class I)</a:t>
            </a:r>
          </a:p>
          <a:p>
            <a:pPr algn="just">
              <a:buClr>
                <a:srgbClr val="FF0000"/>
              </a:buClr>
              <a:buFont typeface="Wingdings" panose="05000000000000000000" pitchFamily="2" charset="2"/>
              <a:buChar char="§"/>
            </a:pPr>
            <a:r>
              <a:rPr lang="tr-TR" sz="1800" dirty="0">
                <a:solidFill>
                  <a:schemeClr val="tx1"/>
                </a:solidFill>
                <a:latin typeface="Arial" panose="020B0604020202020204" pitchFamily="34" charset="0"/>
                <a:cs typeface="Arial" panose="020B0604020202020204" pitchFamily="34" charset="0"/>
              </a:rPr>
              <a:t>I</a:t>
            </a:r>
            <a:r>
              <a:rPr lang="en-US" sz="1800" dirty="0" smtClean="0">
                <a:solidFill>
                  <a:schemeClr val="tx1"/>
                </a:solidFill>
                <a:latin typeface="Arial" panose="020B0604020202020204" pitchFamily="34" charset="0"/>
                <a:cs typeface="Arial" panose="020B0604020202020204" pitchFamily="34" charset="0"/>
              </a:rPr>
              <a:t>n </a:t>
            </a:r>
            <a:r>
              <a:rPr lang="tr-TR" sz="1800" dirty="0" err="1" smtClean="0">
                <a:solidFill>
                  <a:schemeClr val="tx1"/>
                </a:solidFill>
                <a:latin typeface="Arial" panose="020B0604020202020204" pitchFamily="34" charset="0"/>
                <a:cs typeface="Arial" panose="020B0604020202020204" pitchFamily="34" charset="0"/>
              </a:rPr>
              <a:t>some</a:t>
            </a:r>
            <a:r>
              <a:rPr lang="tr-TR" sz="1800" dirty="0" smtClean="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states </a:t>
            </a:r>
            <a:r>
              <a:rPr lang="en-US" sz="1800" dirty="0">
                <a:solidFill>
                  <a:schemeClr val="tx1"/>
                </a:solidFill>
                <a:latin typeface="Arial" panose="020B0604020202020204" pitchFamily="34" charset="0"/>
                <a:cs typeface="Arial" panose="020B0604020202020204" pitchFamily="34" charset="0"/>
              </a:rPr>
              <a:t>teaching of the second language starts either in Class III (for example, Assam) or in Class V (Karnataka and West Bengal).</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Assuming </a:t>
            </a:r>
            <a:r>
              <a:rPr lang="en-US" sz="1800" dirty="0">
                <a:solidFill>
                  <a:schemeClr val="tx1"/>
                </a:solidFill>
                <a:latin typeface="Arial" panose="020B0604020202020204" pitchFamily="34" charset="0"/>
                <a:cs typeface="Arial" panose="020B0604020202020204" pitchFamily="34" charset="0"/>
              </a:rPr>
              <a:t>children stay in school until they complete Class X, those in the majority of states will be able to study their second language for ten </a:t>
            </a:r>
            <a:r>
              <a:rPr lang="en-US" sz="1800" dirty="0" smtClean="0">
                <a:solidFill>
                  <a:schemeClr val="tx1"/>
                </a:solidFill>
                <a:latin typeface="Arial" panose="020B0604020202020204" pitchFamily="34" charset="0"/>
                <a:cs typeface="Arial" panose="020B0604020202020204" pitchFamily="34" charset="0"/>
              </a:rPr>
              <a:t>years.</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However</a:t>
            </a:r>
            <a:r>
              <a:rPr lang="en-US" sz="1800" dirty="0">
                <a:solidFill>
                  <a:schemeClr val="tx1"/>
                </a:solidFill>
                <a:latin typeface="Arial" panose="020B0604020202020204" pitchFamily="34" charset="0"/>
                <a:cs typeface="Arial" panose="020B0604020202020204" pitchFamily="34" charset="0"/>
              </a:rPr>
              <a:t>, those who begin studying the second language in Class III will be able to study it for a maximum of eight years </a:t>
            </a:r>
            <a:r>
              <a:rPr lang="en-US" sz="1800" dirty="0" smtClean="0">
                <a:solidFill>
                  <a:schemeClr val="tx1"/>
                </a:solidFill>
                <a:latin typeface="Arial" panose="020B0604020202020204" pitchFamily="34" charset="0"/>
                <a:cs typeface="Arial" panose="020B0604020202020204" pitchFamily="34" charset="0"/>
              </a:rPr>
              <a:t>and</a:t>
            </a:r>
            <a:r>
              <a:rPr lang="tr-TR" sz="1800" dirty="0" smtClean="0">
                <a:solidFill>
                  <a:schemeClr val="tx1"/>
                </a:solidFill>
                <a:latin typeface="Arial" panose="020B0604020202020204" pitchFamily="34" charset="0"/>
                <a:cs typeface="Arial" panose="020B0604020202020204" pitchFamily="34" charset="0"/>
              </a:rPr>
              <a:t>, </a:t>
            </a:r>
          </a:p>
          <a:p>
            <a:pPr algn="just">
              <a:buClr>
                <a:srgbClr val="FF0000"/>
              </a:buClr>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children </a:t>
            </a:r>
            <a:r>
              <a:rPr lang="en-US" sz="1800" dirty="0">
                <a:solidFill>
                  <a:schemeClr val="tx1"/>
                </a:solidFill>
                <a:latin typeface="Arial" panose="020B0604020202020204" pitchFamily="34" charset="0"/>
                <a:cs typeface="Arial" panose="020B0604020202020204" pitchFamily="34" charset="0"/>
              </a:rPr>
              <a:t>in Karnataka and West Bengal will be able to study English as their second language </a:t>
            </a:r>
            <a:r>
              <a:rPr lang="en-US" sz="1800" dirty="0" smtClean="0">
                <a:solidFill>
                  <a:schemeClr val="tx1"/>
                </a:solidFill>
                <a:latin typeface="Arial" panose="020B0604020202020204" pitchFamily="34" charset="0"/>
                <a:cs typeface="Arial" panose="020B0604020202020204" pitchFamily="34" charset="0"/>
              </a:rPr>
              <a:t>for </a:t>
            </a:r>
            <a:r>
              <a:rPr lang="en-US" sz="1800" dirty="0">
                <a:solidFill>
                  <a:schemeClr val="tx1"/>
                </a:solidFill>
                <a:latin typeface="Arial" panose="020B0604020202020204" pitchFamily="34" charset="0"/>
                <a:cs typeface="Arial" panose="020B0604020202020204" pitchFamily="34" charset="0"/>
              </a:rPr>
              <a:t>just five years. </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endParaRPr lang="tr-TR" sz="1700" dirty="0" smtClean="0">
              <a:solidFill>
                <a:schemeClr val="tx1"/>
              </a:solidFill>
              <a:latin typeface="Arial" panose="020B0604020202020204" pitchFamily="34" charset="0"/>
              <a:cs typeface="Arial" panose="020B0604020202020204" pitchFamily="34" charset="0"/>
            </a:endParaRPr>
          </a:p>
          <a:p>
            <a:pPr marL="0" indent="0">
              <a:buNone/>
            </a:pPr>
            <a:endParaRPr lang="tr-TR" sz="17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059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1556792"/>
            <a:ext cx="7992888" cy="4680520"/>
          </a:xfrm>
        </p:spPr>
        <p:txBody>
          <a:bodyPr>
            <a:normAutofit/>
          </a:bodyPr>
          <a:lstStyle/>
          <a:p>
            <a:pPr marL="0" indent="0">
              <a:buNone/>
            </a:pPr>
            <a:r>
              <a:rPr lang="tr-TR" sz="1800" b="1" dirty="0" err="1">
                <a:solidFill>
                  <a:schemeClr val="tx1"/>
                </a:solidFill>
                <a:latin typeface="Arial" panose="020B0604020202020204" pitchFamily="34" charset="0"/>
                <a:cs typeface="Arial" panose="020B0604020202020204" pitchFamily="34" charset="0"/>
              </a:rPr>
              <a:t>Introduction</a:t>
            </a:r>
            <a:r>
              <a:rPr lang="tr-TR" sz="1800" b="1" dirty="0">
                <a:solidFill>
                  <a:schemeClr val="tx1"/>
                </a:solidFill>
                <a:latin typeface="Arial" panose="020B0604020202020204" pitchFamily="34" charset="0"/>
                <a:cs typeface="Arial" panose="020B0604020202020204" pitchFamily="34" charset="0"/>
              </a:rPr>
              <a:t> of </a:t>
            </a:r>
            <a:r>
              <a:rPr lang="tr-TR" sz="1800" b="1" dirty="0" err="1">
                <a:solidFill>
                  <a:schemeClr val="tx1"/>
                </a:solidFill>
                <a:latin typeface="Arial" panose="020B0604020202020204" pitchFamily="34" charset="0"/>
                <a:cs typeface="Arial" panose="020B0604020202020204" pitchFamily="34" charset="0"/>
              </a:rPr>
              <a:t>third</a:t>
            </a:r>
            <a:r>
              <a:rPr lang="tr-TR" sz="1800" b="1" dirty="0">
                <a:solidFill>
                  <a:schemeClr val="tx1"/>
                </a:solidFill>
                <a:latin typeface="Arial" panose="020B0604020202020204" pitchFamily="34" charset="0"/>
                <a:cs typeface="Arial" panose="020B0604020202020204" pitchFamily="34" charset="0"/>
              </a:rPr>
              <a:t> </a:t>
            </a:r>
            <a:r>
              <a:rPr lang="tr-TR" sz="1800" b="1" dirty="0" err="1">
                <a:solidFill>
                  <a:schemeClr val="tx1"/>
                </a:solidFill>
                <a:latin typeface="Arial" panose="020B0604020202020204" pitchFamily="34" charset="0"/>
                <a:cs typeface="Arial" panose="020B0604020202020204" pitchFamily="34" charset="0"/>
              </a:rPr>
              <a:t>language</a:t>
            </a:r>
            <a:r>
              <a:rPr lang="tr-TR" sz="1800" b="1" dirty="0">
                <a:solidFill>
                  <a:schemeClr val="tx1"/>
                </a:solidFill>
                <a:latin typeface="Arial" panose="020B0604020202020204" pitchFamily="34" charset="0"/>
                <a:cs typeface="Arial" panose="020B0604020202020204" pitchFamily="34" charset="0"/>
              </a:rPr>
              <a:t> </a:t>
            </a:r>
          </a:p>
          <a:p>
            <a:pPr>
              <a:buClr>
                <a:srgbClr val="FF0000"/>
              </a:buClr>
              <a:buFont typeface="Wingdings" panose="05000000000000000000" pitchFamily="2" charset="2"/>
              <a:buChar char="§"/>
            </a:pP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Fourteen states introduce the third language from Class VI, meaning that children who stay in school until the end of Class X will be able to study that language for five years.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Four states start the third language in Class V, so allowing children six years of study.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Three states offer a third language from Class III and two make third language provision from Class IV. </a:t>
            </a: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Just one state begins third language teaching in Class VII, another in Class VIII and yet another in Class IX</a:t>
            </a:r>
            <a:r>
              <a:rPr lang="en-US" sz="1800" dirty="0" smtClean="0">
                <a:solidFill>
                  <a:schemeClr val="tx1"/>
                </a:solidFill>
                <a:latin typeface="Arial" panose="020B0604020202020204" pitchFamily="34" charset="0"/>
                <a:cs typeface="Arial" panose="020B0604020202020204" pitchFamily="34" charset="0"/>
              </a:rPr>
              <a:t>.</a:t>
            </a:r>
            <a:endParaRPr lang="tr-TR" sz="1800" dirty="0" smtClean="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endParaRPr lang="tr-TR" sz="1800" dirty="0">
              <a:solidFill>
                <a:schemeClr val="tx1"/>
              </a:solidFill>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
            </a:pPr>
            <a:r>
              <a:rPr lang="en-US" sz="1800" b="1" i="1" dirty="0">
                <a:solidFill>
                  <a:schemeClr val="tx1"/>
                </a:solidFill>
              </a:rPr>
              <a:t>English is mentioned as a third language by only two states (Uttaranchal from Class III and Daman and Diu from Class VI).</a:t>
            </a:r>
            <a:endParaRPr lang="tr-TR" sz="1800" b="1" i="1" dirty="0">
              <a:solidFill>
                <a:schemeClr val="tx1"/>
              </a:solidFill>
            </a:endParaRPr>
          </a:p>
        </p:txBody>
      </p:sp>
    </p:spTree>
    <p:extLst>
      <p:ext uri="{BB962C8B-B14F-4D97-AF65-F5344CB8AC3E}">
        <p14:creationId xmlns:p14="http://schemas.microsoft.com/office/powerpoint/2010/main" xmlns="" val="3466593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193</TotalTime>
  <Words>1966</Words>
  <Application>Microsoft Office PowerPoint</Application>
  <PresentationFormat>Ekran Gösterisi (4:3)</PresentationFormat>
  <Paragraphs>114</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Dalga Biçimi</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Binnur</cp:lastModifiedBy>
  <cp:revision>17</cp:revision>
  <dcterms:created xsi:type="dcterms:W3CDTF">2020-03-19T13:17:29Z</dcterms:created>
  <dcterms:modified xsi:type="dcterms:W3CDTF">2020-03-21T08:41:05Z</dcterms:modified>
</cp:coreProperties>
</file>