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4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43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13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7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35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54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23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7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64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99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45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44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AE95-0180-4553-8C76-C6E1456C25CF}" type="datetimeFigureOut">
              <a:rPr lang="tr-TR" smtClean="0"/>
              <a:t>15.2.2017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F3FD-1053-40C7-9A2D-30D6320977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95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76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283489" y="1834270"/>
            <a:ext cx="2597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1-2</a:t>
            </a:r>
            <a:endParaRPr lang="tr-TR" sz="4000" b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674030" y="249974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ARAŞTIRMA EĞİTİMİ</a:t>
            </a:r>
          </a:p>
        </p:txBody>
      </p:sp>
    </p:spTree>
    <p:extLst>
      <p:ext uri="{BB962C8B-B14F-4D97-AF65-F5344CB8AC3E}">
        <p14:creationId xmlns:p14="http://schemas.microsoft.com/office/powerpoint/2010/main" val="4242626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29507" y="649950"/>
            <a:ext cx="785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ARAŞTIRMA EĞİTİMİNİ GÜNCELLEŞTİREN NEDENLER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29507" y="2427734"/>
            <a:ext cx="8216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Araştırma yeterliklerine olan ihtiyacın tarihi çok eskilere dayansa </a:t>
            </a:r>
            <a:r>
              <a:rPr lang="tr-TR" sz="1400" dirty="0" smtClean="0"/>
              <a:t>da onu </a:t>
            </a:r>
            <a:r>
              <a:rPr lang="tr-TR" sz="1400" dirty="0"/>
              <a:t>güncelleştiren farklı iki nedenden söz edilebilir.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Bunlar</a:t>
            </a:r>
            <a:r>
              <a:rPr lang="tr-TR" sz="1400" dirty="0"/>
              <a:t>: araştırma </a:t>
            </a:r>
            <a:r>
              <a:rPr lang="tr-TR" sz="1400" dirty="0" smtClean="0"/>
              <a:t>ile öğrenme </a:t>
            </a:r>
            <a:r>
              <a:rPr lang="tr-TR" sz="1400" dirty="0"/>
              <a:t>ve demokratik yaşam süreçleri arasındaki büyük benzerlik ve </a:t>
            </a:r>
            <a:r>
              <a:rPr lang="tr-TR" sz="1400" dirty="0" smtClean="0"/>
              <a:t>hatta özdeşliktir</a:t>
            </a:r>
            <a:r>
              <a:rPr lang="tr-TR" sz="1400" dirty="0"/>
              <a:t>.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437811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29507" y="649950"/>
            <a:ext cx="785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Öğrenme ve Araştırma İlişkisi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47273" y="2355726"/>
            <a:ext cx="8216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Öğrenme de araştırma gibi bir problem çözme sürecidir.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Araştırmadaki verilerin </a:t>
            </a:r>
            <a:r>
              <a:rPr lang="tr-TR" sz="1400" dirty="0"/>
              <a:t>toplanması, değerlendirilmesi ve rapor ya da pratik bir </a:t>
            </a:r>
            <a:r>
              <a:rPr lang="tr-TR" sz="1400" dirty="0" smtClean="0"/>
              <a:t>uygulamaya aktarılması </a:t>
            </a:r>
            <a:r>
              <a:rPr lang="tr-TR" sz="1400" dirty="0"/>
              <a:t>gibi, öğrenme de bireyin, yokluğundan rahatsızlık duyduğu </a:t>
            </a:r>
            <a:r>
              <a:rPr lang="tr-TR" sz="1400" dirty="0" smtClean="0"/>
              <a:t>bir konuda</a:t>
            </a:r>
            <a:r>
              <a:rPr lang="tr-TR" sz="1400" dirty="0"/>
              <a:t>, bir takım verilerin toplanması, </a:t>
            </a:r>
            <a:r>
              <a:rPr lang="tr-TR" sz="1400" dirty="0" smtClean="0"/>
              <a:t>değerlendirilmesi </a:t>
            </a:r>
            <a:r>
              <a:rPr lang="tr-TR" sz="1400" dirty="0"/>
              <a:t>ve </a:t>
            </a:r>
            <a:r>
              <a:rPr lang="tr-TR" sz="1400" dirty="0" smtClean="0"/>
              <a:t>içselleştirilmesi ile </a:t>
            </a:r>
            <a:r>
              <a:rPr lang="tr-TR" sz="1400" dirty="0"/>
              <a:t>davranışa dönüştürülmesini içerir.</a:t>
            </a:r>
          </a:p>
        </p:txBody>
      </p:sp>
    </p:spTree>
    <p:extLst>
      <p:ext uri="{BB962C8B-B14F-4D97-AF65-F5344CB8AC3E}">
        <p14:creationId xmlns:p14="http://schemas.microsoft.com/office/powerpoint/2010/main" val="18892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29507" y="649950"/>
            <a:ext cx="785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ARAŞTIRMA EĞİTİMİ: BİR MODEL </a:t>
            </a:r>
            <a:r>
              <a:rPr lang="tr-T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ÖNERİSİ - Tanımı</a:t>
            </a:r>
            <a:endParaRPr lang="tr-TR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29507" y="2283718"/>
            <a:ext cx="8216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Araştırma yapabilmek, belli düzeylerde bir uzmanlığı; yapılan </a:t>
            </a:r>
            <a:r>
              <a:rPr lang="tr-TR" sz="1400" dirty="0" smtClean="0"/>
              <a:t>araştırmalardan yararlanabilmek</a:t>
            </a:r>
            <a:r>
              <a:rPr lang="tr-TR" sz="1400" dirty="0"/>
              <a:t>, ondan etkilenebilmek, ona yardımcı </a:t>
            </a:r>
            <a:r>
              <a:rPr lang="tr-TR" sz="1400" dirty="0" smtClean="0"/>
              <a:t>olabilmek ise </a:t>
            </a:r>
            <a:r>
              <a:rPr lang="tr-TR" sz="1400" dirty="0"/>
              <a:t>genel bir araştırma kültürünü gerektirir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Genel </a:t>
            </a:r>
            <a:r>
              <a:rPr lang="tr-TR" sz="1400" dirty="0"/>
              <a:t>kültür ile uzmanlık </a:t>
            </a:r>
            <a:r>
              <a:rPr lang="tr-TR" sz="1400" dirty="0" smtClean="0"/>
              <a:t>düzeyindeki bu </a:t>
            </a:r>
            <a:r>
              <a:rPr lang="tr-TR" sz="1400" dirty="0"/>
              <a:t>etkinliklerin kazanılabilmesi için düzenlenen eğitime </a:t>
            </a:r>
            <a:r>
              <a:rPr lang="tr-TR" sz="1400" dirty="0" smtClean="0"/>
              <a:t>araştırma eğitimi </a:t>
            </a:r>
            <a:r>
              <a:rPr lang="tr-TR" sz="1400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36999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29507" y="649950"/>
            <a:ext cx="785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Bilimsel Tutum ve Davranışlar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29507" y="2211710"/>
            <a:ext cx="82168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Bilimsel tutum ve davranışlar, problem çözmeyi, bilim üretmeyi, </a:t>
            </a:r>
            <a:r>
              <a:rPr lang="tr-TR" sz="1400" dirty="0" smtClean="0"/>
              <a:t>kısaca, araştırma </a:t>
            </a:r>
            <a:r>
              <a:rPr lang="tr-TR" sz="1400" dirty="0"/>
              <a:t>teknik yeterliklerini uygulamaya aktarmayı kolaylaştıran </a:t>
            </a:r>
            <a:r>
              <a:rPr lang="tr-TR" sz="1400" dirty="0" smtClean="0"/>
              <a:t>araştırıcı düşünceler </a:t>
            </a:r>
            <a:r>
              <a:rPr lang="tr-TR" sz="1400" dirty="0"/>
              <a:t>ve </a:t>
            </a:r>
            <a:r>
              <a:rPr lang="tr-TR" sz="1400" dirty="0" smtClean="0"/>
              <a:t>davranışlardır.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tutum ve davranışlar, yalnız araştırma </a:t>
            </a:r>
            <a:r>
              <a:rPr lang="tr-TR" sz="1400" dirty="0" smtClean="0"/>
              <a:t>ya da </a:t>
            </a:r>
            <a:r>
              <a:rPr lang="tr-TR" sz="1400" dirty="0"/>
              <a:t>öğrenme için değil, aynı zamanda, demokratik yaşam için de </a:t>
            </a:r>
            <a:r>
              <a:rPr lang="tr-TR" sz="1400" dirty="0" smtClean="0"/>
              <a:t>vazgeçilmez özelliklerdir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Bunlar</a:t>
            </a:r>
            <a:r>
              <a:rPr lang="tr-TR" sz="1400" dirty="0"/>
              <a:t>, teknik yeterlikler için gerekli bilgi ve </a:t>
            </a:r>
            <a:r>
              <a:rPr lang="tr-TR" sz="1400" dirty="0" smtClean="0"/>
              <a:t>beceriler verilirken </a:t>
            </a:r>
            <a:r>
              <a:rPr lang="tr-TR" sz="1400" dirty="0"/>
              <a:t>kazanılabilecek niteliklerdir.</a:t>
            </a:r>
          </a:p>
        </p:txBody>
      </p:sp>
    </p:spTree>
    <p:extLst>
      <p:ext uri="{BB962C8B-B14F-4D97-AF65-F5344CB8AC3E}">
        <p14:creationId xmlns:p14="http://schemas.microsoft.com/office/powerpoint/2010/main" val="8018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29507" y="649950"/>
            <a:ext cx="785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Öğretim Yöntemi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29507" y="2355726"/>
            <a:ext cx="8216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Eğitim, bireyin davranışlarında, kendi yaşantısı yoluyla “istendik </a:t>
            </a:r>
            <a:r>
              <a:rPr lang="tr-TR" sz="1400" dirty="0" smtClean="0"/>
              <a:t>değişim” sağlama sürecidir.</a:t>
            </a:r>
          </a:p>
          <a:p>
            <a:endParaRPr lang="tr-TR" sz="1400" dirty="0"/>
          </a:p>
          <a:p>
            <a:r>
              <a:rPr lang="tr-TR" sz="1400" dirty="0" smtClean="0"/>
              <a:t>Araştırma </a:t>
            </a:r>
            <a:r>
              <a:rPr lang="tr-TR" sz="1400" dirty="0"/>
              <a:t>eğitiminde de </a:t>
            </a:r>
            <a:r>
              <a:rPr lang="tr-TR" sz="1400" dirty="0" smtClean="0"/>
              <a:t>başarının anahtarı </a:t>
            </a:r>
            <a:r>
              <a:rPr lang="tr-TR" sz="1400" dirty="0"/>
              <a:t>bu tanımda gizlidir.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anahtar, eğitimin bir davranış </a:t>
            </a:r>
            <a:r>
              <a:rPr lang="tr-TR" sz="1400" dirty="0" smtClean="0"/>
              <a:t>değiştirme süreci </a:t>
            </a:r>
            <a:r>
              <a:rPr lang="tr-TR" sz="1400" dirty="0"/>
              <a:t>olduğu ve bireyin davranışlarındaki istendik ve kalıcı değişimlerin </a:t>
            </a:r>
            <a:r>
              <a:rPr lang="tr-TR" sz="1400" dirty="0" smtClean="0"/>
              <a:t>ise ancak </a:t>
            </a:r>
            <a:r>
              <a:rPr lang="tr-TR" sz="1400" dirty="0"/>
              <a:t>bireyin kendi yaşantısı yoluyla sağlanabileceği </a:t>
            </a:r>
            <a:r>
              <a:rPr lang="tr-TR" sz="1400" dirty="0" smtClean="0"/>
              <a:t>gerçeğidir.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8633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29507" y="649950"/>
            <a:ext cx="785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Mevcut Durum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29507" y="2139702"/>
            <a:ext cx="82168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Araştırma, yalnızca yüksek eğitimin ve özellikle lisansüstü eğitimin </a:t>
            </a:r>
            <a:r>
              <a:rPr lang="tr-TR" sz="1400" dirty="0" smtClean="0"/>
              <a:t>temel işlevleri </a:t>
            </a:r>
            <a:r>
              <a:rPr lang="tr-TR" sz="1400" dirty="0"/>
              <a:t>arasında sayılmaktadır.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işlevin bile, tüm bilim dallarında </a:t>
            </a:r>
            <a:r>
              <a:rPr lang="tr-TR" sz="1400" dirty="0" smtClean="0"/>
              <a:t>ve belli </a:t>
            </a:r>
            <a:r>
              <a:rPr lang="tr-TR" sz="1400" dirty="0"/>
              <a:t>bir bütünlük içinde gerçekleştirilebildiği söylenemez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Nitekim</a:t>
            </a:r>
            <a:r>
              <a:rPr lang="tr-TR" sz="1400" dirty="0"/>
              <a:t>, </a:t>
            </a:r>
            <a:r>
              <a:rPr lang="tr-TR" sz="1400" dirty="0" smtClean="0"/>
              <a:t>Birinci Beş </a:t>
            </a:r>
            <a:r>
              <a:rPr lang="tr-TR" sz="1400" dirty="0"/>
              <a:t>Yıllık Kalkınma Planı’nda, Türkiye’deki araştırma sorunlarına </a:t>
            </a:r>
            <a:r>
              <a:rPr lang="tr-TR" sz="1400" dirty="0" smtClean="0"/>
              <a:t>değinirken “araştırmanın </a:t>
            </a:r>
            <a:r>
              <a:rPr lang="tr-TR" sz="1400" dirty="0"/>
              <a:t>yeri ve değeri, buna en fazla ihtiyaç duyulan çevrelerde </a:t>
            </a:r>
            <a:r>
              <a:rPr lang="tr-TR" sz="1400" dirty="0" smtClean="0"/>
              <a:t>dahi gerektiği </a:t>
            </a:r>
            <a:r>
              <a:rPr lang="tr-TR" sz="1400" dirty="0"/>
              <a:t>kadar anlaşılamamıştır” denilerek bu konuda, uygun bir </a:t>
            </a:r>
            <a:r>
              <a:rPr lang="tr-TR" sz="1400" dirty="0" smtClean="0"/>
              <a:t>anlayışın yaratılması </a:t>
            </a:r>
            <a:r>
              <a:rPr lang="tr-TR" sz="1400" dirty="0"/>
              <a:t>gereği üzerinde durulmaktadır</a:t>
            </a:r>
          </a:p>
        </p:txBody>
      </p:sp>
    </p:spTree>
    <p:extLst>
      <p:ext uri="{BB962C8B-B14F-4D97-AF65-F5344CB8AC3E}">
        <p14:creationId xmlns:p14="http://schemas.microsoft.com/office/powerpoint/2010/main" val="16900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BÖLÜM 1-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 1-1</Template>
  <TotalTime>13</TotalTime>
  <Words>326</Words>
  <Application>Microsoft Office PowerPoint</Application>
  <PresentationFormat>Ekran Gösterisi (16:9)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BÖLÜM 1-1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3</cp:revision>
  <dcterms:created xsi:type="dcterms:W3CDTF">2017-02-09T15:07:07Z</dcterms:created>
  <dcterms:modified xsi:type="dcterms:W3CDTF">2017-02-15T06:21:33Z</dcterms:modified>
</cp:coreProperties>
</file>