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59" r:id="rId4"/>
    <p:sldId id="257" r:id="rId5"/>
    <p:sldId id="262" r:id="rId6"/>
    <p:sldId id="263" r:id="rId7"/>
    <p:sldId id="261"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1243"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42F15A-9695-4750-A855-343EF82FA300}" type="datetimeFigureOut">
              <a:rPr lang="tr-TR" smtClean="0"/>
              <a:pPr/>
              <a:t>10.03.2017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C59103-732C-47D2-A34D-FF6830E9F2F3}" type="slidenum">
              <a:rPr lang="tr-TR" smtClean="0"/>
              <a:pPr/>
              <a:t>‹#›</a:t>
            </a:fld>
            <a:endParaRPr lang="tr-TR"/>
          </a:p>
        </p:txBody>
      </p:sp>
    </p:spTree>
    <p:extLst>
      <p:ext uri="{BB962C8B-B14F-4D97-AF65-F5344CB8AC3E}">
        <p14:creationId xmlns="" xmlns:p14="http://schemas.microsoft.com/office/powerpoint/2010/main" val="3867157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2C59103-732C-47D2-A34D-FF6830E9F2F3}" type="slidenum">
              <a:rPr lang="tr-TR" smtClean="0"/>
              <a:pPr/>
              <a:t>12</a:t>
            </a:fld>
            <a:endParaRPr lang="tr-TR"/>
          </a:p>
        </p:txBody>
      </p:sp>
    </p:spTree>
    <p:extLst>
      <p:ext uri="{BB962C8B-B14F-4D97-AF65-F5344CB8AC3E}">
        <p14:creationId xmlns="" xmlns:p14="http://schemas.microsoft.com/office/powerpoint/2010/main" val="25587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1F939AD-4EFE-42BD-B698-05C6F3F4A52E}" type="datetimeFigureOut">
              <a:rPr lang="tr-TR" smtClean="0"/>
              <a:pPr/>
              <a:t>10.03.2017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0F9F6E-E789-4FAC-A18F-63014EB58DED}" type="slidenum">
              <a:rPr lang="tr-TR" smtClean="0"/>
              <a:pPr/>
              <a:t>‹#›</a:t>
            </a:fld>
            <a:endParaRPr lang="tr-TR"/>
          </a:p>
        </p:txBody>
      </p:sp>
    </p:spTree>
    <p:extLst>
      <p:ext uri="{BB962C8B-B14F-4D97-AF65-F5344CB8AC3E}">
        <p14:creationId xmlns="" xmlns:p14="http://schemas.microsoft.com/office/powerpoint/2010/main" val="4292487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1F939AD-4EFE-42BD-B698-05C6F3F4A52E}" type="datetimeFigureOut">
              <a:rPr lang="tr-TR" smtClean="0"/>
              <a:pPr/>
              <a:t>10.03.2017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0F9F6E-E789-4FAC-A18F-63014EB58DED}" type="slidenum">
              <a:rPr lang="tr-TR" smtClean="0"/>
              <a:pPr/>
              <a:t>‹#›</a:t>
            </a:fld>
            <a:endParaRPr lang="tr-TR"/>
          </a:p>
        </p:txBody>
      </p:sp>
    </p:spTree>
    <p:extLst>
      <p:ext uri="{BB962C8B-B14F-4D97-AF65-F5344CB8AC3E}">
        <p14:creationId xmlns="" xmlns:p14="http://schemas.microsoft.com/office/powerpoint/2010/main" val="51444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1F939AD-4EFE-42BD-B698-05C6F3F4A52E}" type="datetimeFigureOut">
              <a:rPr lang="tr-TR" smtClean="0"/>
              <a:pPr/>
              <a:t>10.03.2017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0F9F6E-E789-4FAC-A18F-63014EB58DED}" type="slidenum">
              <a:rPr lang="tr-TR" smtClean="0"/>
              <a:pPr/>
              <a:t>‹#›</a:t>
            </a:fld>
            <a:endParaRPr lang="tr-TR"/>
          </a:p>
        </p:txBody>
      </p:sp>
    </p:spTree>
    <p:extLst>
      <p:ext uri="{BB962C8B-B14F-4D97-AF65-F5344CB8AC3E}">
        <p14:creationId xmlns="" xmlns:p14="http://schemas.microsoft.com/office/powerpoint/2010/main" val="158320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1F939AD-4EFE-42BD-B698-05C6F3F4A52E}" type="datetimeFigureOut">
              <a:rPr lang="tr-TR" smtClean="0"/>
              <a:pPr/>
              <a:t>10.03.2017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0F9F6E-E789-4FAC-A18F-63014EB58DED}" type="slidenum">
              <a:rPr lang="tr-TR" smtClean="0"/>
              <a:pPr/>
              <a:t>‹#›</a:t>
            </a:fld>
            <a:endParaRPr lang="tr-TR"/>
          </a:p>
        </p:txBody>
      </p:sp>
    </p:spTree>
    <p:extLst>
      <p:ext uri="{BB962C8B-B14F-4D97-AF65-F5344CB8AC3E}">
        <p14:creationId xmlns="" xmlns:p14="http://schemas.microsoft.com/office/powerpoint/2010/main" val="258135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1F939AD-4EFE-42BD-B698-05C6F3F4A52E}" type="datetimeFigureOut">
              <a:rPr lang="tr-TR" smtClean="0"/>
              <a:pPr/>
              <a:t>10.03.2017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0F9F6E-E789-4FAC-A18F-63014EB58DED}" type="slidenum">
              <a:rPr lang="tr-TR" smtClean="0"/>
              <a:pPr/>
              <a:t>‹#›</a:t>
            </a:fld>
            <a:endParaRPr lang="tr-TR"/>
          </a:p>
        </p:txBody>
      </p:sp>
    </p:spTree>
    <p:extLst>
      <p:ext uri="{BB962C8B-B14F-4D97-AF65-F5344CB8AC3E}">
        <p14:creationId xmlns="" xmlns:p14="http://schemas.microsoft.com/office/powerpoint/2010/main" val="263297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1F939AD-4EFE-42BD-B698-05C6F3F4A52E}" type="datetimeFigureOut">
              <a:rPr lang="tr-TR" smtClean="0"/>
              <a:pPr/>
              <a:t>10.03.2017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0F9F6E-E789-4FAC-A18F-63014EB58DED}" type="slidenum">
              <a:rPr lang="tr-TR" smtClean="0"/>
              <a:pPr/>
              <a:t>‹#›</a:t>
            </a:fld>
            <a:endParaRPr lang="tr-TR"/>
          </a:p>
        </p:txBody>
      </p:sp>
    </p:spTree>
    <p:extLst>
      <p:ext uri="{BB962C8B-B14F-4D97-AF65-F5344CB8AC3E}">
        <p14:creationId xmlns="" xmlns:p14="http://schemas.microsoft.com/office/powerpoint/2010/main" val="210061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1F939AD-4EFE-42BD-B698-05C6F3F4A52E}" type="datetimeFigureOut">
              <a:rPr lang="tr-TR" smtClean="0"/>
              <a:pPr/>
              <a:t>10.03.2017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60F9F6E-E789-4FAC-A18F-63014EB58DED}" type="slidenum">
              <a:rPr lang="tr-TR" smtClean="0"/>
              <a:pPr/>
              <a:t>‹#›</a:t>
            </a:fld>
            <a:endParaRPr lang="tr-TR"/>
          </a:p>
        </p:txBody>
      </p:sp>
    </p:spTree>
    <p:extLst>
      <p:ext uri="{BB962C8B-B14F-4D97-AF65-F5344CB8AC3E}">
        <p14:creationId xmlns="" xmlns:p14="http://schemas.microsoft.com/office/powerpoint/2010/main" val="51508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1F939AD-4EFE-42BD-B698-05C6F3F4A52E}" type="datetimeFigureOut">
              <a:rPr lang="tr-TR" smtClean="0"/>
              <a:pPr/>
              <a:t>10.03.2017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60F9F6E-E789-4FAC-A18F-63014EB58DED}" type="slidenum">
              <a:rPr lang="tr-TR" smtClean="0"/>
              <a:pPr/>
              <a:t>‹#›</a:t>
            </a:fld>
            <a:endParaRPr lang="tr-TR"/>
          </a:p>
        </p:txBody>
      </p:sp>
    </p:spTree>
    <p:extLst>
      <p:ext uri="{BB962C8B-B14F-4D97-AF65-F5344CB8AC3E}">
        <p14:creationId xmlns="" xmlns:p14="http://schemas.microsoft.com/office/powerpoint/2010/main" val="4065394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1F939AD-4EFE-42BD-B698-05C6F3F4A52E}" type="datetimeFigureOut">
              <a:rPr lang="tr-TR" smtClean="0"/>
              <a:pPr/>
              <a:t>10.03.2017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60F9F6E-E789-4FAC-A18F-63014EB58DED}" type="slidenum">
              <a:rPr lang="tr-TR" smtClean="0"/>
              <a:pPr/>
              <a:t>‹#›</a:t>
            </a:fld>
            <a:endParaRPr lang="tr-TR"/>
          </a:p>
        </p:txBody>
      </p:sp>
    </p:spTree>
    <p:extLst>
      <p:ext uri="{BB962C8B-B14F-4D97-AF65-F5344CB8AC3E}">
        <p14:creationId xmlns="" xmlns:p14="http://schemas.microsoft.com/office/powerpoint/2010/main" val="1808905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1F939AD-4EFE-42BD-B698-05C6F3F4A52E}" type="datetimeFigureOut">
              <a:rPr lang="tr-TR" smtClean="0"/>
              <a:pPr/>
              <a:t>10.03.2017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0F9F6E-E789-4FAC-A18F-63014EB58DED}" type="slidenum">
              <a:rPr lang="tr-TR" smtClean="0"/>
              <a:pPr/>
              <a:t>‹#›</a:t>
            </a:fld>
            <a:endParaRPr lang="tr-TR"/>
          </a:p>
        </p:txBody>
      </p:sp>
    </p:spTree>
    <p:extLst>
      <p:ext uri="{BB962C8B-B14F-4D97-AF65-F5344CB8AC3E}">
        <p14:creationId xmlns="" xmlns:p14="http://schemas.microsoft.com/office/powerpoint/2010/main" val="390526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1F939AD-4EFE-42BD-B698-05C6F3F4A52E}" type="datetimeFigureOut">
              <a:rPr lang="tr-TR" smtClean="0"/>
              <a:pPr/>
              <a:t>10.03.2017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0F9F6E-E789-4FAC-A18F-63014EB58DED}" type="slidenum">
              <a:rPr lang="tr-TR" smtClean="0"/>
              <a:pPr/>
              <a:t>‹#›</a:t>
            </a:fld>
            <a:endParaRPr lang="tr-TR"/>
          </a:p>
        </p:txBody>
      </p:sp>
    </p:spTree>
    <p:extLst>
      <p:ext uri="{BB962C8B-B14F-4D97-AF65-F5344CB8AC3E}">
        <p14:creationId xmlns="" xmlns:p14="http://schemas.microsoft.com/office/powerpoint/2010/main" val="1900066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939AD-4EFE-42BD-B698-05C6F3F4A52E}" type="datetimeFigureOut">
              <a:rPr lang="tr-TR" smtClean="0"/>
              <a:pPr/>
              <a:t>10.03.2017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F9F6E-E789-4FAC-A18F-63014EB58DED}" type="slidenum">
              <a:rPr lang="tr-TR" smtClean="0"/>
              <a:pPr/>
              <a:t>‹#›</a:t>
            </a:fld>
            <a:endParaRPr lang="tr-TR"/>
          </a:p>
        </p:txBody>
      </p:sp>
    </p:spTree>
    <p:extLst>
      <p:ext uri="{BB962C8B-B14F-4D97-AF65-F5344CB8AC3E}">
        <p14:creationId xmlns="" xmlns:p14="http://schemas.microsoft.com/office/powerpoint/2010/main" val="3789257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260649"/>
            <a:ext cx="7772400" cy="1224135"/>
          </a:xfrm>
        </p:spPr>
        <p:txBody>
          <a:bodyPr>
            <a:normAutofit fontScale="90000"/>
          </a:bodyPr>
          <a:lstStyle/>
          <a:p>
            <a:r>
              <a:rPr lang="tr-TR" b="1" dirty="0" smtClean="0">
                <a:solidFill>
                  <a:schemeClr val="accent2">
                    <a:lumMod val="75000"/>
                  </a:schemeClr>
                </a:solidFill>
              </a:rPr>
              <a:t>Bir </a:t>
            </a:r>
            <a:r>
              <a:rPr lang="tr-TR" b="1" dirty="0" err="1" smtClean="0">
                <a:solidFill>
                  <a:schemeClr val="accent2">
                    <a:lumMod val="75000"/>
                  </a:schemeClr>
                </a:solidFill>
              </a:rPr>
              <a:t>varmışşş</a:t>
            </a:r>
            <a:r>
              <a:rPr lang="tr-TR" b="1" dirty="0" smtClean="0">
                <a:solidFill>
                  <a:schemeClr val="accent2">
                    <a:lumMod val="75000"/>
                  </a:schemeClr>
                </a:solidFill>
              </a:rPr>
              <a:t/>
            </a:r>
            <a:br>
              <a:rPr lang="tr-TR" b="1" dirty="0" smtClean="0">
                <a:solidFill>
                  <a:schemeClr val="accent2">
                    <a:lumMod val="75000"/>
                  </a:schemeClr>
                </a:solidFill>
              </a:rPr>
            </a:br>
            <a:r>
              <a:rPr lang="tr-TR" b="1" dirty="0" smtClean="0">
                <a:solidFill>
                  <a:schemeClr val="accent2">
                    <a:lumMod val="75000"/>
                  </a:schemeClr>
                </a:solidFill>
              </a:rPr>
              <a:t>Bir </a:t>
            </a:r>
            <a:r>
              <a:rPr lang="tr-TR" b="1" dirty="0" err="1" smtClean="0">
                <a:solidFill>
                  <a:schemeClr val="accent2">
                    <a:lumMod val="75000"/>
                  </a:schemeClr>
                </a:solidFill>
              </a:rPr>
              <a:t>yokmuşşşş</a:t>
            </a:r>
            <a:r>
              <a:rPr lang="tr-TR" b="1" dirty="0" smtClean="0">
                <a:solidFill>
                  <a:schemeClr val="accent2">
                    <a:lumMod val="75000"/>
                  </a:schemeClr>
                </a:solidFill>
              </a:rPr>
              <a:t>……</a:t>
            </a:r>
            <a:endParaRPr lang="tr-TR" b="1" dirty="0">
              <a:solidFill>
                <a:schemeClr val="accent2">
                  <a:lumMod val="75000"/>
                </a:schemeClr>
              </a:solidFill>
            </a:endParaRPr>
          </a:p>
        </p:txBody>
      </p:sp>
      <p:sp>
        <p:nvSpPr>
          <p:cNvPr id="3" name="Alt Başlık 2"/>
          <p:cNvSpPr>
            <a:spLocks noGrp="1"/>
          </p:cNvSpPr>
          <p:nvPr>
            <p:ph type="subTitle" idx="1"/>
          </p:nvPr>
        </p:nvSpPr>
        <p:spPr>
          <a:xfrm rot="10800000" flipV="1">
            <a:off x="1043608" y="6021288"/>
            <a:ext cx="6368752" cy="360040"/>
          </a:xfrm>
        </p:spPr>
        <p:txBody>
          <a:bodyPr>
            <a:normAutofit/>
          </a:bodyPr>
          <a:lstStyle/>
          <a:p>
            <a:r>
              <a:rPr lang="tr-TR" sz="1200" b="1" smtClean="0">
                <a:solidFill>
                  <a:schemeClr val="tx1">
                    <a:lumMod val="50000"/>
                    <a:lumOff val="50000"/>
                  </a:schemeClr>
                </a:solidFill>
              </a:rPr>
              <a:t>Beypazarı’nda “Yaşayan </a:t>
            </a:r>
            <a:r>
              <a:rPr lang="tr-TR" sz="1200" b="1" dirty="0" smtClean="0">
                <a:solidFill>
                  <a:schemeClr val="tx1">
                    <a:lumMod val="50000"/>
                    <a:lumOff val="50000"/>
                  </a:schemeClr>
                </a:solidFill>
              </a:rPr>
              <a:t>Müze”de masal anlatan bir kadın (Gül Güneş 2012).</a:t>
            </a:r>
            <a:endParaRPr lang="tr-TR" sz="1200" dirty="0">
              <a:solidFill>
                <a:schemeClr val="tx1">
                  <a:lumMod val="50000"/>
                  <a:lumOff val="50000"/>
                </a:schemeClr>
              </a:solidFill>
            </a:endParaRPr>
          </a:p>
        </p:txBody>
      </p:sp>
      <p:pic>
        <p:nvPicPr>
          <p:cNvPr id="1026" name="Picture 2" descr="C:\Users\by\Desktop\m1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1556792"/>
            <a:ext cx="5892800" cy="4445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65067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3530" y="332656"/>
            <a:ext cx="3008313" cy="491654"/>
          </a:xfrm>
        </p:spPr>
        <p:txBody>
          <a:bodyPr/>
          <a:lstStyle/>
          <a:p>
            <a:r>
              <a:rPr lang="tr-TR" dirty="0" err="1" smtClean="0"/>
              <a:t>Vee</a:t>
            </a:r>
            <a:r>
              <a:rPr lang="tr-TR" dirty="0" smtClean="0"/>
              <a:t> yola koyulmuş…</a:t>
            </a:r>
            <a:endParaRPr lang="tr-TR" dirty="0"/>
          </a:p>
        </p:txBody>
      </p:sp>
      <p:sp>
        <p:nvSpPr>
          <p:cNvPr id="3" name="İçerik Yer Tutucusu 2"/>
          <p:cNvSpPr>
            <a:spLocks noGrp="1"/>
          </p:cNvSpPr>
          <p:nvPr>
            <p:ph idx="1"/>
          </p:nvPr>
        </p:nvSpPr>
        <p:spPr>
          <a:xfrm>
            <a:off x="3575050" y="273050"/>
            <a:ext cx="5317430" cy="5853113"/>
          </a:xfrm>
        </p:spPr>
        <p:txBody>
          <a:bodyPr>
            <a:normAutofit fontScale="92500" lnSpcReduction="20000"/>
          </a:bodyPr>
          <a:lstStyle/>
          <a:p>
            <a:r>
              <a:rPr lang="tr-TR" sz="2400" dirty="0" smtClean="0"/>
              <a:t>100 gönüllü kadın</a:t>
            </a:r>
          </a:p>
          <a:p>
            <a:r>
              <a:rPr lang="tr-TR" sz="2400" dirty="0" smtClean="0"/>
              <a:t>Literatür ve gözleme dayalı anket</a:t>
            </a:r>
          </a:p>
          <a:p>
            <a:r>
              <a:rPr lang="tr-TR" sz="2400" dirty="0" err="1" smtClean="0"/>
              <a:t>Yüzyüze</a:t>
            </a:r>
            <a:r>
              <a:rPr lang="tr-TR" sz="2400" dirty="0" smtClean="0"/>
              <a:t> görüşme</a:t>
            </a:r>
          </a:p>
          <a:p>
            <a:r>
              <a:rPr lang="tr-TR" sz="2400" dirty="0" smtClean="0"/>
              <a:t>SPSS 22</a:t>
            </a:r>
          </a:p>
          <a:p>
            <a:r>
              <a:rPr lang="tr-TR" sz="2400" dirty="0" smtClean="0"/>
              <a:t>Geliştirilen ölçek</a:t>
            </a:r>
          </a:p>
          <a:p>
            <a:pPr marL="0" indent="0">
              <a:buNone/>
            </a:pPr>
            <a:r>
              <a:rPr lang="tr-TR" sz="2400" dirty="0"/>
              <a:t> </a:t>
            </a:r>
            <a:r>
              <a:rPr lang="tr-TR" sz="2400" dirty="0" err="1" smtClean="0"/>
              <a:t>Co.Alpha</a:t>
            </a:r>
            <a:r>
              <a:rPr lang="tr-TR" sz="2400" dirty="0" smtClean="0"/>
              <a:t> 0,852=oldukça güvenilir</a:t>
            </a:r>
          </a:p>
          <a:p>
            <a:pPr marL="0" indent="0">
              <a:buNone/>
            </a:pPr>
            <a:r>
              <a:rPr lang="tr-TR" sz="2400" dirty="0" smtClean="0"/>
              <a:t>Yapı geçerliliği elde edilen 4 boyutta;</a:t>
            </a:r>
          </a:p>
          <a:p>
            <a:pPr marL="0" indent="0">
              <a:buNone/>
            </a:pPr>
            <a:r>
              <a:rPr lang="tr-TR" sz="2400" dirty="0" smtClean="0"/>
              <a:t>KMO örneklem yeterlilik k. 0,74 faktör yapısı yeterli</a:t>
            </a:r>
          </a:p>
          <a:p>
            <a:pPr marL="0" indent="0">
              <a:buNone/>
            </a:pPr>
            <a:r>
              <a:rPr lang="tr-TR" sz="2400" dirty="0" smtClean="0"/>
              <a:t>4 boyut toplam </a:t>
            </a:r>
            <a:r>
              <a:rPr lang="tr-TR" sz="2400" dirty="0" err="1" smtClean="0"/>
              <a:t>varyansın</a:t>
            </a:r>
            <a:r>
              <a:rPr lang="tr-TR" sz="2400" dirty="0" smtClean="0"/>
              <a:t> %71’i (beklenen %60 ve üzeri) </a:t>
            </a:r>
          </a:p>
          <a:p>
            <a:pPr marL="0" indent="0">
              <a:buNone/>
            </a:pPr>
            <a:r>
              <a:rPr lang="tr-TR" sz="2400" dirty="0" smtClean="0"/>
              <a:t>İşin ustaları ile (</a:t>
            </a:r>
            <a:r>
              <a:rPr lang="tr-TR" sz="2400" dirty="0" err="1" smtClean="0"/>
              <a:t>Prof.Dr</a:t>
            </a:r>
            <a:r>
              <a:rPr lang="tr-TR" sz="2400" dirty="0" smtClean="0"/>
              <a:t>.Dilaver </a:t>
            </a:r>
            <a:r>
              <a:rPr lang="tr-TR" sz="2400" dirty="0" err="1" smtClean="0"/>
              <a:t>Tengilimoğlu</a:t>
            </a:r>
            <a:r>
              <a:rPr lang="tr-TR" sz="2400" dirty="0" smtClean="0"/>
              <a:t>, </a:t>
            </a:r>
            <a:r>
              <a:rPr lang="tr-TR" sz="2400" dirty="0" err="1" smtClean="0"/>
              <a:t>Yard</a:t>
            </a:r>
            <a:r>
              <a:rPr lang="tr-TR" sz="2400" dirty="0" smtClean="0"/>
              <a:t>.</a:t>
            </a:r>
            <a:r>
              <a:rPr lang="tr-TR" sz="2400" dirty="0" err="1" smtClean="0"/>
              <a:t>Doç.Dr</a:t>
            </a:r>
            <a:r>
              <a:rPr lang="tr-TR" sz="2400" dirty="0" smtClean="0"/>
              <a:t>.</a:t>
            </a:r>
            <a:r>
              <a:rPr lang="tr-TR" sz="2400" dirty="0" err="1" smtClean="0"/>
              <a:t>Abdurrahman</a:t>
            </a:r>
            <a:r>
              <a:rPr lang="tr-TR" sz="2400" dirty="0" smtClean="0"/>
              <a:t> Okur ve danışmanı </a:t>
            </a:r>
            <a:r>
              <a:rPr lang="tr-TR" sz="2400" dirty="0" err="1" smtClean="0"/>
              <a:t>Doç.Dr</a:t>
            </a:r>
            <a:r>
              <a:rPr lang="tr-TR" sz="2400" dirty="0" smtClean="0"/>
              <a:t>.Ramazan Pars Şaşmaz, </a:t>
            </a:r>
          </a:p>
          <a:p>
            <a:pPr marL="0" indent="0">
              <a:buNone/>
            </a:pPr>
            <a:r>
              <a:rPr lang="tr-TR" sz="2400" dirty="0" err="1" smtClean="0"/>
              <a:t>bi</a:t>
            </a:r>
            <a:r>
              <a:rPr lang="tr-TR" sz="2400" dirty="0" smtClean="0"/>
              <a:t> de istatistikçi Deniz </a:t>
            </a:r>
            <a:r>
              <a:rPr lang="tr-TR" sz="2400" dirty="0" err="1" smtClean="0"/>
              <a:t>Hizay</a:t>
            </a:r>
            <a:r>
              <a:rPr lang="tr-TR" sz="2400" dirty="0" smtClean="0"/>
              <a:t>) </a:t>
            </a:r>
          </a:p>
          <a:p>
            <a:pPr marL="0" indent="0">
              <a:buNone/>
            </a:pPr>
            <a:r>
              <a:rPr lang="tr-TR" sz="2400" dirty="0" smtClean="0"/>
              <a:t>M.S.21.yy. Mayıs 2016’da Antalya şehir merkezinde tamamlanmış…</a:t>
            </a:r>
          </a:p>
          <a:p>
            <a:pPr marL="0" indent="0">
              <a:buNone/>
            </a:pPr>
            <a:endParaRPr lang="tr-TR" sz="2400" dirty="0" smtClean="0"/>
          </a:p>
          <a:p>
            <a:pPr marL="0" indent="0">
              <a:buNone/>
            </a:pPr>
            <a:endParaRPr lang="tr-TR" sz="2400" dirty="0" smtClean="0"/>
          </a:p>
          <a:p>
            <a:pPr marL="0" indent="0">
              <a:buNone/>
            </a:pPr>
            <a:endParaRPr lang="tr-TR" sz="2400" dirty="0" smtClean="0"/>
          </a:p>
          <a:p>
            <a:pPr marL="0" indent="0">
              <a:buNone/>
            </a:pPr>
            <a:endParaRPr lang="tr-TR" sz="2400" dirty="0" smtClean="0"/>
          </a:p>
          <a:p>
            <a:pPr marL="0" indent="0">
              <a:buNone/>
            </a:pPr>
            <a:endParaRPr lang="tr-TR" dirty="0" smtClean="0"/>
          </a:p>
          <a:p>
            <a:pPr marL="0" indent="0">
              <a:buNone/>
            </a:pPr>
            <a:endParaRPr lang="tr-TR" dirty="0"/>
          </a:p>
        </p:txBody>
      </p:sp>
      <p:sp>
        <p:nvSpPr>
          <p:cNvPr id="4" name="Metin Yer Tutucusu 3"/>
          <p:cNvSpPr>
            <a:spLocks noGrp="1"/>
          </p:cNvSpPr>
          <p:nvPr>
            <p:ph type="body" sz="half" idx="2"/>
          </p:nvPr>
        </p:nvSpPr>
        <p:spPr/>
        <p:txBody>
          <a:bodyPr/>
          <a:lstStyle/>
          <a:p>
            <a:endParaRPr lang="tr-TR" dirty="0"/>
          </a:p>
        </p:txBody>
      </p:sp>
      <p:pic>
        <p:nvPicPr>
          <p:cNvPr id="9218" name="Picture 2" descr="C:\Users\by\Desktop\cadı kazanı.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7547" y="1772816"/>
            <a:ext cx="2520280" cy="33843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07155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Kadınların girişimcilikte engeller ve fırsatlara ilişkin görüşlerini araştırmak için geliştirdikleri ölçeğin;</a:t>
            </a: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b="1" dirty="0" smtClean="0"/>
              <a:t>4</a:t>
            </a:r>
            <a:r>
              <a:rPr lang="tr-TR" dirty="0" smtClean="0"/>
              <a:t> adet boyutunu oluşturmuşlar….</a:t>
            </a:r>
          </a:p>
          <a:p>
            <a:pPr marL="0" indent="0">
              <a:buNone/>
            </a:pPr>
            <a:endParaRPr lang="tr-TR" dirty="0" smtClean="0"/>
          </a:p>
          <a:p>
            <a:r>
              <a:rPr lang="tr-TR" dirty="0" smtClean="0"/>
              <a:t>Potansiyel Girişimcilik Düzeyi </a:t>
            </a:r>
            <a:r>
              <a:rPr lang="tr-TR" b="1" dirty="0" smtClean="0"/>
              <a:t>(P.G.D.)</a:t>
            </a:r>
            <a:endParaRPr lang="tr-TR" b="1" dirty="0"/>
          </a:p>
          <a:p>
            <a:r>
              <a:rPr lang="tr-TR" dirty="0" smtClean="0"/>
              <a:t>Girişimcilikte Bilgi Düzeyi </a:t>
            </a:r>
            <a:r>
              <a:rPr lang="tr-TR" b="1" dirty="0" smtClean="0"/>
              <a:t>(G.B.D.)</a:t>
            </a:r>
          </a:p>
          <a:p>
            <a:r>
              <a:rPr lang="tr-TR" dirty="0" smtClean="0"/>
              <a:t>Girişimcilik Fırsatları Hakkında Farkındalık </a:t>
            </a:r>
            <a:r>
              <a:rPr lang="tr-TR" b="1" dirty="0" smtClean="0"/>
              <a:t>(G.F.H.F.)</a:t>
            </a:r>
          </a:p>
          <a:p>
            <a:r>
              <a:rPr lang="tr-TR" dirty="0" smtClean="0"/>
              <a:t>Girişimcilikte </a:t>
            </a:r>
            <a:r>
              <a:rPr lang="tr-TR" dirty="0" err="1" smtClean="0"/>
              <a:t>Mentorluk</a:t>
            </a:r>
            <a:r>
              <a:rPr lang="tr-TR" dirty="0" smtClean="0"/>
              <a:t> </a:t>
            </a:r>
            <a:r>
              <a:rPr lang="tr-TR" b="1" dirty="0" smtClean="0"/>
              <a:t>(G.M)</a:t>
            </a:r>
          </a:p>
          <a:p>
            <a:endParaRPr lang="tr-TR" dirty="0"/>
          </a:p>
        </p:txBody>
      </p:sp>
      <p:sp>
        <p:nvSpPr>
          <p:cNvPr id="4" name="Metin Yer Tutucusu 3"/>
          <p:cNvSpPr>
            <a:spLocks noGrp="1"/>
          </p:cNvSpPr>
          <p:nvPr>
            <p:ph type="body" sz="half" idx="2"/>
          </p:nvPr>
        </p:nvSpPr>
        <p:spPr/>
        <p:txBody>
          <a:bodyPr/>
          <a:lstStyle/>
          <a:p>
            <a:endParaRPr lang="tr-TR" dirty="0"/>
          </a:p>
        </p:txBody>
      </p:sp>
      <p:pic>
        <p:nvPicPr>
          <p:cNvPr id="10242" name="Picture 2" descr="C:\Users\by\Desktop\bebek.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484784"/>
            <a:ext cx="2808312" cy="46805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10937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normAutofit fontScale="90000"/>
          </a:bodyPr>
          <a:lstStyle/>
          <a:p>
            <a:r>
              <a:rPr lang="tr-TR" dirty="0" err="1" smtClean="0">
                <a:solidFill>
                  <a:srgbClr val="FF0000"/>
                </a:solidFill>
              </a:rPr>
              <a:t>Veee</a:t>
            </a:r>
            <a:r>
              <a:rPr lang="tr-TR" dirty="0" smtClean="0">
                <a:solidFill>
                  <a:srgbClr val="FF0000"/>
                </a:solidFill>
              </a:rPr>
              <a:t> şu çarpıcı sonuçlara </a:t>
            </a:r>
            <a:r>
              <a:rPr lang="tr-TR" dirty="0" err="1" smtClean="0">
                <a:solidFill>
                  <a:srgbClr val="FF0000"/>
                </a:solidFill>
              </a:rPr>
              <a:t>ulaşmışlarrr</a:t>
            </a:r>
            <a:r>
              <a:rPr lang="tr-TR" dirty="0" smtClean="0">
                <a:solidFill>
                  <a:srgbClr val="FF0000"/>
                </a:solidFill>
              </a:rPr>
              <a:t>..</a:t>
            </a:r>
            <a:endParaRPr lang="tr-TR" dirty="0">
              <a:solidFill>
                <a:srgbClr val="FF0000"/>
              </a:solidFill>
            </a:endParaRPr>
          </a:p>
        </p:txBody>
      </p:sp>
      <p:sp>
        <p:nvSpPr>
          <p:cNvPr id="3" name="Metin Yer Tutucusu 2"/>
          <p:cNvSpPr>
            <a:spLocks noGrp="1"/>
          </p:cNvSpPr>
          <p:nvPr>
            <p:ph type="body" idx="1"/>
          </p:nvPr>
        </p:nvSpPr>
        <p:spPr/>
        <p:txBody>
          <a:bodyPr/>
          <a:lstStyle/>
          <a:p>
            <a:endParaRPr lang="tr-TR" dirty="0"/>
          </a:p>
        </p:txBody>
      </p:sp>
      <p:sp>
        <p:nvSpPr>
          <p:cNvPr id="4" name="İçerik Yer Tutucusu 3"/>
          <p:cNvSpPr>
            <a:spLocks noGrp="1"/>
          </p:cNvSpPr>
          <p:nvPr>
            <p:ph sz="half" idx="2"/>
          </p:nvPr>
        </p:nvSpPr>
        <p:spPr>
          <a:xfrm>
            <a:off x="457200" y="1124744"/>
            <a:ext cx="4040188" cy="5328592"/>
          </a:xfrm>
        </p:spPr>
        <p:txBody>
          <a:bodyPr>
            <a:normAutofit lnSpcReduction="10000"/>
          </a:bodyPr>
          <a:lstStyle/>
          <a:p>
            <a:r>
              <a:rPr lang="tr-TR" dirty="0" smtClean="0"/>
              <a:t>Bekar ve evli kadınların P.G.D ve G.B.D benzer</a:t>
            </a:r>
          </a:p>
          <a:p>
            <a:r>
              <a:rPr lang="tr-TR" dirty="0" smtClean="0"/>
              <a:t>Bekar kadınların G.F.H.F. yüksek</a:t>
            </a:r>
          </a:p>
          <a:p>
            <a:r>
              <a:rPr lang="tr-TR" dirty="0" smtClean="0"/>
              <a:t>Evli kadınların G.M. önemli</a:t>
            </a:r>
          </a:p>
          <a:p>
            <a:r>
              <a:rPr lang="tr-TR" dirty="0" smtClean="0"/>
              <a:t>P.G.D </a:t>
            </a:r>
            <a:r>
              <a:rPr lang="tr-TR" dirty="0" err="1" smtClean="0"/>
              <a:t>sidak</a:t>
            </a:r>
            <a:r>
              <a:rPr lang="tr-TR" dirty="0" smtClean="0"/>
              <a:t> testine göre 20-30 yaş ve 31-40 yaş aralığında daha yüksek , G.M. 20-30 yaş aralığında daha yüksek</a:t>
            </a:r>
          </a:p>
          <a:p>
            <a:r>
              <a:rPr lang="tr-TR" dirty="0" smtClean="0"/>
              <a:t>Doktora mezunu kadınların P.G.D. daha düşük</a:t>
            </a:r>
          </a:p>
          <a:p>
            <a:r>
              <a:rPr lang="tr-TR" dirty="0" smtClean="0"/>
              <a:t>G.B.D. ilkokul ve lise mezunlarında daha yüksek</a:t>
            </a:r>
          </a:p>
          <a:p>
            <a:endParaRPr lang="tr-TR" dirty="0" smtClean="0"/>
          </a:p>
          <a:p>
            <a:endParaRPr lang="tr-TR" dirty="0"/>
          </a:p>
        </p:txBody>
      </p:sp>
      <p:sp>
        <p:nvSpPr>
          <p:cNvPr id="5" name="Metin Yer Tutucusu 4"/>
          <p:cNvSpPr>
            <a:spLocks noGrp="1"/>
          </p:cNvSpPr>
          <p:nvPr>
            <p:ph type="body" sz="quarter" idx="3"/>
          </p:nvPr>
        </p:nvSpPr>
        <p:spPr>
          <a:xfrm>
            <a:off x="4645025" y="1124744"/>
            <a:ext cx="4041775" cy="1050131"/>
          </a:xfrm>
        </p:spPr>
        <p:txBody>
          <a:bodyPr/>
          <a:lstStyle/>
          <a:p>
            <a:r>
              <a:rPr lang="tr-TR" dirty="0" smtClean="0"/>
              <a:t> *P.G.D. Akademisyen ve   öğrencilerde daha düşük</a:t>
            </a:r>
            <a:endParaRPr lang="tr-TR" dirty="0"/>
          </a:p>
        </p:txBody>
      </p:sp>
      <p:sp>
        <p:nvSpPr>
          <p:cNvPr id="6" name="İçerik Yer Tutucusu 5"/>
          <p:cNvSpPr>
            <a:spLocks noGrp="1"/>
          </p:cNvSpPr>
          <p:nvPr>
            <p:ph sz="quarter" idx="4"/>
          </p:nvPr>
        </p:nvSpPr>
        <p:spPr>
          <a:xfrm>
            <a:off x="4645025" y="2174874"/>
            <a:ext cx="4041775" cy="4206453"/>
          </a:xfrm>
        </p:spPr>
        <p:txBody>
          <a:bodyPr>
            <a:normAutofit lnSpcReduction="10000"/>
          </a:bodyPr>
          <a:lstStyle/>
          <a:p>
            <a:r>
              <a:rPr lang="tr-TR" dirty="0" smtClean="0"/>
              <a:t>İşsiz kadınlarda G.B.D ve G.M daha önemsenmiş</a:t>
            </a:r>
          </a:p>
          <a:p>
            <a:r>
              <a:rPr lang="tr-TR" dirty="0" smtClean="0"/>
              <a:t>Tüm boyutlarda mesleki kıdem farkı yok</a:t>
            </a:r>
          </a:p>
          <a:p>
            <a:r>
              <a:rPr lang="tr-TR" dirty="0" smtClean="0"/>
              <a:t>G.F.H.F. 1201-2550 </a:t>
            </a:r>
            <a:r>
              <a:rPr lang="tr-TR" dirty="0" err="1" smtClean="0"/>
              <a:t>tl</a:t>
            </a:r>
            <a:r>
              <a:rPr lang="tr-TR" dirty="0" smtClean="0"/>
              <a:t>. aylık geliri olanların, alt ve üst gruba göre daha yüksek</a:t>
            </a:r>
          </a:p>
          <a:p>
            <a:r>
              <a:rPr lang="tr-TR" dirty="0" smtClean="0"/>
              <a:t>Genel olarak boyutlar arasında ilişki yok, P.G.D. ve G.B.D. arasında anlamlı pozitif zayıf ilişki varmış…</a:t>
            </a:r>
          </a:p>
          <a:p>
            <a:endParaRPr lang="tr-TR" dirty="0"/>
          </a:p>
        </p:txBody>
      </p:sp>
    </p:spTree>
    <p:extLst>
      <p:ext uri="{BB962C8B-B14F-4D97-AF65-F5344CB8AC3E}">
        <p14:creationId xmlns="" xmlns:p14="http://schemas.microsoft.com/office/powerpoint/2010/main" val="3228351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Sizce girişimci adaylarının taşıması gereken mesleki özellikleri nedir?</a:t>
            </a:r>
            <a:endParaRPr lang="tr-TR" dirty="0"/>
          </a:p>
        </p:txBody>
      </p:sp>
      <p:sp>
        <p:nvSpPr>
          <p:cNvPr id="3" name="İçerik Yer Tutucusu 2"/>
          <p:cNvSpPr>
            <a:spLocks noGrp="1"/>
          </p:cNvSpPr>
          <p:nvPr>
            <p:ph idx="1"/>
          </p:nvPr>
        </p:nvSpPr>
        <p:spPr/>
        <p:txBody>
          <a:bodyPr>
            <a:normAutofit/>
          </a:bodyPr>
          <a:lstStyle/>
          <a:p>
            <a:pPr marL="0" indent="0">
              <a:buNone/>
            </a:pPr>
            <a:endParaRPr lang="tr-TR" dirty="0" smtClean="0"/>
          </a:p>
          <a:p>
            <a:r>
              <a:rPr lang="tr-TR" dirty="0" smtClean="0"/>
              <a:t>%20 çalışkan</a:t>
            </a:r>
          </a:p>
          <a:p>
            <a:r>
              <a:rPr lang="tr-TR" dirty="0" smtClean="0"/>
              <a:t>%19 becerikli (ustalık)</a:t>
            </a:r>
          </a:p>
          <a:p>
            <a:r>
              <a:rPr lang="tr-TR" dirty="0" smtClean="0"/>
              <a:t>%17 cesaretli</a:t>
            </a:r>
          </a:p>
          <a:p>
            <a:r>
              <a:rPr lang="tr-TR" dirty="0" smtClean="0"/>
              <a:t>%17 yenilikçi</a:t>
            </a:r>
          </a:p>
          <a:p>
            <a:r>
              <a:rPr lang="tr-TR" dirty="0" smtClean="0"/>
              <a:t>%15 eğitimli</a:t>
            </a:r>
          </a:p>
          <a:p>
            <a:r>
              <a:rPr lang="tr-TR" dirty="0" smtClean="0"/>
              <a:t>%13 lider</a:t>
            </a:r>
            <a:endParaRPr lang="tr-TR" dirty="0"/>
          </a:p>
        </p:txBody>
      </p:sp>
      <p:sp>
        <p:nvSpPr>
          <p:cNvPr id="4" name="Metin Yer Tutucusu 3"/>
          <p:cNvSpPr>
            <a:spLocks noGrp="1"/>
          </p:cNvSpPr>
          <p:nvPr>
            <p:ph type="body" sz="half" idx="2"/>
          </p:nvPr>
        </p:nvSpPr>
        <p:spPr/>
        <p:txBody>
          <a:bodyPr/>
          <a:lstStyle/>
          <a:p>
            <a:endParaRPr lang="tr-TR" dirty="0"/>
          </a:p>
        </p:txBody>
      </p:sp>
      <p:pic>
        <p:nvPicPr>
          <p:cNvPr id="10242" name="Picture 2" descr="C:\Users\by\Desktop\bebek.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484784"/>
            <a:ext cx="2808312" cy="46805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61611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Sizce girişimci adaylarının taşıması gereken bireysel özellikleri nedir?</a:t>
            </a:r>
            <a:endParaRPr lang="tr-TR" dirty="0"/>
          </a:p>
        </p:txBody>
      </p:sp>
      <p:sp>
        <p:nvSpPr>
          <p:cNvPr id="3" name="İçerik Yer Tutucusu 2"/>
          <p:cNvSpPr>
            <a:spLocks noGrp="1"/>
          </p:cNvSpPr>
          <p:nvPr>
            <p:ph idx="1"/>
          </p:nvPr>
        </p:nvSpPr>
        <p:spPr/>
        <p:txBody>
          <a:bodyPr>
            <a:normAutofit/>
          </a:bodyPr>
          <a:lstStyle/>
          <a:p>
            <a:pPr marL="0" indent="0">
              <a:buNone/>
            </a:pPr>
            <a:endParaRPr lang="tr-TR" dirty="0" smtClean="0"/>
          </a:p>
          <a:p>
            <a:r>
              <a:rPr lang="tr-TR" dirty="0" smtClean="0"/>
              <a:t>%24 iletişim gücü yüksek</a:t>
            </a:r>
          </a:p>
          <a:p>
            <a:r>
              <a:rPr lang="tr-TR" dirty="0" smtClean="0"/>
              <a:t>%22 sabırlı</a:t>
            </a:r>
          </a:p>
          <a:p>
            <a:r>
              <a:rPr lang="tr-TR" dirty="0" smtClean="0"/>
              <a:t>%20 dürüst</a:t>
            </a:r>
          </a:p>
          <a:p>
            <a:r>
              <a:rPr lang="tr-TR" dirty="0" smtClean="0"/>
              <a:t>%16 kendine güvenen</a:t>
            </a:r>
          </a:p>
          <a:p>
            <a:r>
              <a:rPr lang="tr-TR" dirty="0" smtClean="0"/>
              <a:t>%10 yeniliklere açık</a:t>
            </a:r>
          </a:p>
          <a:p>
            <a:r>
              <a:rPr lang="tr-TR" dirty="0" smtClean="0"/>
              <a:t>%8 risk alabilen</a:t>
            </a:r>
            <a:endParaRPr lang="tr-TR" dirty="0"/>
          </a:p>
        </p:txBody>
      </p:sp>
      <p:sp>
        <p:nvSpPr>
          <p:cNvPr id="4" name="Metin Yer Tutucusu 3"/>
          <p:cNvSpPr>
            <a:spLocks noGrp="1"/>
          </p:cNvSpPr>
          <p:nvPr>
            <p:ph type="body" sz="half" idx="2"/>
          </p:nvPr>
        </p:nvSpPr>
        <p:spPr/>
        <p:txBody>
          <a:bodyPr/>
          <a:lstStyle/>
          <a:p>
            <a:endParaRPr lang="tr-TR" dirty="0"/>
          </a:p>
        </p:txBody>
      </p:sp>
      <p:pic>
        <p:nvPicPr>
          <p:cNvPr id="10242" name="Picture 2" descr="C:\Users\by\Desktop\bebek.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484784"/>
            <a:ext cx="2808312" cy="46805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4874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1800" dirty="0" smtClean="0"/>
              <a:t>Kadın olarak girişimcilikte neden kendinizi dezavantajlı görüyorsunuz?</a:t>
            </a:r>
            <a:endParaRPr lang="tr-TR" sz="1800" dirty="0"/>
          </a:p>
        </p:txBody>
      </p:sp>
      <p:sp>
        <p:nvSpPr>
          <p:cNvPr id="3" name="İçerik Yer Tutucusu 2"/>
          <p:cNvSpPr>
            <a:spLocks noGrp="1"/>
          </p:cNvSpPr>
          <p:nvPr>
            <p:ph idx="1"/>
          </p:nvPr>
        </p:nvSpPr>
        <p:spPr/>
        <p:txBody>
          <a:bodyPr>
            <a:normAutofit/>
          </a:bodyPr>
          <a:lstStyle/>
          <a:p>
            <a:pPr marL="0" indent="0">
              <a:buNone/>
            </a:pPr>
            <a:endParaRPr lang="tr-TR" dirty="0" smtClean="0"/>
          </a:p>
          <a:p>
            <a:r>
              <a:rPr lang="tr-TR" dirty="0" smtClean="0"/>
              <a:t>%37 erkek egemen toplum</a:t>
            </a:r>
          </a:p>
          <a:p>
            <a:r>
              <a:rPr lang="tr-TR" dirty="0" smtClean="0"/>
              <a:t>%26 aile ve yakınlar destek değil</a:t>
            </a:r>
          </a:p>
          <a:p>
            <a:r>
              <a:rPr lang="tr-TR" dirty="0" smtClean="0"/>
              <a:t>%21 annelik </a:t>
            </a:r>
          </a:p>
          <a:p>
            <a:r>
              <a:rPr lang="tr-TR" dirty="0" smtClean="0"/>
              <a:t>%16 eğitimsizlik</a:t>
            </a:r>
          </a:p>
          <a:p>
            <a:pPr marL="0" indent="0">
              <a:buNone/>
            </a:pPr>
            <a:endParaRPr lang="tr-TR" dirty="0" smtClean="0"/>
          </a:p>
        </p:txBody>
      </p:sp>
      <p:sp>
        <p:nvSpPr>
          <p:cNvPr id="4" name="Metin Yer Tutucusu 3"/>
          <p:cNvSpPr>
            <a:spLocks noGrp="1"/>
          </p:cNvSpPr>
          <p:nvPr>
            <p:ph type="body" sz="half" idx="2"/>
          </p:nvPr>
        </p:nvSpPr>
        <p:spPr/>
        <p:txBody>
          <a:bodyPr/>
          <a:lstStyle/>
          <a:p>
            <a:endParaRPr lang="tr-TR" dirty="0"/>
          </a:p>
        </p:txBody>
      </p:sp>
      <p:pic>
        <p:nvPicPr>
          <p:cNvPr id="10242" name="Picture 2" descr="C:\Users\by\Desktop\bebek.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484784"/>
            <a:ext cx="2808312" cy="46805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07701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Bu sonuçlar doğrultusunda </a:t>
            </a:r>
            <a:br>
              <a:rPr lang="tr-TR" dirty="0" smtClean="0"/>
            </a:br>
            <a:r>
              <a:rPr lang="tr-TR" dirty="0" smtClean="0"/>
              <a:t>şu önermelerde bulunmuşlar…</a:t>
            </a: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*Kadın girişimciliğini güçlendirmek için özellikle henüz girişimcilik deneyimlememiş kadınlar üzerinde daha fazla araştırma ve geliştirme faaliyetine ihtiyaç var…</a:t>
            </a:r>
          </a:p>
          <a:p>
            <a:pPr marL="0" indent="0">
              <a:buNone/>
            </a:pPr>
            <a:r>
              <a:rPr lang="tr-TR" dirty="0" smtClean="0"/>
              <a:t>*Bu çalışmamız ve geliştirdiğimiz 4 boyutlu ölçek çalışmalara ışık tutabilir..</a:t>
            </a:r>
          </a:p>
          <a:p>
            <a:pPr marL="0" indent="0">
              <a:buNone/>
            </a:pPr>
            <a:endParaRPr lang="tr-TR" dirty="0" smtClean="0"/>
          </a:p>
        </p:txBody>
      </p:sp>
      <p:sp>
        <p:nvSpPr>
          <p:cNvPr id="4" name="Metin Yer Tutucusu 3"/>
          <p:cNvSpPr>
            <a:spLocks noGrp="1"/>
          </p:cNvSpPr>
          <p:nvPr>
            <p:ph type="body" sz="half" idx="2"/>
          </p:nvPr>
        </p:nvSpPr>
        <p:spPr/>
        <p:txBody>
          <a:bodyPr/>
          <a:lstStyle/>
          <a:p>
            <a:endParaRPr lang="tr-TR" dirty="0"/>
          </a:p>
        </p:txBody>
      </p:sp>
      <p:pic>
        <p:nvPicPr>
          <p:cNvPr id="10242" name="Picture 2" descr="C:\Users\by\Desktop\bebek.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484784"/>
            <a:ext cx="2808312" cy="46805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07701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dirty="0"/>
          </a:p>
        </p:txBody>
      </p:sp>
      <p:sp>
        <p:nvSpPr>
          <p:cNvPr id="3" name="İçerik Yer Tutucusu 2"/>
          <p:cNvSpPr>
            <a:spLocks noGrp="1"/>
          </p:cNvSpPr>
          <p:nvPr>
            <p:ph idx="1"/>
          </p:nvPr>
        </p:nvSpPr>
        <p:spPr/>
        <p:txBody>
          <a:bodyPr>
            <a:normAutofit fontScale="85000" lnSpcReduction="20000"/>
          </a:bodyPr>
          <a:lstStyle/>
          <a:p>
            <a:pPr marL="0" indent="0">
              <a:buNone/>
            </a:pPr>
            <a:r>
              <a:rPr lang="tr-TR" dirty="0" smtClean="0"/>
              <a:t>*Hazır oluşluğu daha yüksek olan bekar </a:t>
            </a:r>
            <a:r>
              <a:rPr lang="tr-TR" dirty="0" smtClean="0"/>
              <a:t>kadınlar, </a:t>
            </a:r>
            <a:r>
              <a:rPr lang="tr-TR" dirty="0" smtClean="0"/>
              <a:t>biran önce girişimcilik eğitimlerine ve </a:t>
            </a:r>
            <a:r>
              <a:rPr lang="tr-TR" dirty="0" err="1" smtClean="0"/>
              <a:t>mentorluk</a:t>
            </a:r>
            <a:r>
              <a:rPr lang="tr-TR" dirty="0" smtClean="0"/>
              <a:t> desteğine başlamalı; evli kadınlar da  eş, aile ile eğitim yoluyla bilinçlendirilerek bu eğitimlere </a:t>
            </a:r>
            <a:r>
              <a:rPr lang="tr-TR" dirty="0" err="1" smtClean="0"/>
              <a:t>teşfik</a:t>
            </a:r>
            <a:r>
              <a:rPr lang="tr-TR" dirty="0" smtClean="0"/>
              <a:t> edilmeli</a:t>
            </a:r>
          </a:p>
          <a:p>
            <a:pPr marL="0" indent="0">
              <a:buNone/>
            </a:pPr>
            <a:r>
              <a:rPr lang="tr-TR" dirty="0" smtClean="0"/>
              <a:t>*Her yaş grubundan kadına girişimcilik eğitimi ve desteği sağlanmalı; genç kadınlar potansiyel girişimcilik istek ve cesaretiyle kısa sürede girişimcilik programına alınmalı, daha ileri yaştakiler uzun soluklu girişimciliğe hazır oluşluk eğitimi ve </a:t>
            </a:r>
            <a:r>
              <a:rPr lang="tr-TR" dirty="0" err="1" smtClean="0"/>
              <a:t>mentorluğunden</a:t>
            </a:r>
            <a:r>
              <a:rPr lang="tr-TR" dirty="0" smtClean="0"/>
              <a:t> geçmeli</a:t>
            </a:r>
          </a:p>
        </p:txBody>
      </p:sp>
      <p:sp>
        <p:nvSpPr>
          <p:cNvPr id="4" name="Metin Yer Tutucusu 3"/>
          <p:cNvSpPr>
            <a:spLocks noGrp="1"/>
          </p:cNvSpPr>
          <p:nvPr>
            <p:ph type="body" sz="half" idx="2"/>
          </p:nvPr>
        </p:nvSpPr>
        <p:spPr/>
        <p:txBody>
          <a:bodyPr/>
          <a:lstStyle/>
          <a:p>
            <a:endParaRPr lang="tr-TR" dirty="0"/>
          </a:p>
        </p:txBody>
      </p:sp>
      <p:pic>
        <p:nvPicPr>
          <p:cNvPr id="10242" name="Picture 2" descr="C:\Users\by\Desktop\bebek.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484784"/>
            <a:ext cx="2808312" cy="46805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07701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dirty="0"/>
          </a:p>
        </p:txBody>
      </p:sp>
      <p:sp>
        <p:nvSpPr>
          <p:cNvPr id="3" name="İçerik Yer Tutucusu 2"/>
          <p:cNvSpPr>
            <a:spLocks noGrp="1"/>
          </p:cNvSpPr>
          <p:nvPr>
            <p:ph idx="1"/>
          </p:nvPr>
        </p:nvSpPr>
        <p:spPr/>
        <p:txBody>
          <a:bodyPr>
            <a:normAutofit fontScale="77500" lnSpcReduction="20000"/>
          </a:bodyPr>
          <a:lstStyle/>
          <a:p>
            <a:pPr marL="0" indent="0">
              <a:buNone/>
            </a:pPr>
            <a:r>
              <a:rPr lang="tr-TR" dirty="0" smtClean="0"/>
              <a:t>*Doktora mezunu kadınlara yönelik daha kapsamlı girişimcilik eğitimleri verilmeli. </a:t>
            </a:r>
            <a:r>
              <a:rPr lang="tr-TR" dirty="0" smtClean="0"/>
              <a:t>Devlet ve özel kamu kurumları ve özellikle </a:t>
            </a:r>
            <a:r>
              <a:rPr lang="tr-TR" dirty="0" err="1" smtClean="0"/>
              <a:t>Yök</a:t>
            </a:r>
            <a:r>
              <a:rPr lang="tr-TR" dirty="0" smtClean="0"/>
              <a:t>, girişimcilik ve özellikle </a:t>
            </a:r>
            <a:r>
              <a:rPr lang="tr-TR" dirty="0" smtClean="0"/>
              <a:t>de akademisyen </a:t>
            </a:r>
            <a:r>
              <a:rPr lang="tr-TR" dirty="0" smtClean="0"/>
              <a:t>kadın girişimciliğini destekleyen yapı, </a:t>
            </a:r>
            <a:r>
              <a:rPr lang="tr-TR" dirty="0" err="1" smtClean="0"/>
              <a:t>teşfik</a:t>
            </a:r>
            <a:r>
              <a:rPr lang="tr-TR" dirty="0" smtClean="0"/>
              <a:t> ve organizmaları nicel ve nitel yönden çoğaltmalı</a:t>
            </a:r>
          </a:p>
          <a:p>
            <a:pPr marL="0" indent="0">
              <a:buNone/>
            </a:pPr>
            <a:r>
              <a:rPr lang="tr-TR" dirty="0" smtClean="0"/>
              <a:t>*Nitelikli iş deneyimi olan, bilgi ve donanımı yüksek eğitimli kadınlarımızın da girişimcilik bağlamında cesaretlendirilmesi ve desteklenmesi gereği gün yüzüne çıkmıştır. </a:t>
            </a:r>
            <a:endParaRPr lang="tr-TR" dirty="0"/>
          </a:p>
          <a:p>
            <a:pPr marL="0" indent="0">
              <a:buNone/>
            </a:pPr>
            <a:r>
              <a:rPr lang="tr-TR" dirty="0" smtClean="0"/>
              <a:t>*Özellikle üniversitelerde kadınlara yönelik girişimci eko sistemler güçlendirilmelidir.</a:t>
            </a:r>
          </a:p>
          <a:p>
            <a:pPr marL="0" indent="0">
              <a:buNone/>
            </a:pPr>
            <a:endParaRPr lang="tr-TR" dirty="0" smtClean="0"/>
          </a:p>
        </p:txBody>
      </p:sp>
      <p:sp>
        <p:nvSpPr>
          <p:cNvPr id="4" name="Metin Yer Tutucusu 3"/>
          <p:cNvSpPr>
            <a:spLocks noGrp="1"/>
          </p:cNvSpPr>
          <p:nvPr>
            <p:ph type="body" sz="half" idx="2"/>
          </p:nvPr>
        </p:nvSpPr>
        <p:spPr/>
        <p:txBody>
          <a:bodyPr/>
          <a:lstStyle/>
          <a:p>
            <a:endParaRPr lang="tr-TR" dirty="0"/>
          </a:p>
        </p:txBody>
      </p:sp>
      <p:pic>
        <p:nvPicPr>
          <p:cNvPr id="10242" name="Picture 2" descr="C:\Users\by\Desktop\bebek.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484784"/>
            <a:ext cx="2808312" cy="46805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07701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dirty="0"/>
          </a:p>
        </p:txBody>
      </p:sp>
      <p:sp>
        <p:nvSpPr>
          <p:cNvPr id="3" name="İçerik Yer Tutucusu 2"/>
          <p:cNvSpPr>
            <a:spLocks noGrp="1"/>
          </p:cNvSpPr>
          <p:nvPr>
            <p:ph idx="1"/>
          </p:nvPr>
        </p:nvSpPr>
        <p:spPr>
          <a:xfrm>
            <a:off x="3575050" y="260648"/>
            <a:ext cx="5111750" cy="5865515"/>
          </a:xfrm>
        </p:spPr>
        <p:txBody>
          <a:bodyPr>
            <a:normAutofit fontScale="77500" lnSpcReduction="20000"/>
          </a:bodyPr>
          <a:lstStyle/>
          <a:p>
            <a:pPr marL="0" indent="0">
              <a:buNone/>
            </a:pPr>
            <a:r>
              <a:rPr lang="tr-TR" dirty="0" smtClean="0"/>
              <a:t>*Kendi işini kurmaya daha istekli ve hazır olan, acil ihtiyacı olan kadınlar; </a:t>
            </a:r>
            <a:r>
              <a:rPr lang="tr-TR" dirty="0" smtClean="0"/>
              <a:t>bankaların ve diğer yetkili kurumların mikro-kredi vb. desteği, Üniversiteler</a:t>
            </a:r>
            <a:r>
              <a:rPr lang="tr-TR" dirty="0" smtClean="0"/>
              <a:t>, </a:t>
            </a:r>
            <a:r>
              <a:rPr lang="tr-TR" dirty="0" err="1" smtClean="0"/>
              <a:t>Tübitak</a:t>
            </a:r>
            <a:r>
              <a:rPr lang="tr-TR" dirty="0" smtClean="0"/>
              <a:t>, </a:t>
            </a:r>
            <a:r>
              <a:rPr lang="tr-TR" dirty="0" smtClean="0"/>
              <a:t>İş-Kur, </a:t>
            </a:r>
            <a:r>
              <a:rPr lang="tr-TR" dirty="0" err="1" smtClean="0"/>
              <a:t>Kosgeb</a:t>
            </a:r>
            <a:r>
              <a:rPr lang="tr-TR" dirty="0" smtClean="0"/>
              <a:t> gibi </a:t>
            </a:r>
            <a:r>
              <a:rPr lang="tr-TR" dirty="0" smtClean="0"/>
              <a:t>kurumlar ve sivil </a:t>
            </a:r>
            <a:r>
              <a:rPr lang="tr-TR" dirty="0" err="1" smtClean="0"/>
              <a:t>insiyatiflerin</a:t>
            </a:r>
            <a:r>
              <a:rPr lang="tr-TR" dirty="0" smtClean="0"/>
              <a:t> de desteği ile acilen harekete </a:t>
            </a:r>
            <a:r>
              <a:rPr lang="tr-TR" dirty="0" smtClean="0"/>
              <a:t>geçirilmeli</a:t>
            </a:r>
            <a:r>
              <a:rPr lang="tr-TR" dirty="0" smtClean="0"/>
              <a:t>, daha hızlı ve kolay girişimcilik yol ve yöntemleri sağlanmalı</a:t>
            </a:r>
          </a:p>
          <a:p>
            <a:pPr marL="0" indent="0">
              <a:buNone/>
            </a:pPr>
            <a:r>
              <a:rPr lang="tr-TR" dirty="0" smtClean="0"/>
              <a:t>*Her meslekten </a:t>
            </a:r>
            <a:r>
              <a:rPr lang="tr-TR" dirty="0" smtClean="0"/>
              <a:t>kadın, </a:t>
            </a:r>
            <a:r>
              <a:rPr lang="tr-TR" dirty="0" smtClean="0"/>
              <a:t>girişimcilik eğitimine </a:t>
            </a:r>
            <a:r>
              <a:rPr lang="tr-TR" dirty="0" smtClean="0"/>
              <a:t>alınabilir ve </a:t>
            </a:r>
            <a:r>
              <a:rPr lang="tr-TR" dirty="0" smtClean="0"/>
              <a:t>bunda </a:t>
            </a:r>
            <a:r>
              <a:rPr lang="tr-TR" dirty="0" smtClean="0"/>
              <a:t>büyük yarar </a:t>
            </a:r>
            <a:r>
              <a:rPr lang="tr-TR" dirty="0" smtClean="0"/>
              <a:t>görmekteyiz</a:t>
            </a:r>
            <a:r>
              <a:rPr lang="tr-TR" dirty="0" smtClean="0"/>
              <a:t>.</a:t>
            </a:r>
          </a:p>
          <a:p>
            <a:pPr marL="0" indent="0">
              <a:buNone/>
            </a:pPr>
            <a:r>
              <a:rPr lang="tr-TR" dirty="0" smtClean="0"/>
              <a:t>*Kent ve kırsaldaki tüm kadınların kolaylıkla ulaşacağı Girişimcilik Koordinasyon ve </a:t>
            </a:r>
            <a:r>
              <a:rPr lang="tr-TR" dirty="0" err="1" smtClean="0"/>
              <a:t>Mentorluk</a:t>
            </a:r>
            <a:r>
              <a:rPr lang="tr-TR" dirty="0" smtClean="0"/>
              <a:t> Merkezi kurulmalı</a:t>
            </a:r>
            <a:endParaRPr lang="tr-TR" dirty="0" smtClean="0"/>
          </a:p>
          <a:p>
            <a:pPr marL="0" indent="0">
              <a:buNone/>
            </a:pPr>
            <a:r>
              <a:rPr lang="tr-TR" dirty="0" smtClean="0"/>
              <a:t> </a:t>
            </a:r>
          </a:p>
        </p:txBody>
      </p:sp>
      <p:sp>
        <p:nvSpPr>
          <p:cNvPr id="4" name="Metin Yer Tutucusu 3"/>
          <p:cNvSpPr>
            <a:spLocks noGrp="1"/>
          </p:cNvSpPr>
          <p:nvPr>
            <p:ph type="body" sz="half" idx="2"/>
          </p:nvPr>
        </p:nvSpPr>
        <p:spPr/>
        <p:txBody>
          <a:bodyPr/>
          <a:lstStyle/>
          <a:p>
            <a:endParaRPr lang="tr-TR" dirty="0"/>
          </a:p>
        </p:txBody>
      </p:sp>
      <p:pic>
        <p:nvPicPr>
          <p:cNvPr id="10242" name="Picture 2" descr="C:\Users\by\Desktop\bebek.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484784"/>
            <a:ext cx="2808312" cy="46805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07701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hayatinanlami.org/wp-content/uploads/2012/08/samanyolu-galaksimiz-en-az-200000000000-tane-daha-galaksi-va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14046" y="116632"/>
            <a:ext cx="5486400" cy="3240360"/>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türkiye uzaydan görünümü ile ilgili görsel sonucu"/>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14046" y="3501008"/>
            <a:ext cx="5486400" cy="32159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94306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*Alt ve orta gelir grubunda olan, alt eğitim düzeyinde, genç yaşta, uzun yıllar çalışma deneyimi olmayan kadınlar, kısa sürede ve daha küçük bütçelerle de olsa </a:t>
            </a:r>
            <a:r>
              <a:rPr lang="tr-TR" dirty="0" err="1" smtClean="0"/>
              <a:t>mikrokredilerle</a:t>
            </a:r>
            <a:r>
              <a:rPr lang="tr-TR" dirty="0" smtClean="0"/>
              <a:t> desteklenerek güçlendirilmeli ve kendi işlerini kurmalarına yönelik temel </a:t>
            </a:r>
            <a:r>
              <a:rPr lang="tr-TR" dirty="0" err="1" smtClean="0"/>
              <a:t>mentorluk</a:t>
            </a:r>
            <a:r>
              <a:rPr lang="tr-TR" dirty="0" smtClean="0"/>
              <a:t> desteklerine kolayca ulaşabilmeli</a:t>
            </a:r>
          </a:p>
        </p:txBody>
      </p:sp>
      <p:sp>
        <p:nvSpPr>
          <p:cNvPr id="4" name="Metin Yer Tutucusu 3"/>
          <p:cNvSpPr>
            <a:spLocks noGrp="1"/>
          </p:cNvSpPr>
          <p:nvPr>
            <p:ph type="body" sz="half" idx="2"/>
          </p:nvPr>
        </p:nvSpPr>
        <p:spPr/>
        <p:txBody>
          <a:bodyPr/>
          <a:lstStyle/>
          <a:p>
            <a:endParaRPr lang="tr-TR" dirty="0"/>
          </a:p>
        </p:txBody>
      </p:sp>
      <p:pic>
        <p:nvPicPr>
          <p:cNvPr id="10242" name="Picture 2" descr="C:\Users\by\Desktop\bebek.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484784"/>
            <a:ext cx="2808312" cy="46805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07701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Son olarak;</a:t>
            </a:r>
            <a:endParaRPr lang="tr-TR" dirty="0"/>
          </a:p>
        </p:txBody>
      </p:sp>
      <p:sp>
        <p:nvSpPr>
          <p:cNvPr id="3" name="İçerik Yer Tutucusu 2"/>
          <p:cNvSpPr>
            <a:spLocks noGrp="1"/>
          </p:cNvSpPr>
          <p:nvPr>
            <p:ph idx="1"/>
          </p:nvPr>
        </p:nvSpPr>
        <p:spPr/>
        <p:txBody>
          <a:bodyPr>
            <a:normAutofit fontScale="92500"/>
          </a:bodyPr>
          <a:lstStyle/>
          <a:p>
            <a:pPr marL="0" indent="0">
              <a:buNone/>
            </a:pPr>
            <a:r>
              <a:rPr lang="tr-TR" dirty="0" smtClean="0"/>
              <a:t>*Kadınların kendilerini girişimcilikte dezavantajlı gördükleri durumlar literatürle de benzerlik göstermiştir, bu nedenle kadın girişimciliğinin güçlendirilmesinin önündeki engellerle mücadele edilmesi ihtiyacı, devlet politikası da dahil toplumumuzun bu önemli sorununa ciddi bir biçimde eğilerek çözüm aranması gerekliliğini ortaya çıkarmıştır..</a:t>
            </a:r>
          </a:p>
        </p:txBody>
      </p:sp>
      <p:sp>
        <p:nvSpPr>
          <p:cNvPr id="4" name="Metin Yer Tutucusu 3"/>
          <p:cNvSpPr>
            <a:spLocks noGrp="1"/>
          </p:cNvSpPr>
          <p:nvPr>
            <p:ph type="body" sz="half" idx="2"/>
          </p:nvPr>
        </p:nvSpPr>
        <p:spPr/>
        <p:txBody>
          <a:bodyPr/>
          <a:lstStyle/>
          <a:p>
            <a:endParaRPr lang="tr-TR" dirty="0"/>
          </a:p>
        </p:txBody>
      </p:sp>
      <p:pic>
        <p:nvPicPr>
          <p:cNvPr id="10242" name="Picture 2" descr="C:\Users\by\Desktop\bebek.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484784"/>
            <a:ext cx="2808312" cy="46805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07701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dirty="0"/>
          </a:p>
        </p:txBody>
      </p:sp>
      <p:sp>
        <p:nvSpPr>
          <p:cNvPr id="3" name="İçerik Yer Tutucusu 2"/>
          <p:cNvSpPr>
            <a:spLocks noGrp="1"/>
          </p:cNvSpPr>
          <p:nvPr>
            <p:ph idx="1"/>
          </p:nvPr>
        </p:nvSpPr>
        <p:spPr>
          <a:xfrm>
            <a:off x="3575050" y="116632"/>
            <a:ext cx="5317430" cy="6741368"/>
          </a:xfrm>
        </p:spPr>
        <p:txBody>
          <a:bodyPr>
            <a:noAutofit/>
          </a:bodyPr>
          <a:lstStyle/>
          <a:p>
            <a:pPr marL="0" indent="0">
              <a:buNone/>
            </a:pPr>
            <a:r>
              <a:rPr lang="tr-TR" sz="2400" dirty="0" smtClean="0"/>
              <a:t>*Başarılı olmuş kadın girişimcilerle kadınları buluşturma</a:t>
            </a:r>
          </a:p>
          <a:p>
            <a:pPr marL="0" indent="0">
              <a:buNone/>
            </a:pPr>
            <a:r>
              <a:rPr lang="tr-TR" sz="2400" dirty="0" smtClean="0"/>
              <a:t>*Güçlü </a:t>
            </a:r>
            <a:r>
              <a:rPr lang="tr-TR" sz="2400" dirty="0" err="1" smtClean="0"/>
              <a:t>mentorluk</a:t>
            </a:r>
            <a:r>
              <a:rPr lang="tr-TR" sz="2400" dirty="0" smtClean="0"/>
              <a:t> desteklerini ve </a:t>
            </a:r>
            <a:r>
              <a:rPr lang="tr-TR" sz="2400" dirty="0" err="1" smtClean="0"/>
              <a:t>teşfiklerini</a:t>
            </a:r>
            <a:r>
              <a:rPr lang="tr-TR" sz="2400" dirty="0" smtClean="0"/>
              <a:t> artırma</a:t>
            </a:r>
          </a:p>
          <a:p>
            <a:pPr marL="0" indent="0">
              <a:buNone/>
            </a:pPr>
            <a:r>
              <a:rPr lang="tr-TR" sz="2400" dirty="0" smtClean="0"/>
              <a:t>*Kadınları, eş ve aileleri ile birlikte ele alan daha insani ve gerçekçi yaklaşımlarla iş ve aile yaşantısında destekleme</a:t>
            </a:r>
          </a:p>
          <a:p>
            <a:pPr marL="0" indent="0">
              <a:buNone/>
            </a:pPr>
            <a:r>
              <a:rPr lang="tr-TR" sz="2400" dirty="0" smtClean="0"/>
              <a:t>*Kadının eğitimini, statüsünü ve potansiyelinin farkındalığını geliştirme</a:t>
            </a:r>
          </a:p>
          <a:p>
            <a:pPr marL="0" indent="0">
              <a:buNone/>
            </a:pPr>
            <a:r>
              <a:rPr lang="tr-TR" sz="2400" dirty="0" smtClean="0"/>
              <a:t>*Toplumsal cinsiyet ayrımcılığıyla daha sıkı ve güçlü mücadele etme</a:t>
            </a:r>
          </a:p>
          <a:p>
            <a:pPr marL="0" indent="0">
              <a:buNone/>
            </a:pPr>
            <a:r>
              <a:rPr lang="tr-TR" sz="2400" dirty="0" smtClean="0"/>
              <a:t>*Anneleri ve çalışan anneleri desteklemeye dönük artan politikaları daha da güçlendirme ve bunu girişimcilik eko sisteminin içine de dahil etme gibi birçok öneride bulunulabilinir….</a:t>
            </a:r>
          </a:p>
          <a:p>
            <a:pPr marL="0" indent="0">
              <a:buNone/>
            </a:pPr>
            <a:r>
              <a:rPr lang="tr-TR" sz="2400" dirty="0" smtClean="0"/>
              <a:t>Demişler….. </a:t>
            </a:r>
          </a:p>
        </p:txBody>
      </p:sp>
      <p:sp>
        <p:nvSpPr>
          <p:cNvPr id="4" name="Metin Yer Tutucusu 3"/>
          <p:cNvSpPr>
            <a:spLocks noGrp="1"/>
          </p:cNvSpPr>
          <p:nvPr>
            <p:ph type="body" sz="half" idx="2"/>
          </p:nvPr>
        </p:nvSpPr>
        <p:spPr/>
        <p:txBody>
          <a:bodyPr/>
          <a:lstStyle/>
          <a:p>
            <a:endParaRPr lang="tr-TR" dirty="0"/>
          </a:p>
        </p:txBody>
      </p:sp>
      <p:pic>
        <p:nvPicPr>
          <p:cNvPr id="10242" name="Picture 2" descr="C:\Users\by\Desktop\bebek.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2060848"/>
            <a:ext cx="2808312" cy="468052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İlgili resim"/>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588" y="188640"/>
            <a:ext cx="2160240" cy="17281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07701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Onlar ermiş </a:t>
            </a:r>
            <a:r>
              <a:rPr lang="tr-TR" dirty="0" err="1" smtClean="0"/>
              <a:t>muradınaaa</a:t>
            </a:r>
            <a:r>
              <a:rPr lang="tr-TR" dirty="0" smtClean="0"/>
              <a:t>..</a:t>
            </a:r>
            <a:br>
              <a:rPr lang="tr-TR" dirty="0" smtClean="0"/>
            </a:br>
            <a:r>
              <a:rPr lang="tr-TR" dirty="0" smtClean="0"/>
              <a:t>Biz çıkalım kerevetine…..</a:t>
            </a:r>
            <a:endParaRPr lang="tr-TR" dirty="0"/>
          </a:p>
        </p:txBody>
      </p:sp>
      <p:sp>
        <p:nvSpPr>
          <p:cNvPr id="4" name="Metin Yer Tutucusu 3"/>
          <p:cNvSpPr>
            <a:spLocks noGrp="1"/>
          </p:cNvSpPr>
          <p:nvPr>
            <p:ph type="body" sz="half" idx="2"/>
          </p:nvPr>
        </p:nvSpPr>
        <p:spPr/>
        <p:txBody>
          <a:bodyPr/>
          <a:lstStyle/>
          <a:p>
            <a:endParaRPr lang="tr-TR" dirty="0" smtClean="0"/>
          </a:p>
          <a:p>
            <a:endParaRPr lang="tr-TR" dirty="0"/>
          </a:p>
        </p:txBody>
      </p:sp>
      <p:pic>
        <p:nvPicPr>
          <p:cNvPr id="22530" name="Picture 2" descr="C:\Users\by\Desktop\m masa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844824"/>
            <a:ext cx="2736304" cy="3312367"/>
          </a:xfrm>
          <a:prstGeom prst="rect">
            <a:avLst/>
          </a:prstGeom>
          <a:noFill/>
          <a:extLst>
            <a:ext uri="{909E8E84-426E-40DD-AFC4-6F175D3DCCD1}">
              <a14:hiddenFill xmlns="" xmlns:a14="http://schemas.microsoft.com/office/drawing/2010/main">
                <a:solidFill>
                  <a:srgbClr val="FFFFFF"/>
                </a:solidFill>
              </a14:hiddenFill>
            </a:ext>
          </a:extLst>
        </p:spPr>
      </p:pic>
      <p:pic>
        <p:nvPicPr>
          <p:cNvPr id="22531" name="Picture 3"/>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05871" y="188640"/>
            <a:ext cx="1728193" cy="1368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4283968" y="1556792"/>
            <a:ext cx="4572000" cy="4308872"/>
          </a:xfrm>
          <a:prstGeom prst="rect">
            <a:avLst/>
          </a:prstGeom>
        </p:spPr>
        <p:txBody>
          <a:bodyPr>
            <a:spAutoFit/>
          </a:bodyPr>
          <a:lstStyle/>
          <a:p>
            <a:r>
              <a:rPr lang="tr-TR" b="1" dirty="0"/>
              <a:t> </a:t>
            </a:r>
            <a:endParaRPr lang="tr-TR" dirty="0"/>
          </a:p>
          <a:p>
            <a:pPr algn="ctr"/>
            <a:r>
              <a:rPr lang="tr-TR" sz="1400" b="1" dirty="0"/>
              <a:t>AHMET YESEVİ ÜNİVERSİTESİ</a:t>
            </a:r>
            <a:endParaRPr lang="tr-TR" sz="1400" dirty="0"/>
          </a:p>
          <a:p>
            <a:pPr algn="ctr"/>
            <a:r>
              <a:rPr lang="tr-TR" sz="1400" b="1" dirty="0"/>
              <a:t>SAĞLIK KURUMLARI İŞLETMECİLİĞİ</a:t>
            </a:r>
            <a:endParaRPr lang="tr-TR" sz="1400" dirty="0"/>
          </a:p>
          <a:p>
            <a:pPr algn="ctr"/>
            <a:r>
              <a:rPr lang="tr-TR" sz="1400" b="1" dirty="0"/>
              <a:t>YÜKSEK LİSANS PROGRAMI </a:t>
            </a:r>
            <a:endParaRPr lang="tr-TR" sz="1400" dirty="0"/>
          </a:p>
          <a:p>
            <a:pPr algn="ctr"/>
            <a:r>
              <a:rPr lang="tr-TR" sz="1400" dirty="0"/>
              <a:t> </a:t>
            </a:r>
          </a:p>
          <a:p>
            <a:pPr algn="ctr"/>
            <a:r>
              <a:rPr lang="tr-TR" sz="1400" b="1" dirty="0"/>
              <a:t>TİŞL 699-02 DÖNEM PROJESİ</a:t>
            </a:r>
            <a:endParaRPr lang="tr-TR" sz="1400" dirty="0"/>
          </a:p>
          <a:p>
            <a:pPr algn="ctr"/>
            <a:r>
              <a:rPr lang="tr-TR" sz="1400" b="1" dirty="0"/>
              <a:t> </a:t>
            </a:r>
            <a:endParaRPr lang="tr-TR" sz="1400" dirty="0"/>
          </a:p>
          <a:p>
            <a:pPr algn="ctr"/>
            <a:r>
              <a:rPr lang="tr-TR" sz="1400" b="1" dirty="0"/>
              <a:t> </a:t>
            </a:r>
            <a:endParaRPr lang="tr-TR" sz="1400" dirty="0"/>
          </a:p>
          <a:p>
            <a:pPr algn="ctr"/>
            <a:r>
              <a:rPr lang="tr-TR" sz="1400" b="1" dirty="0"/>
              <a:t>Kadınların Girişimcilikte Karşılaştıkları Engeller ve Fırsatlara İlişkin Bir Araştırma</a:t>
            </a:r>
            <a:endParaRPr lang="tr-TR" sz="1400" dirty="0"/>
          </a:p>
          <a:p>
            <a:pPr algn="ctr"/>
            <a:r>
              <a:rPr lang="tr-TR" sz="1400" b="1" dirty="0"/>
              <a:t> </a:t>
            </a:r>
            <a:endParaRPr lang="tr-TR" sz="1400" dirty="0"/>
          </a:p>
          <a:p>
            <a:pPr algn="ctr"/>
            <a:r>
              <a:rPr lang="tr-TR" sz="1400" dirty="0"/>
              <a:t> </a:t>
            </a:r>
          </a:p>
          <a:p>
            <a:pPr algn="ctr"/>
            <a:r>
              <a:rPr lang="tr-TR" sz="1400" b="1" dirty="0"/>
              <a:t>Gonca KAZANCI </a:t>
            </a:r>
            <a:r>
              <a:rPr lang="tr-TR" sz="1400" b="1" dirty="0" smtClean="0"/>
              <a:t>KUŞOĞLU</a:t>
            </a:r>
            <a:endParaRPr lang="tr-TR" sz="1400" dirty="0"/>
          </a:p>
          <a:p>
            <a:pPr algn="ctr"/>
            <a:r>
              <a:rPr lang="tr-TR" sz="1400" b="1" dirty="0"/>
              <a:t> </a:t>
            </a:r>
            <a:endParaRPr lang="tr-TR" sz="1400" dirty="0"/>
          </a:p>
          <a:p>
            <a:pPr algn="ctr"/>
            <a:r>
              <a:rPr lang="tr-TR" sz="1400" b="1" dirty="0"/>
              <a:t> </a:t>
            </a:r>
            <a:endParaRPr lang="tr-TR" sz="1400" dirty="0"/>
          </a:p>
          <a:p>
            <a:pPr algn="ctr"/>
            <a:r>
              <a:rPr lang="tr-TR" sz="1400" b="1" dirty="0"/>
              <a:t>Danışman</a:t>
            </a:r>
            <a:endParaRPr lang="tr-TR" sz="1400" dirty="0"/>
          </a:p>
          <a:p>
            <a:pPr algn="ctr"/>
            <a:r>
              <a:rPr lang="tr-TR" sz="1400" b="1" dirty="0" err="1"/>
              <a:t>Doç.Dr</a:t>
            </a:r>
            <a:r>
              <a:rPr lang="tr-TR" sz="1400" b="1" dirty="0"/>
              <a:t>. Ramazan Pars ŞAHBAZ</a:t>
            </a:r>
            <a:endParaRPr lang="tr-TR" sz="1400" dirty="0"/>
          </a:p>
          <a:p>
            <a:pPr algn="ctr"/>
            <a:r>
              <a:rPr lang="tr-TR" sz="1400" b="1" dirty="0"/>
              <a:t>23.05.2016</a:t>
            </a:r>
            <a:endParaRPr lang="tr-TR" sz="1400" dirty="0"/>
          </a:p>
          <a:p>
            <a:r>
              <a:rPr lang="tr-TR" dirty="0"/>
              <a:t> </a:t>
            </a:r>
          </a:p>
        </p:txBody>
      </p:sp>
    </p:spTree>
    <p:extLst>
      <p:ext uri="{BB962C8B-B14F-4D97-AF65-F5344CB8AC3E}">
        <p14:creationId xmlns="" xmlns:p14="http://schemas.microsoft.com/office/powerpoint/2010/main" val="1408413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ürk kadını ile ilgili görsel sonucu"/>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47864" y="658788"/>
            <a:ext cx="2571750" cy="1781176"/>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türk kadını ile ilgili görsel sonucu"/>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33339" y="2911800"/>
            <a:ext cx="7200800" cy="3610770"/>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türk kadını ile ilgili görsel sonuc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28184" y="620688"/>
            <a:ext cx="2505075" cy="1819276"/>
          </a:xfrm>
          <a:prstGeom prst="rect">
            <a:avLst/>
          </a:prstGeom>
          <a:noFill/>
          <a:extLst>
            <a:ext uri="{909E8E84-426E-40DD-AFC4-6F175D3DCCD1}">
              <a14:hiddenFill xmlns="" xmlns:a14="http://schemas.microsoft.com/office/drawing/2010/main">
                <a:solidFill>
                  <a:srgbClr val="FFFFFF"/>
                </a:solidFill>
              </a14:hiddenFill>
            </a:ext>
          </a:extLst>
        </p:spPr>
      </p:pic>
      <p:pic>
        <p:nvPicPr>
          <p:cNvPr id="4104" name="Picture 8" descr="eski türk kadını kıyafetleri ile ilgili görsel sonucu"/>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39552" y="658788"/>
            <a:ext cx="2495550" cy="1828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05248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Bu ülkenin kadınları çok cefakar, çok çalışkan imiş….</a:t>
            </a:r>
            <a:endParaRPr lang="tr-TR" dirty="0"/>
          </a:p>
        </p:txBody>
      </p:sp>
      <p:sp>
        <p:nvSpPr>
          <p:cNvPr id="3" name="İçerik Yer Tutucusu 2"/>
          <p:cNvSpPr>
            <a:spLocks noGrp="1"/>
          </p:cNvSpPr>
          <p:nvPr>
            <p:ph idx="1"/>
          </p:nvPr>
        </p:nvSpPr>
        <p:spPr>
          <a:xfrm>
            <a:off x="1043608" y="6165304"/>
            <a:ext cx="7643192" cy="432048"/>
          </a:xfrm>
        </p:spPr>
        <p:txBody>
          <a:bodyPr>
            <a:normAutofit fontScale="32500" lnSpcReduction="20000"/>
          </a:bodyPr>
          <a:lstStyle/>
          <a:p>
            <a:pPr>
              <a:buNone/>
            </a:pPr>
            <a:r>
              <a:rPr lang="tr-TR" b="1" dirty="0" smtClean="0"/>
              <a:t>Kırsal kadını unutulmaya yüz tutmuş gelenekleri yaşatır. </a:t>
            </a:r>
          </a:p>
          <a:p>
            <a:pPr>
              <a:buNone/>
            </a:pPr>
            <a:r>
              <a:rPr lang="tr-TR" b="1" dirty="0" smtClean="0"/>
              <a:t>Geleneksel kıyafetler içinde Beypazarı-</a:t>
            </a:r>
            <a:r>
              <a:rPr lang="tr-TR" b="1" dirty="0" err="1" smtClean="0"/>
              <a:t>Karaşar</a:t>
            </a:r>
            <a:r>
              <a:rPr lang="tr-TR" b="1" dirty="0" smtClean="0"/>
              <a:t> Beldesi kırsalında kadın (Gül Güneş 2000).</a:t>
            </a:r>
            <a:endParaRPr lang="tr-TR" dirty="0"/>
          </a:p>
        </p:txBody>
      </p:sp>
      <p:pic>
        <p:nvPicPr>
          <p:cNvPr id="2050" name="Picture 2" descr="C:\Users\by\Desktop\m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1412776"/>
            <a:ext cx="6973505" cy="4608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35904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Ama ;</a:t>
            </a:r>
            <a:br>
              <a:rPr lang="tr-TR" dirty="0" smtClean="0"/>
            </a:br>
            <a:r>
              <a:rPr lang="tr-TR" dirty="0" smtClean="0"/>
              <a:t>(Türkiye İstatistik Kurumu</a:t>
            </a:r>
            <a:br>
              <a:rPr lang="tr-TR" dirty="0" smtClean="0"/>
            </a:br>
            <a:r>
              <a:rPr lang="tr-TR" dirty="0" smtClean="0"/>
              <a:t>İstatistiklerle </a:t>
            </a:r>
            <a:r>
              <a:rPr lang="tr-TR" dirty="0"/>
              <a:t>Kadın, </a:t>
            </a:r>
            <a:r>
              <a:rPr lang="tr-TR" dirty="0" smtClean="0"/>
              <a:t>2015)</a:t>
            </a:r>
            <a:r>
              <a:rPr lang="tr-TR" dirty="0"/>
              <a:t/>
            </a:r>
            <a:br>
              <a:rPr lang="tr-TR" dirty="0"/>
            </a:br>
            <a:endParaRPr lang="tr-TR" dirty="0"/>
          </a:p>
        </p:txBody>
      </p:sp>
      <p:sp>
        <p:nvSpPr>
          <p:cNvPr id="4" name="Metin Yer Tutucusu 3"/>
          <p:cNvSpPr>
            <a:spLocks noGrp="1"/>
          </p:cNvSpPr>
          <p:nvPr>
            <p:ph type="body" sz="half" idx="2"/>
          </p:nvPr>
        </p:nvSpPr>
        <p:spPr>
          <a:xfrm>
            <a:off x="457200" y="1340768"/>
            <a:ext cx="3008313" cy="4785395"/>
          </a:xfrm>
        </p:spPr>
        <p:txBody>
          <a:bodyPr>
            <a:normAutofit fontScale="92500" lnSpcReduction="10000"/>
          </a:bodyPr>
          <a:lstStyle/>
          <a:p>
            <a:r>
              <a:rPr lang="tr-TR" dirty="0" smtClean="0"/>
              <a:t/>
            </a:r>
            <a:br>
              <a:rPr lang="tr-TR" dirty="0" smtClean="0"/>
            </a:br>
            <a:r>
              <a:rPr lang="tr-TR" b="1" dirty="0" smtClean="0"/>
              <a:t>Türkiye nüfusunun %49,8’ini kadın nüfus oluşturdu</a:t>
            </a:r>
            <a:r>
              <a:rPr lang="tr-TR" dirty="0" smtClean="0"/>
              <a:t/>
            </a:r>
            <a:br>
              <a:rPr lang="tr-TR" dirty="0" smtClean="0"/>
            </a:br>
            <a:endParaRPr lang="tr-TR" dirty="0" smtClean="0"/>
          </a:p>
          <a:p>
            <a:r>
              <a:rPr lang="tr-TR" b="1" dirty="0" smtClean="0"/>
              <a:t>Kadınlarda doğuşta beklenen yaşam süresi 80,7 yıl oldu</a:t>
            </a:r>
          </a:p>
          <a:p>
            <a:endParaRPr lang="tr-TR" b="1" dirty="0" smtClean="0"/>
          </a:p>
          <a:p>
            <a:r>
              <a:rPr lang="tr-TR" b="1" dirty="0" smtClean="0"/>
              <a:t>Her </a:t>
            </a:r>
            <a:r>
              <a:rPr lang="tr-TR" b="1" dirty="0"/>
              <a:t>dört kadından biri </a:t>
            </a:r>
            <a:r>
              <a:rPr lang="tr-TR" b="1" dirty="0" err="1"/>
              <a:t>obezdir</a:t>
            </a:r>
            <a:r>
              <a:rPr lang="tr-TR" dirty="0" smtClean="0"/>
              <a:t/>
            </a:r>
            <a:br>
              <a:rPr lang="tr-TR" dirty="0" smtClean="0"/>
            </a:br>
            <a:endParaRPr lang="tr-TR" dirty="0" smtClean="0"/>
          </a:p>
          <a:p>
            <a:r>
              <a:rPr lang="tr-TR" b="1" dirty="0" smtClean="0"/>
              <a:t>Okuma </a:t>
            </a:r>
            <a:r>
              <a:rPr lang="tr-TR" b="1" dirty="0"/>
              <a:t>yazma bilmeyen kadın nüfus oranı erkeklerden 5 kat </a:t>
            </a:r>
            <a:r>
              <a:rPr lang="tr-TR" b="1" dirty="0" smtClean="0"/>
              <a:t>fazladır</a:t>
            </a:r>
          </a:p>
          <a:p>
            <a:endParaRPr lang="tr-TR" b="1" dirty="0" smtClean="0"/>
          </a:p>
          <a:p>
            <a:r>
              <a:rPr lang="tr-TR" b="1" dirty="0"/>
              <a:t>Kadınlarda ilk evlenme yaşı 23,9 oldu</a:t>
            </a:r>
            <a:r>
              <a:rPr lang="tr-TR" dirty="0" smtClean="0"/>
              <a:t/>
            </a:r>
            <a:br>
              <a:rPr lang="tr-TR" dirty="0" smtClean="0"/>
            </a:br>
            <a:r>
              <a:rPr lang="tr-TR" dirty="0" smtClean="0"/>
              <a:t/>
            </a:r>
            <a:br>
              <a:rPr lang="tr-TR" dirty="0" smtClean="0"/>
            </a:br>
            <a:r>
              <a:rPr lang="tr-TR" b="1" dirty="0" smtClean="0"/>
              <a:t>Kadınların </a:t>
            </a:r>
            <a:r>
              <a:rPr lang="tr-TR" b="1" dirty="0" err="1"/>
              <a:t>hanehalkı</a:t>
            </a:r>
            <a:r>
              <a:rPr lang="tr-TR" b="1" dirty="0"/>
              <a:t> ve aile bakımı faaliyetine ayırdığı süre 4 saat 17 dakika </a:t>
            </a:r>
            <a:r>
              <a:rPr lang="tr-TR" b="1" dirty="0" smtClean="0"/>
              <a:t>oldu</a:t>
            </a:r>
          </a:p>
          <a:p>
            <a:r>
              <a:rPr lang="tr-TR" b="1" dirty="0" smtClean="0"/>
              <a:t>Her </a:t>
            </a:r>
            <a:r>
              <a:rPr lang="tr-TR" b="1" dirty="0"/>
              <a:t>10 kadından 4’ü eşinden veya birlikte yaşadığı kişiden fiziksel şiddet </a:t>
            </a:r>
            <a:r>
              <a:rPr lang="tr-TR" b="1" dirty="0" smtClean="0"/>
              <a:t>gördü</a:t>
            </a:r>
          </a:p>
          <a:p>
            <a:endParaRPr lang="tr-TR" b="1" dirty="0" smtClean="0"/>
          </a:p>
          <a:p>
            <a:r>
              <a:rPr lang="tr-TR" b="1" dirty="0"/>
              <a:t>Kadınlar siyasi alanda erkeklere göre daha az yer aldı</a:t>
            </a:r>
            <a:r>
              <a:rPr lang="tr-TR" dirty="0" smtClean="0"/>
              <a:t/>
            </a:r>
            <a:br>
              <a:rPr lang="tr-TR" dirty="0" smtClean="0"/>
            </a:br>
            <a:endParaRPr lang="tr-TR" dirty="0"/>
          </a:p>
        </p:txBody>
      </p:sp>
      <p:pic>
        <p:nvPicPr>
          <p:cNvPr id="5" name="Picture 5" descr="C:\Users\by\Desktop\m3.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85928" y="273050"/>
            <a:ext cx="4689994" cy="58531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49632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260648"/>
            <a:ext cx="4038600" cy="6984776"/>
          </a:xfrm>
        </p:spPr>
        <p:txBody>
          <a:bodyPr>
            <a:noAutofit/>
          </a:bodyPr>
          <a:lstStyle/>
          <a:p>
            <a:r>
              <a:rPr lang="tr-TR" sz="1600" b="1" dirty="0" smtClean="0"/>
              <a:t>Kadınların istihdam oranı erkeklerin istihdam oranının yarısı kadar oldu</a:t>
            </a:r>
          </a:p>
          <a:p>
            <a:r>
              <a:rPr lang="tr-TR" sz="1600" b="1" dirty="0"/>
              <a:t>Eğitimli kadınların işgücüne katılma oranı daha yüksek oldu</a:t>
            </a:r>
            <a:r>
              <a:rPr lang="tr-TR" sz="1600" dirty="0" smtClean="0"/>
              <a:t/>
            </a:r>
            <a:br>
              <a:rPr lang="tr-TR" sz="1600" dirty="0" smtClean="0"/>
            </a:br>
            <a:r>
              <a:rPr lang="tr-TR" sz="1600" dirty="0" smtClean="0"/>
              <a:t/>
            </a:r>
            <a:br>
              <a:rPr lang="tr-TR" sz="1600" dirty="0" smtClean="0"/>
            </a:br>
            <a:r>
              <a:rPr lang="tr-TR" sz="1600" dirty="0"/>
              <a:t>Ülkemizde 15 ve daha yukarı yaştaki nüfus içerisinde işgücüne katılma oranı 2014 yılında %50,5 olup, bu oran erkeklerde %71,3, kadınlarda ise %30,3 oldu.</a:t>
            </a:r>
            <a:br>
              <a:rPr lang="tr-TR" sz="1600" dirty="0"/>
            </a:br>
            <a:r>
              <a:rPr lang="tr-TR" sz="1600" dirty="0"/>
              <a:t/>
            </a:r>
            <a:br>
              <a:rPr lang="tr-TR" sz="1600" dirty="0"/>
            </a:br>
            <a:r>
              <a:rPr lang="tr-TR" sz="1600" dirty="0"/>
              <a:t>Eğitim durumuna göre işgücüne katılım oranı incelendiğinde, kadınların eğitim seviyesi yükseldikçe işgücüne daha fazla katıldıkları görüldü. Okur-yazar olmayan kadınların işgücüne katılım oranı %16, lise altı eğitimli kadınların işgücüne katılım oranı %25,8, lise mezunu kadınların işgücüne katılım oranı %31,9, mesleki veya teknik lise mezunu kadınların işgücüne katılım oranı %39,8 iken yükseköğretim mezunu kadınların işgücüne katılım oranı %71,3 oldu.</a:t>
            </a:r>
            <a:r>
              <a:rPr lang="tr-TR" sz="1600" dirty="0" smtClean="0"/>
              <a:t/>
            </a:r>
            <a:br>
              <a:rPr lang="tr-TR" sz="1600" dirty="0" smtClean="0"/>
            </a:br>
            <a:r>
              <a:rPr lang="tr-TR" sz="1600" dirty="0" smtClean="0"/>
              <a:t> </a:t>
            </a:r>
            <a:endParaRPr lang="tr-TR" sz="1600" dirty="0"/>
          </a:p>
        </p:txBody>
      </p:sp>
      <p:pic>
        <p:nvPicPr>
          <p:cNvPr id="5" name="Picture 9" descr="http://www.tuik.gov.tr/hb/373/kapak/21519_img_1_373_07.03.2016-1257024934.jpg"/>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9992" y="1124744"/>
            <a:ext cx="4464496" cy="41044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75931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Kadınlar Çok Çalışkan</a:t>
            </a:r>
            <a:endParaRPr lang="tr-TR" dirty="0"/>
          </a:p>
        </p:txBody>
      </p:sp>
      <p:sp>
        <p:nvSpPr>
          <p:cNvPr id="4" name="Metin Yer Tutucusu 3"/>
          <p:cNvSpPr>
            <a:spLocks noGrp="1"/>
          </p:cNvSpPr>
          <p:nvPr>
            <p:ph type="body" sz="half" idx="2"/>
          </p:nvPr>
        </p:nvSpPr>
        <p:spPr>
          <a:xfrm>
            <a:off x="457200" y="1484784"/>
            <a:ext cx="3008313" cy="4641379"/>
          </a:xfrm>
        </p:spPr>
        <p:txBody>
          <a:bodyPr>
            <a:normAutofit/>
          </a:bodyPr>
          <a:lstStyle/>
          <a:p>
            <a:r>
              <a:rPr lang="tr-TR" sz="1600" b="1" i="1" dirty="0"/>
              <a:t>Füsun Çevikel Kuran, Tescilli Markalar Derneği’nin ilk kadın başkanı ve iki dönemdir bu görevi hakkıyla yerine getiriyor. Başkan, ilk kadın yönetim kurulunu da kuran isim. Türkiye’de kadının mutlaka çalışması, üretmesi ve öteki kadınlara iş imkanı yaratması gerektiğini belirten Kuran, “Türkiye’de 12 milyon kadın evde oturuyor. Kadınların iş hayatında kadınlara istihdam sağlaması gerekiyor. Yani bir kadın çalışırsa zincirleme biçimde bir kadın ekonomisi oluşur” diyor</a:t>
            </a:r>
            <a:r>
              <a:rPr lang="tr-TR" sz="1600" b="1" i="1" dirty="0" smtClean="0"/>
              <a:t>.</a:t>
            </a:r>
          </a:p>
          <a:p>
            <a:r>
              <a:rPr lang="tr-TR" sz="1200" b="1" i="1" dirty="0" smtClean="0"/>
              <a:t>7 Ekim 2016</a:t>
            </a:r>
          </a:p>
          <a:p>
            <a:r>
              <a:rPr lang="tr-TR" sz="1200" b="1" i="1" dirty="0" smtClean="0"/>
              <a:t>http://www.</a:t>
            </a:r>
            <a:r>
              <a:rPr lang="tr-TR" sz="1200" b="1" i="1" dirty="0" err="1" smtClean="0"/>
              <a:t>sozcu</a:t>
            </a:r>
            <a:r>
              <a:rPr lang="tr-TR" sz="1200" b="1" i="1" dirty="0" smtClean="0"/>
              <a:t>.com.tr/hayatim/yasam-haberleri/</a:t>
            </a:r>
            <a:r>
              <a:rPr lang="tr-TR" sz="1200" b="1" i="1" dirty="0" err="1" smtClean="0"/>
              <a:t>kadinlar</a:t>
            </a:r>
            <a:r>
              <a:rPr lang="tr-TR" sz="1200" b="1" i="1" dirty="0" smtClean="0"/>
              <a:t>-</a:t>
            </a:r>
            <a:r>
              <a:rPr lang="tr-TR" sz="1200" b="1" i="1" dirty="0" err="1" smtClean="0"/>
              <a:t>cok</a:t>
            </a:r>
            <a:r>
              <a:rPr lang="tr-TR" sz="1200" b="1" i="1" dirty="0" smtClean="0"/>
              <a:t>-</a:t>
            </a:r>
            <a:r>
              <a:rPr lang="tr-TR" sz="1200" b="1" i="1" dirty="0" err="1" smtClean="0"/>
              <a:t>caliskan</a:t>
            </a:r>
            <a:r>
              <a:rPr lang="tr-TR" sz="1200" b="1" i="1" dirty="0" smtClean="0"/>
              <a:t>/</a:t>
            </a:r>
          </a:p>
        </p:txBody>
      </p:sp>
      <p:pic>
        <p:nvPicPr>
          <p:cNvPr id="5" name="Picture 7" descr="http://i.sozcu.com.tr/wp-content/uploads/2016/10/mg_6966.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63888" y="1412776"/>
            <a:ext cx="5184576" cy="3240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29575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Türkiye’deki toplam girişimcilerin sayısı 1,2 milyon civarında. Bunun sadece yüzde 9’u kadın. </a:t>
            </a: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sz="2000" dirty="0" smtClean="0"/>
              <a:t>Literatürde kadın girişimciliğinin önündeki cinsiyetten kaynaklı engeller:</a:t>
            </a:r>
          </a:p>
          <a:p>
            <a:r>
              <a:rPr lang="tr-TR" sz="2000" dirty="0" smtClean="0"/>
              <a:t>Sermaye eksikliği</a:t>
            </a:r>
          </a:p>
          <a:p>
            <a:r>
              <a:rPr lang="tr-TR" sz="2000" dirty="0" smtClean="0"/>
              <a:t>Toplumun geleneksel inanç ve baskısı</a:t>
            </a:r>
          </a:p>
          <a:p>
            <a:r>
              <a:rPr lang="tr-TR" sz="2000" dirty="0" smtClean="0"/>
              <a:t>Cinsiyete dayalı rol ayrımcılığı</a:t>
            </a:r>
          </a:p>
          <a:p>
            <a:r>
              <a:rPr lang="tr-TR" sz="2000" dirty="0" smtClean="0"/>
              <a:t>Cinsel ve duygusal taciz</a:t>
            </a:r>
          </a:p>
          <a:p>
            <a:r>
              <a:rPr lang="tr-TR" sz="2000" dirty="0" smtClean="0"/>
              <a:t>Cam tavan engeli</a:t>
            </a:r>
          </a:p>
          <a:p>
            <a:r>
              <a:rPr lang="tr-TR" sz="2000" dirty="0" smtClean="0"/>
              <a:t>Sosyal pozisyon ve iletişim eksikliği</a:t>
            </a:r>
          </a:p>
          <a:p>
            <a:r>
              <a:rPr lang="tr-TR" sz="2000" dirty="0" smtClean="0"/>
              <a:t>Yasalardan kaynaklı engeller</a:t>
            </a:r>
          </a:p>
          <a:p>
            <a:r>
              <a:rPr lang="tr-TR" sz="2000" dirty="0" smtClean="0"/>
              <a:t>Basmakalıp yargılar (Güvensizlik, tecrübe eksikliği ve başarısızlık beklentisi)</a:t>
            </a:r>
          </a:p>
          <a:p>
            <a:r>
              <a:rPr lang="tr-TR" sz="2000" dirty="0" smtClean="0"/>
              <a:t>Rol çatışması</a:t>
            </a:r>
          </a:p>
          <a:p>
            <a:r>
              <a:rPr lang="tr-TR" sz="2000" dirty="0" smtClean="0"/>
              <a:t>Eğitim düzeyinin düşük olması</a:t>
            </a:r>
          </a:p>
          <a:p>
            <a:r>
              <a:rPr lang="tr-TR" sz="2000" dirty="0" smtClean="0"/>
              <a:t>Zaman darlığı</a:t>
            </a:r>
          </a:p>
          <a:p>
            <a:r>
              <a:rPr lang="tr-TR" sz="2000" dirty="0" smtClean="0"/>
              <a:t>Sosyal sorunlar</a:t>
            </a:r>
          </a:p>
          <a:p>
            <a:r>
              <a:rPr lang="tr-TR" sz="2000" dirty="0" smtClean="0"/>
              <a:t>Sağlık ve psikolojik sorunlar</a:t>
            </a:r>
          </a:p>
          <a:p>
            <a:r>
              <a:rPr lang="tr-TR" sz="2000" dirty="0" smtClean="0"/>
              <a:t>Girişimcilikte rol model eksikliği</a:t>
            </a:r>
          </a:p>
          <a:p>
            <a:pPr marL="0" indent="0">
              <a:buNone/>
            </a:pPr>
            <a:endParaRPr lang="tr-TR" sz="2800" dirty="0" smtClean="0"/>
          </a:p>
          <a:p>
            <a:endParaRPr lang="tr-TR" dirty="0"/>
          </a:p>
        </p:txBody>
      </p:sp>
      <p:sp>
        <p:nvSpPr>
          <p:cNvPr id="4" name="Metin Yer Tutucusu 3"/>
          <p:cNvSpPr>
            <a:spLocks noGrp="1"/>
          </p:cNvSpPr>
          <p:nvPr>
            <p:ph type="body" sz="half" idx="2"/>
          </p:nvPr>
        </p:nvSpPr>
        <p:spPr>
          <a:xfrm>
            <a:off x="467544" y="1556792"/>
            <a:ext cx="3008313" cy="4691063"/>
          </a:xfrm>
        </p:spPr>
        <p:txBody>
          <a:bodyPr>
            <a:normAutofit lnSpcReduction="10000"/>
          </a:bodyPr>
          <a:lstStyle/>
          <a:p>
            <a:endParaRPr lang="tr-TR" b="1" dirty="0" smtClean="0"/>
          </a:p>
          <a:p>
            <a:r>
              <a:rPr lang="fi-FI" b="1" dirty="0" smtClean="0"/>
              <a:t>DEVRİM EROL: “KADININ PATRON OLMASI LAZIM”</a:t>
            </a:r>
            <a:r>
              <a:rPr lang="tr-TR" b="1" dirty="0" smtClean="0"/>
              <a:t> Ankara Girişimci İş Kadınları ve Destekleme Derneği Başkanı, Türkiye Kadın Girişimciler Derneği yönetim kurulu üyesi Devrim Erol, Türkiye’de kadınların mutlaka girişimci olarak ekonomide yer alması gerektiğini, </a:t>
            </a:r>
            <a:r>
              <a:rPr lang="tr-TR" sz="1600" b="1" dirty="0" smtClean="0"/>
              <a:t>bunun</a:t>
            </a:r>
            <a:r>
              <a:rPr lang="tr-TR" b="1" dirty="0" smtClean="0"/>
              <a:t> reel kalkınma için zorunluluk olduğunu söyledi. Banka ve finans kurumlarının sermayeleri yok diye kadın girişimcileri desteklemediğini anlatan Erol, kadının iş hayatında var olmasının toplumsal uzlaşıyla gerçekleşebileceğini belirtti. Devrim Erol, kadın girişimciliğinin önünün açılması için gayrimenkul üzerine yapılanan ipotek sisteminde değişikliğe gidilmesi gerektiğini belirterek, “Kadının sermaye biriktirmesi, patron olması lazım” diye konuştu.</a:t>
            </a:r>
            <a:endParaRPr lang="tr-TR" dirty="0" smtClean="0"/>
          </a:p>
          <a:p>
            <a:r>
              <a:rPr lang="tr-TR" dirty="0"/>
              <a:t>v</a:t>
            </a:r>
            <a:r>
              <a:rPr lang="tr-TR" dirty="0" smtClean="0"/>
              <a:t>ergiportali.com</a:t>
            </a:r>
          </a:p>
          <a:p>
            <a:endParaRPr lang="tr-TR" dirty="0"/>
          </a:p>
        </p:txBody>
      </p:sp>
    </p:spTree>
    <p:extLst>
      <p:ext uri="{BB962C8B-B14F-4D97-AF65-F5344CB8AC3E}">
        <p14:creationId xmlns="" xmlns:p14="http://schemas.microsoft.com/office/powerpoint/2010/main" val="309480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buNone/>
            </a:pPr>
            <a:r>
              <a:rPr lang="tr-TR" sz="2400" dirty="0" smtClean="0"/>
              <a:t>Örgüt ve çevresel şartlardan kaynaklanan engeller:</a:t>
            </a:r>
          </a:p>
          <a:p>
            <a:r>
              <a:rPr lang="tr-TR" sz="2400" dirty="0" smtClean="0"/>
              <a:t>Örgüt iklimi ve kültürü (yenilikçi, yaratıcı ve </a:t>
            </a:r>
            <a:r>
              <a:rPr lang="tr-TR" sz="2400" dirty="0" err="1" smtClean="0"/>
              <a:t>proaktif</a:t>
            </a:r>
            <a:r>
              <a:rPr lang="tr-TR" sz="2400" dirty="0" smtClean="0"/>
              <a:t> olamayan iş ortamı)</a:t>
            </a:r>
          </a:p>
          <a:p>
            <a:r>
              <a:rPr lang="tr-TR" sz="2400" dirty="0" smtClean="0"/>
              <a:t>Liderlik (demokratik, model alan ve yetiştiren değil; zorlayıcı, otoriter ve bağlılık oluşturan liderlik nedenli </a:t>
            </a:r>
            <a:r>
              <a:rPr lang="tr-TR" sz="2400" dirty="0" err="1" smtClean="0"/>
              <a:t>Golemann</a:t>
            </a:r>
            <a:r>
              <a:rPr lang="tr-TR" sz="2400" dirty="0" smtClean="0"/>
              <a:t> D, Sonuç Alan Liderlik)</a:t>
            </a:r>
          </a:p>
          <a:p>
            <a:r>
              <a:rPr lang="tr-TR" sz="2400" dirty="0" smtClean="0"/>
              <a:t>Bütüncül bakışın sağlanamaması ve örgütlenememe</a:t>
            </a:r>
          </a:p>
          <a:p>
            <a:r>
              <a:rPr lang="tr-TR" sz="2400" dirty="0" smtClean="0"/>
              <a:t>Kuramsal çeşitlilik ve koordinasyon zorlukları</a:t>
            </a:r>
          </a:p>
          <a:p>
            <a:r>
              <a:rPr lang="tr-TR" sz="2400" dirty="0" smtClean="0"/>
              <a:t>Politika geliştirme ve uygulamayla ilgili engeller</a:t>
            </a:r>
          </a:p>
          <a:p>
            <a:endParaRPr lang="tr-TR" sz="2200" dirty="0" smtClean="0"/>
          </a:p>
          <a:p>
            <a:endParaRPr lang="tr-TR" dirty="0" smtClean="0"/>
          </a:p>
          <a:p>
            <a:endParaRPr lang="tr-TR" dirty="0" smtClean="0"/>
          </a:p>
          <a:p>
            <a:endParaRPr lang="tr-TR" dirty="0" smtClean="0"/>
          </a:p>
          <a:p>
            <a:endParaRPr lang="tr-TR" dirty="0"/>
          </a:p>
        </p:txBody>
      </p:sp>
      <p:sp>
        <p:nvSpPr>
          <p:cNvPr id="4" name="Metin Yer Tutucusu 3"/>
          <p:cNvSpPr>
            <a:spLocks noGrp="1"/>
          </p:cNvSpPr>
          <p:nvPr>
            <p:ph type="body" sz="half" idx="2"/>
          </p:nvPr>
        </p:nvSpPr>
        <p:spPr/>
        <p:txBody>
          <a:bodyPr/>
          <a:lstStyle/>
          <a:p>
            <a:endParaRPr lang="tr-TR" dirty="0"/>
          </a:p>
        </p:txBody>
      </p:sp>
      <p:pic>
        <p:nvPicPr>
          <p:cNvPr id="8194" name="Picture 2" descr="C:\Users\by\Desktop\hedef.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9514" y="1268760"/>
            <a:ext cx="3164373" cy="47525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92239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1142</Words>
  <Application>Microsoft Office PowerPoint</Application>
  <PresentationFormat>Ekran Gösterisi (4:3)</PresentationFormat>
  <Paragraphs>150</Paragraphs>
  <Slides>23</Slides>
  <Notes>1</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Ofis Teması</vt:lpstr>
      <vt:lpstr>Bir varmışşş Bir yokmuşşşş……</vt:lpstr>
      <vt:lpstr>Slayt 2</vt:lpstr>
      <vt:lpstr>Slayt 3</vt:lpstr>
      <vt:lpstr>Bu ülkenin kadınları çok cefakar, çok çalışkan imiş….</vt:lpstr>
      <vt:lpstr>Ama ; (Türkiye İstatistik Kurumu İstatistiklerle Kadın, 2015) </vt:lpstr>
      <vt:lpstr>Slayt 6</vt:lpstr>
      <vt:lpstr>Kadınlar Çok Çalışkan</vt:lpstr>
      <vt:lpstr>Türkiye’deki toplam girişimcilerin sayısı 1,2 milyon civarında. Bunun sadece yüzde 9’u kadın. </vt:lpstr>
      <vt:lpstr>Slayt 9</vt:lpstr>
      <vt:lpstr>Vee yola koyulmuş…</vt:lpstr>
      <vt:lpstr>Kadınların girişimcilikte engeller ve fırsatlara ilişkin görüşlerini araştırmak için geliştirdikleri ölçeğin;</vt:lpstr>
      <vt:lpstr>Veee şu çarpıcı sonuçlara ulaşmışlarrr..</vt:lpstr>
      <vt:lpstr>Sizce girişimci adaylarının taşıması gereken mesleki özellikleri nedir?</vt:lpstr>
      <vt:lpstr>Sizce girişimci adaylarının taşıması gereken bireysel özellikleri nedir?</vt:lpstr>
      <vt:lpstr>Kadın olarak girişimcilikte neden kendinizi dezavantajlı görüyorsunuz?</vt:lpstr>
      <vt:lpstr>Bu sonuçlar doğrultusunda  şu önermelerde bulunmuşlar…</vt:lpstr>
      <vt:lpstr>Slayt 17</vt:lpstr>
      <vt:lpstr>Slayt 18</vt:lpstr>
      <vt:lpstr>Slayt 19</vt:lpstr>
      <vt:lpstr>Slayt 20</vt:lpstr>
      <vt:lpstr>Son olarak;</vt:lpstr>
      <vt:lpstr>Slayt 22</vt:lpstr>
      <vt:lpstr>Onlar ermiş muradınaaa.. Biz çıkalım kerevetine…..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 varmışşş Bir yokmuşşşş……</dc:title>
  <dc:creator>by</dc:creator>
  <cp:lastModifiedBy>pc1</cp:lastModifiedBy>
  <cp:revision>74</cp:revision>
  <dcterms:created xsi:type="dcterms:W3CDTF">2017-01-13T01:52:29Z</dcterms:created>
  <dcterms:modified xsi:type="dcterms:W3CDTF">2017-03-10T06:28:36Z</dcterms:modified>
</cp:coreProperties>
</file>