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9"/>
  </p:notesMasterIdLst>
  <p:sldIdLst>
    <p:sldId id="256" r:id="rId2"/>
    <p:sldId id="257" r:id="rId3"/>
    <p:sldId id="258" r:id="rId4"/>
    <p:sldId id="266" r:id="rId5"/>
    <p:sldId id="261" r:id="rId6"/>
    <p:sldId id="267" r:id="rId7"/>
    <p:sldId id="264" r:id="rId8"/>
    <p:sldId id="268" r:id="rId9"/>
    <p:sldId id="270" r:id="rId10"/>
    <p:sldId id="269"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6" r:id="rId25"/>
    <p:sldId id="285" r:id="rId26"/>
    <p:sldId id="291" r:id="rId27"/>
    <p:sldId id="288" r:id="rId28"/>
    <p:sldId id="289" r:id="rId29"/>
    <p:sldId id="290" r:id="rId30"/>
    <p:sldId id="293" r:id="rId31"/>
    <p:sldId id="294" r:id="rId32"/>
    <p:sldId id="295" r:id="rId33"/>
    <p:sldId id="297" r:id="rId34"/>
    <p:sldId id="296" r:id="rId35"/>
    <p:sldId id="298" r:id="rId36"/>
    <p:sldId id="299" r:id="rId37"/>
    <p:sldId id="300" r:id="rId38"/>
    <p:sldId id="301" r:id="rId39"/>
    <p:sldId id="306" r:id="rId40"/>
    <p:sldId id="302" r:id="rId41"/>
    <p:sldId id="303" r:id="rId42"/>
    <p:sldId id="304" r:id="rId43"/>
    <p:sldId id="305" r:id="rId44"/>
    <p:sldId id="307" r:id="rId45"/>
    <p:sldId id="308" r:id="rId46"/>
    <p:sldId id="309" r:id="rId47"/>
    <p:sldId id="311" r:id="rId48"/>
    <p:sldId id="310" r:id="rId49"/>
    <p:sldId id="312" r:id="rId50"/>
    <p:sldId id="313" r:id="rId51"/>
    <p:sldId id="314" r:id="rId52"/>
    <p:sldId id="315" r:id="rId53"/>
    <p:sldId id="316" r:id="rId54"/>
    <p:sldId id="320" r:id="rId55"/>
    <p:sldId id="318" r:id="rId56"/>
    <p:sldId id="319" r:id="rId57"/>
    <p:sldId id="317" r:id="rId58"/>
  </p:sldIdLst>
  <p:sldSz cx="9144000" cy="5143500" type="screen16x9"/>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p:cViewPr varScale="1">
        <p:scale>
          <a:sx n="96" d="100"/>
          <a:sy n="96" d="100"/>
        </p:scale>
        <p:origin x="-780" y="-9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84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E5238C-BDE0-40A6-A348-826BC5D50D2B}" type="doc">
      <dgm:prSet loTypeId="urn:microsoft.com/office/officeart/2005/8/layout/list1" loCatId="list" qsTypeId="urn:microsoft.com/office/officeart/2005/8/quickstyle/simple1" qsCatId="simple" csTypeId="urn:microsoft.com/office/officeart/2005/8/colors/accent1_2" csCatId="accent1" phldr="0"/>
      <dgm:spPr/>
      <dgm:t>
        <a:bodyPr/>
        <a:lstStyle/>
        <a:p>
          <a:endParaRPr lang="tr-TR"/>
        </a:p>
      </dgm:t>
    </dgm:pt>
    <dgm:pt modelId="{888CE980-C220-4CCF-93AF-7E23AF85872E}" type="pres">
      <dgm:prSet presAssocID="{97E5238C-BDE0-40A6-A348-826BC5D50D2B}" presName="linear" presStyleCnt="0">
        <dgm:presLayoutVars>
          <dgm:dir/>
          <dgm:animLvl val="lvl"/>
          <dgm:resizeHandles val="exact"/>
        </dgm:presLayoutVars>
      </dgm:prSet>
      <dgm:spPr/>
      <dgm:t>
        <a:bodyPr/>
        <a:lstStyle/>
        <a:p>
          <a:endParaRPr lang="tr-TR"/>
        </a:p>
      </dgm:t>
    </dgm:pt>
  </dgm:ptLst>
  <dgm:cxnLst>
    <dgm:cxn modelId="{86CDDACB-5F41-4B45-805B-A93958B4436D}" type="presOf" srcId="{97E5238C-BDE0-40A6-A348-826BC5D50D2B}" destId="{888CE980-C220-4CCF-93AF-7E23AF85872E}" srcOrd="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DC7C25-0129-4220-AECE-E8D3B1826966}" type="datetimeFigureOut">
              <a:rPr lang="tr-TR" smtClean="0"/>
              <a:pPr/>
              <a:t>17.02.2020</a:t>
            </a:fld>
            <a:endParaRPr lang="tr-TR"/>
          </a:p>
        </p:txBody>
      </p:sp>
      <p:sp>
        <p:nvSpPr>
          <p:cNvPr id="4" name="3 Slayt Görüntüsü Yer Tutucusu"/>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F3093A-8F80-4FAF-84FB-DBC2BBE0AB4D}" type="slidenum">
              <a:rPr lang="tr-TR" smtClean="0"/>
              <a:pPr/>
              <a:t>‹#›</a:t>
            </a:fld>
            <a:endParaRPr lang="tr-TR"/>
          </a:p>
        </p:txBody>
      </p:sp>
    </p:spTree>
    <p:extLst>
      <p:ext uri="{BB962C8B-B14F-4D97-AF65-F5344CB8AC3E}">
        <p14:creationId xmlns:p14="http://schemas.microsoft.com/office/powerpoint/2010/main" val="428226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E5F3093A-8F80-4FAF-84FB-DBC2BBE0AB4D}" type="slidenum">
              <a:rPr lang="tr-TR" smtClean="0"/>
              <a:pPr/>
              <a:t>1</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F3093A-8F80-4FAF-84FB-DBC2BBE0AB4D}" type="slidenum">
              <a:rPr lang="tr-TR" smtClean="0"/>
              <a:pPr/>
              <a:t>30</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F3093A-8F80-4FAF-84FB-DBC2BBE0AB4D}" type="slidenum">
              <a:rPr lang="tr-TR" smtClean="0"/>
              <a:pPr/>
              <a:t>36</a:t>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F3093A-8F80-4FAF-84FB-DBC2BBE0AB4D}" type="slidenum">
              <a:rPr lang="tr-TR" smtClean="0"/>
              <a:pPr/>
              <a:t>40</a:t>
            </a:fld>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F3093A-8F80-4FAF-84FB-DBC2BBE0AB4D}" type="slidenum">
              <a:rPr lang="tr-TR" smtClean="0"/>
              <a:pPr/>
              <a:t>43</a:t>
            </a:fld>
            <a:endParaRPr 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F3093A-8F80-4FAF-84FB-DBC2BBE0AB4D}" type="slidenum">
              <a:rPr lang="tr-TR" smtClean="0"/>
              <a:pPr/>
              <a:t>44</a:t>
            </a:fld>
            <a:endParaRPr lang="tr-T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F3093A-8F80-4FAF-84FB-DBC2BBE0AB4D}" type="slidenum">
              <a:rPr lang="tr-TR" smtClean="0"/>
              <a:pPr/>
              <a:t>46</a:t>
            </a:fld>
            <a:endParaRPr lang="tr-T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F3093A-8F80-4FAF-84FB-DBC2BBE0AB4D}" type="slidenum">
              <a:rPr lang="tr-TR" smtClean="0"/>
              <a:pPr/>
              <a:t>49</a:t>
            </a:fld>
            <a:endParaRPr lang="tr-T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F3093A-8F80-4FAF-84FB-DBC2BBE0AB4D}" type="slidenum">
              <a:rPr lang="tr-TR" smtClean="0"/>
              <a:pPr/>
              <a:t>53</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F3093A-8F80-4FAF-84FB-DBC2BBE0AB4D}" type="slidenum">
              <a:rPr lang="tr-TR" smtClean="0"/>
              <a:pPr/>
              <a:t>2</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F3093A-8F80-4FAF-84FB-DBC2BBE0AB4D}" type="slidenum">
              <a:rPr lang="tr-TR" smtClean="0"/>
              <a:pPr/>
              <a:t>3</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F3093A-8F80-4FAF-84FB-DBC2BBE0AB4D}" type="slidenum">
              <a:rPr lang="tr-TR" smtClean="0"/>
              <a:pPr/>
              <a:t>8</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F3093A-8F80-4FAF-84FB-DBC2BBE0AB4D}" type="slidenum">
              <a:rPr lang="tr-TR" smtClean="0"/>
              <a:pPr/>
              <a:t>11</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F3093A-8F80-4FAF-84FB-DBC2BBE0AB4D}" type="slidenum">
              <a:rPr lang="tr-TR" smtClean="0"/>
              <a:pPr/>
              <a:t>14</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F3093A-8F80-4FAF-84FB-DBC2BBE0AB4D}" type="slidenum">
              <a:rPr lang="tr-TR" smtClean="0"/>
              <a:pPr/>
              <a:t>17</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F3093A-8F80-4FAF-84FB-DBC2BBE0AB4D}" type="slidenum">
              <a:rPr lang="tr-TR" smtClean="0"/>
              <a:pPr/>
              <a:t>20</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F3093A-8F80-4FAF-84FB-DBC2BBE0AB4D}" type="slidenum">
              <a:rPr lang="tr-TR" smtClean="0"/>
              <a:pPr/>
              <a:t>26</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6 Yuvarlatılmış Çapraz Köşeli Dikdörtgen"/>
          <p:cNvSpPr/>
          <p:nvPr/>
        </p:nvSpPr>
        <p:spPr>
          <a:xfrm>
            <a:off x="164592" y="109728"/>
            <a:ext cx="8814816" cy="18790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Başlık"/>
          <p:cNvSpPr>
            <a:spLocks noGrp="1"/>
          </p:cNvSpPr>
          <p:nvPr>
            <p:ph type="ctrTitle"/>
          </p:nvPr>
        </p:nvSpPr>
        <p:spPr>
          <a:xfrm>
            <a:off x="464234" y="285751"/>
            <a:ext cx="8229600" cy="1657350"/>
          </a:xfrm>
        </p:spPr>
        <p:txBody>
          <a:bodyPr lIns="45720" rIns="228600" anchor="b">
            <a:normAutofit/>
          </a:bodyPr>
          <a:lstStyle>
            <a:lvl1pPr marL="0" algn="r">
              <a:defRPr sz="4800"/>
            </a:lvl1pPr>
            <a:extLst/>
          </a:lstStyle>
          <a:p>
            <a:r>
              <a:rPr kumimoji="0" lang="tr-TR" smtClean="0"/>
              <a:t>Asıl başlık stili için tıklatın</a:t>
            </a:r>
            <a:endParaRPr kumimoji="0" lang="en-US"/>
          </a:p>
        </p:txBody>
      </p:sp>
      <p:sp>
        <p:nvSpPr>
          <p:cNvPr id="9" name="8 Alt Başlık"/>
          <p:cNvSpPr>
            <a:spLocks noGrp="1"/>
          </p:cNvSpPr>
          <p:nvPr>
            <p:ph type="subTitle" idx="1"/>
          </p:nvPr>
        </p:nvSpPr>
        <p:spPr>
          <a:xfrm>
            <a:off x="2133600" y="2114550"/>
            <a:ext cx="6560234" cy="131445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r-TR" smtClean="0"/>
              <a:t>Asıl alt başlık stilini düzenlemek için tıklatın</a:t>
            </a:r>
            <a:endParaRPr kumimoji="0" lang="en-US"/>
          </a:p>
        </p:txBody>
      </p:sp>
      <p:sp>
        <p:nvSpPr>
          <p:cNvPr id="10" name="9 Veri Yer Tutucusu"/>
          <p:cNvSpPr>
            <a:spLocks noGrp="1"/>
          </p:cNvSpPr>
          <p:nvPr>
            <p:ph type="dt" sz="half" idx="10"/>
          </p:nvPr>
        </p:nvSpPr>
        <p:spPr>
          <a:xfrm>
            <a:off x="5562600" y="4881753"/>
            <a:ext cx="3002280" cy="205740"/>
          </a:xfrm>
        </p:spPr>
        <p:txBody>
          <a:bodyPr vert="horz" rtlCol="0"/>
          <a:lstStyle>
            <a:extLst/>
          </a:lstStyle>
          <a:p>
            <a:fld id="{65A50878-07C9-4E63-8448-9B2BEB7D5EF8}" type="datetimeFigureOut">
              <a:rPr lang="tr-TR" smtClean="0"/>
              <a:pPr/>
              <a:t>17.02.2020</a:t>
            </a:fld>
            <a:endParaRPr lang="tr-TR"/>
          </a:p>
        </p:txBody>
      </p:sp>
      <p:sp>
        <p:nvSpPr>
          <p:cNvPr id="11" name="10 Slayt Numarası Yer Tutucusu"/>
          <p:cNvSpPr>
            <a:spLocks noGrp="1"/>
          </p:cNvSpPr>
          <p:nvPr>
            <p:ph type="sldNum" sz="quarter" idx="11"/>
          </p:nvPr>
        </p:nvSpPr>
        <p:spPr>
          <a:xfrm>
            <a:off x="8638952" y="4881753"/>
            <a:ext cx="464288" cy="205740"/>
          </a:xfrm>
        </p:spPr>
        <p:txBody>
          <a:bodyPr vert="horz" rtlCol="0"/>
          <a:lstStyle>
            <a:lvl1pPr>
              <a:defRPr>
                <a:solidFill>
                  <a:schemeClr val="tx2">
                    <a:shade val="90000"/>
                  </a:schemeClr>
                </a:solidFill>
              </a:defRPr>
            </a:lvl1pPr>
            <a:extLst/>
          </a:lstStyle>
          <a:p>
            <a:fld id="{CBF35D75-9F5E-4385-B7DF-D1B6D0645A02}" type="slidenum">
              <a:rPr lang="tr-TR" smtClean="0"/>
              <a:pPr/>
              <a:t>‹#›</a:t>
            </a:fld>
            <a:endParaRPr lang="tr-TR"/>
          </a:p>
        </p:txBody>
      </p:sp>
      <p:sp>
        <p:nvSpPr>
          <p:cNvPr id="12" name="11 Altbilgi Yer Tutucusu"/>
          <p:cNvSpPr>
            <a:spLocks noGrp="1"/>
          </p:cNvSpPr>
          <p:nvPr>
            <p:ph type="ftr" sz="quarter" idx="12"/>
          </p:nvPr>
        </p:nvSpPr>
        <p:spPr>
          <a:xfrm>
            <a:off x="1600200" y="4881753"/>
            <a:ext cx="3907464" cy="205740"/>
          </a:xfrm>
        </p:spPr>
        <p:txBody>
          <a:bodyPr vert="horz" rtlCol="0"/>
          <a:lstStyle>
            <a:extLst/>
          </a:lstStyle>
          <a:p>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extLs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65A50878-07C9-4E63-8448-9B2BEB7D5EF8}" type="datetimeFigureOut">
              <a:rPr lang="tr-TR" smtClean="0"/>
              <a:pPr/>
              <a:t>17.02.2020</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CBF35D75-9F5E-4385-B7DF-D1B6D0645A02}"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05979"/>
            <a:ext cx="2057400" cy="4388644"/>
          </a:xfrm>
        </p:spPr>
        <p:txBody>
          <a:bodyPr vert="eaVert"/>
          <a:lstStyle>
            <a:lvl1pPr algn="l">
              <a:defRPr/>
            </a:lvl1pPr>
            <a:extLs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205979"/>
            <a:ext cx="6019800" cy="4388644"/>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65A50878-07C9-4E63-8448-9B2BEB7D5EF8}" type="datetimeFigureOut">
              <a:rPr lang="tr-TR" smtClean="0"/>
              <a:pPr/>
              <a:t>17.02.2020</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CBF35D75-9F5E-4385-B7DF-D1B6D0645A02}"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7" name="6 Dikdörtgen"/>
          <p:cNvSpPr/>
          <p:nvPr/>
        </p:nvSpPr>
        <p:spPr>
          <a:xfrm>
            <a:off x="588392" y="1068441"/>
            <a:ext cx="800100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Başlık"/>
          <p:cNvSpPr>
            <a:spLocks noGrp="1"/>
          </p:cNvSpPr>
          <p:nvPr>
            <p:ph type="title"/>
          </p:nvPr>
        </p:nvSpPr>
        <p:spPr/>
        <p:txBody>
          <a:bodyPr/>
          <a:lstStyle>
            <a:extLst/>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65A50878-07C9-4E63-8448-9B2BEB7D5EF8}" type="datetimeFigureOut">
              <a:rPr lang="tr-TR" smtClean="0"/>
              <a:pPr/>
              <a:t>17.02.2020</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CBF35D75-9F5E-4385-B7DF-D1B6D0645A02}"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7" name="6 Dikdörtgen"/>
          <p:cNvSpPr/>
          <p:nvPr/>
        </p:nvSpPr>
        <p:spPr>
          <a:xfrm>
            <a:off x="1000128" y="2450592"/>
            <a:ext cx="740664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Başlık"/>
          <p:cNvSpPr>
            <a:spLocks noGrp="1"/>
          </p:cNvSpPr>
          <p:nvPr>
            <p:ph type="title"/>
          </p:nvPr>
        </p:nvSpPr>
        <p:spPr>
          <a:xfrm>
            <a:off x="722376" y="373673"/>
            <a:ext cx="7772400" cy="2048256"/>
          </a:xfrm>
        </p:spPr>
        <p:txBody>
          <a:bodyPr rIns="100584"/>
          <a:lstStyle>
            <a:lvl1pPr algn="r">
              <a:buNone/>
              <a:defRPr sz="4000" b="1" cap="none">
                <a:solidFill>
                  <a:schemeClr val="accent1">
                    <a:tint val="95000"/>
                    <a:satMod val="200000"/>
                  </a:schemeClr>
                </a:solidFill>
              </a:defRPr>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722313" y="2465785"/>
            <a:ext cx="7772400" cy="1132284"/>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r-TR" smtClean="0"/>
              <a:t>Asıl metin stillerini düzenlemek için tıklatın</a:t>
            </a:r>
          </a:p>
        </p:txBody>
      </p:sp>
      <p:sp>
        <p:nvSpPr>
          <p:cNvPr id="8" name="7 Veri Yer Tutucusu"/>
          <p:cNvSpPr>
            <a:spLocks noGrp="1"/>
          </p:cNvSpPr>
          <p:nvPr>
            <p:ph type="dt" sz="half" idx="10"/>
          </p:nvPr>
        </p:nvSpPr>
        <p:spPr>
          <a:xfrm>
            <a:off x="5562600" y="4885253"/>
            <a:ext cx="3002280" cy="205740"/>
          </a:xfrm>
        </p:spPr>
        <p:txBody>
          <a:bodyPr vert="horz" rtlCol="0"/>
          <a:lstStyle>
            <a:extLst/>
          </a:lstStyle>
          <a:p>
            <a:fld id="{65A50878-07C9-4E63-8448-9B2BEB7D5EF8}" type="datetimeFigureOut">
              <a:rPr lang="tr-TR" smtClean="0"/>
              <a:pPr/>
              <a:t>17.02.2020</a:t>
            </a:fld>
            <a:endParaRPr lang="tr-TR"/>
          </a:p>
        </p:txBody>
      </p:sp>
      <p:sp>
        <p:nvSpPr>
          <p:cNvPr id="9" name="8 Slayt Numarası Yer Tutucusu"/>
          <p:cNvSpPr>
            <a:spLocks noGrp="1"/>
          </p:cNvSpPr>
          <p:nvPr>
            <p:ph type="sldNum" sz="quarter" idx="11"/>
          </p:nvPr>
        </p:nvSpPr>
        <p:spPr>
          <a:xfrm>
            <a:off x="8638952" y="4885253"/>
            <a:ext cx="464288" cy="205740"/>
          </a:xfrm>
        </p:spPr>
        <p:txBody>
          <a:bodyPr vert="horz" rtlCol="0"/>
          <a:lstStyle>
            <a:lvl1pPr>
              <a:defRPr>
                <a:solidFill>
                  <a:schemeClr val="tx2">
                    <a:shade val="90000"/>
                  </a:schemeClr>
                </a:solidFill>
              </a:defRPr>
            </a:lvl1pPr>
            <a:extLst/>
          </a:lstStyle>
          <a:p>
            <a:fld id="{CBF35D75-9F5E-4385-B7DF-D1B6D0645A02}" type="slidenum">
              <a:rPr lang="tr-TR" smtClean="0"/>
              <a:pPr/>
              <a:t>‹#›</a:t>
            </a:fld>
            <a:endParaRPr lang="tr-TR"/>
          </a:p>
        </p:txBody>
      </p:sp>
      <p:sp>
        <p:nvSpPr>
          <p:cNvPr id="10" name="9 Altbilgi Yer Tutucusu"/>
          <p:cNvSpPr>
            <a:spLocks noGrp="1"/>
          </p:cNvSpPr>
          <p:nvPr>
            <p:ph type="ftr" sz="quarter" idx="12"/>
          </p:nvPr>
        </p:nvSpPr>
        <p:spPr>
          <a:xfrm>
            <a:off x="1600200" y="4885253"/>
            <a:ext cx="3907464" cy="205740"/>
          </a:xfrm>
        </p:spPr>
        <p:txBody>
          <a:bodyPr vert="horz" rtlCol="0"/>
          <a:lstStyle>
            <a:extLst/>
          </a:lstStyle>
          <a:p>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extLst/>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234440"/>
            <a:ext cx="4038600" cy="339471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234440"/>
            <a:ext cx="4038600" cy="339471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extLst/>
          </a:lstStyle>
          <a:p>
            <a:fld id="{65A50878-07C9-4E63-8448-9B2BEB7D5EF8}" type="datetimeFigureOut">
              <a:rPr lang="tr-TR" smtClean="0"/>
              <a:pPr/>
              <a:t>17.02.2020</a:t>
            </a:fld>
            <a:endParaRPr lang="tr-TR"/>
          </a:p>
        </p:txBody>
      </p:sp>
      <p:sp>
        <p:nvSpPr>
          <p:cNvPr id="6" name="5 Altbilgi Yer Tutucusu"/>
          <p:cNvSpPr>
            <a:spLocks noGrp="1"/>
          </p:cNvSpPr>
          <p:nvPr>
            <p:ph type="ftr" sz="quarter" idx="11"/>
          </p:nvPr>
        </p:nvSpPr>
        <p:spPr/>
        <p:txBody>
          <a:bodyPr/>
          <a:lstStyle>
            <a:extLst/>
          </a:lstStyle>
          <a:p>
            <a:endParaRPr lang="tr-TR"/>
          </a:p>
        </p:txBody>
      </p:sp>
      <p:sp>
        <p:nvSpPr>
          <p:cNvPr id="7" name="6 Slayt Numarası Yer Tutucusu"/>
          <p:cNvSpPr>
            <a:spLocks noGrp="1"/>
          </p:cNvSpPr>
          <p:nvPr>
            <p:ph type="sldNum" sz="quarter" idx="12"/>
          </p:nvPr>
        </p:nvSpPr>
        <p:spPr>
          <a:xfrm>
            <a:off x="8641080" y="4885926"/>
            <a:ext cx="464288" cy="205740"/>
          </a:xfrm>
        </p:spPr>
        <p:txBody>
          <a:bodyPr/>
          <a:lstStyle>
            <a:extLst/>
          </a:lstStyle>
          <a:p>
            <a:fld id="{CBF35D75-9F5E-4385-B7DF-D1B6D0645A02}" type="slidenum">
              <a:rPr lang="tr-TR" smtClean="0"/>
              <a:pPr/>
              <a:t>‹#›</a:t>
            </a:fld>
            <a:endParaRPr lang="tr-TR"/>
          </a:p>
        </p:txBody>
      </p:sp>
      <p:sp>
        <p:nvSpPr>
          <p:cNvPr id="10" name="9 Dikdörtgen"/>
          <p:cNvSpPr/>
          <p:nvPr/>
        </p:nvSpPr>
        <p:spPr>
          <a:xfrm>
            <a:off x="588392" y="1068441"/>
            <a:ext cx="800100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9 Dikdörtgen"/>
          <p:cNvSpPr/>
          <p:nvPr/>
        </p:nvSpPr>
        <p:spPr>
          <a:xfrm>
            <a:off x="616744" y="1623912"/>
            <a:ext cx="374904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10 Dikdörtgen"/>
          <p:cNvSpPr/>
          <p:nvPr/>
        </p:nvSpPr>
        <p:spPr>
          <a:xfrm>
            <a:off x="4800600" y="1623912"/>
            <a:ext cx="374904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1 Başlık"/>
          <p:cNvSpPr>
            <a:spLocks noGrp="1"/>
          </p:cNvSpPr>
          <p:nvPr>
            <p:ph type="title"/>
          </p:nvPr>
        </p:nvSpPr>
        <p:spPr>
          <a:xfrm>
            <a:off x="457200" y="188961"/>
            <a:ext cx="8229600" cy="857250"/>
          </a:xfrm>
        </p:spPr>
        <p:txBody>
          <a:bodyPr anchor="b"/>
          <a:lstStyle>
            <a:lvl1pPr>
              <a:defRPr/>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151335"/>
            <a:ext cx="4040188" cy="47982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6" y="1151335"/>
            <a:ext cx="4041775" cy="47982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1771651"/>
            <a:ext cx="4040188" cy="2956322"/>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6" y="1771651"/>
            <a:ext cx="4041775" cy="2956322"/>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extLst/>
          </a:lstStyle>
          <a:p>
            <a:fld id="{65A50878-07C9-4E63-8448-9B2BEB7D5EF8}" type="datetimeFigureOut">
              <a:rPr lang="tr-TR" smtClean="0"/>
              <a:pPr/>
              <a:t>17.02.2020</a:t>
            </a:fld>
            <a:endParaRPr lang="tr-TR"/>
          </a:p>
        </p:txBody>
      </p:sp>
      <p:sp>
        <p:nvSpPr>
          <p:cNvPr id="8" name="7 Altbilgi Yer Tutucusu"/>
          <p:cNvSpPr>
            <a:spLocks noGrp="1"/>
          </p:cNvSpPr>
          <p:nvPr>
            <p:ph type="ftr" sz="quarter" idx="11"/>
          </p:nvPr>
        </p:nvSpPr>
        <p:spPr/>
        <p:txBody>
          <a:bodyPr/>
          <a:lstStyle>
            <a:extLst/>
          </a:lstStyle>
          <a:p>
            <a:endParaRPr lang="tr-TR"/>
          </a:p>
        </p:txBody>
      </p:sp>
      <p:sp>
        <p:nvSpPr>
          <p:cNvPr id="9" name="8 Slayt Numarası Yer Tutucusu"/>
          <p:cNvSpPr>
            <a:spLocks noGrp="1"/>
          </p:cNvSpPr>
          <p:nvPr>
            <p:ph type="sldNum" sz="quarter" idx="12"/>
          </p:nvPr>
        </p:nvSpPr>
        <p:spPr>
          <a:xfrm>
            <a:off x="8641080" y="4885926"/>
            <a:ext cx="464288" cy="205740"/>
          </a:xfrm>
        </p:spPr>
        <p:txBody>
          <a:bodyPr/>
          <a:lstStyle>
            <a:extLst/>
          </a:lstStyle>
          <a:p>
            <a:fld id="{CBF35D75-9F5E-4385-B7DF-D1B6D0645A02}"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89914"/>
            <a:ext cx="8229600" cy="857250"/>
          </a:xfrm>
        </p:spPr>
        <p:txBody>
          <a:bodyPr/>
          <a:lstStyle>
            <a:extLst/>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extLst/>
          </a:lstStyle>
          <a:p>
            <a:fld id="{65A50878-07C9-4E63-8448-9B2BEB7D5EF8}" type="datetimeFigureOut">
              <a:rPr lang="tr-TR" smtClean="0"/>
              <a:pPr/>
              <a:t>17.02.2020</a:t>
            </a:fld>
            <a:endParaRPr lang="tr-TR"/>
          </a:p>
        </p:txBody>
      </p:sp>
      <p:sp>
        <p:nvSpPr>
          <p:cNvPr id="4" name="3 Altbilgi Yer Tutucusu"/>
          <p:cNvSpPr>
            <a:spLocks noGrp="1"/>
          </p:cNvSpPr>
          <p:nvPr>
            <p:ph type="ftr" sz="quarter" idx="11"/>
          </p:nvPr>
        </p:nvSpPr>
        <p:spPr/>
        <p:txBody>
          <a:bodyPr/>
          <a:lstStyle>
            <a:extLst/>
          </a:lstStyle>
          <a:p>
            <a:endParaRPr lang="tr-TR"/>
          </a:p>
        </p:txBody>
      </p:sp>
      <p:sp>
        <p:nvSpPr>
          <p:cNvPr id="5" name="4 Slayt Numarası Yer Tutucusu"/>
          <p:cNvSpPr>
            <a:spLocks noGrp="1"/>
          </p:cNvSpPr>
          <p:nvPr>
            <p:ph type="sldNum" sz="quarter" idx="12"/>
          </p:nvPr>
        </p:nvSpPr>
        <p:spPr/>
        <p:txBody>
          <a:bodyPr/>
          <a:lstStyle>
            <a:extLst/>
          </a:lstStyle>
          <a:p>
            <a:fld id="{CBF35D75-9F5E-4385-B7DF-D1B6D0645A02}" type="slidenum">
              <a:rPr lang="tr-TR" smtClean="0"/>
              <a:pPr/>
              <a:t>‹#›</a:t>
            </a:fld>
            <a:endParaRPr lang="tr-TR"/>
          </a:p>
        </p:txBody>
      </p:sp>
      <p:sp>
        <p:nvSpPr>
          <p:cNvPr id="7" name="6 Dikdörtgen"/>
          <p:cNvSpPr/>
          <p:nvPr/>
        </p:nvSpPr>
        <p:spPr>
          <a:xfrm>
            <a:off x="588392" y="1068441"/>
            <a:ext cx="800100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extLst/>
          </a:lstStyle>
          <a:p>
            <a:fld id="{65A50878-07C9-4E63-8448-9B2BEB7D5EF8}" type="datetimeFigureOut">
              <a:rPr lang="tr-TR" smtClean="0"/>
              <a:pPr/>
              <a:t>17.02.2020</a:t>
            </a:fld>
            <a:endParaRPr lang="tr-TR"/>
          </a:p>
        </p:txBody>
      </p:sp>
      <p:sp>
        <p:nvSpPr>
          <p:cNvPr id="3" name="2 Altbilgi Yer Tutucusu"/>
          <p:cNvSpPr>
            <a:spLocks noGrp="1"/>
          </p:cNvSpPr>
          <p:nvPr>
            <p:ph type="ftr" sz="quarter" idx="11"/>
          </p:nvPr>
        </p:nvSpPr>
        <p:spPr/>
        <p:txBody>
          <a:bodyPr/>
          <a:lstStyle>
            <a:extLst/>
          </a:lstStyle>
          <a:p>
            <a:endParaRPr lang="tr-TR"/>
          </a:p>
        </p:txBody>
      </p:sp>
      <p:sp>
        <p:nvSpPr>
          <p:cNvPr id="4" name="3 Slayt Numarası Yer Tutucusu"/>
          <p:cNvSpPr>
            <a:spLocks noGrp="1"/>
          </p:cNvSpPr>
          <p:nvPr>
            <p:ph type="sldNum" sz="quarter" idx="12"/>
          </p:nvPr>
        </p:nvSpPr>
        <p:spPr/>
        <p:txBody>
          <a:bodyPr/>
          <a:lstStyle>
            <a:extLst/>
          </a:lstStyle>
          <a:p>
            <a:fld id="{CBF35D75-9F5E-4385-B7DF-D1B6D0645A02}"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1">
        <a:schemeClr val="bg2"/>
      </p:bgRef>
    </p:bg>
    <p:spTree>
      <p:nvGrpSpPr>
        <p:cNvPr id="1" name=""/>
        <p:cNvGrpSpPr/>
        <p:nvPr/>
      </p:nvGrpSpPr>
      <p:grpSpPr>
        <a:xfrm>
          <a:off x="0" y="0"/>
          <a:ext cx="0" cy="0"/>
          <a:chOff x="0" y="0"/>
          <a:chExt cx="0" cy="0"/>
        </a:xfrm>
      </p:grpSpPr>
      <p:sp>
        <p:nvSpPr>
          <p:cNvPr id="8" name="7 Dikdörtgen"/>
          <p:cNvSpPr/>
          <p:nvPr/>
        </p:nvSpPr>
        <p:spPr>
          <a:xfrm>
            <a:off x="5057552" y="793242"/>
            <a:ext cx="374904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Başlık"/>
          <p:cNvSpPr>
            <a:spLocks noGrp="1"/>
          </p:cNvSpPr>
          <p:nvPr>
            <p:ph type="title"/>
          </p:nvPr>
        </p:nvSpPr>
        <p:spPr>
          <a:xfrm>
            <a:off x="4963136" y="228600"/>
            <a:ext cx="3931920" cy="571500"/>
          </a:xfrm>
        </p:spPr>
        <p:txBody>
          <a:bodyPr anchor="b"/>
          <a:lstStyle>
            <a:lvl1pPr marL="0" algn="r">
              <a:buNone/>
              <a:defRPr sz="2000" b="1"/>
            </a:lvl1pPr>
            <a:extLst/>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4963136" y="830670"/>
            <a:ext cx="3931920" cy="8001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228600" y="1657350"/>
            <a:ext cx="8666456" cy="298323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9" name="8 Veri Yer Tutucusu"/>
          <p:cNvSpPr>
            <a:spLocks noGrp="1"/>
          </p:cNvSpPr>
          <p:nvPr>
            <p:ph type="dt" sz="half" idx="10"/>
          </p:nvPr>
        </p:nvSpPr>
        <p:spPr>
          <a:xfrm>
            <a:off x="5562600" y="4885253"/>
            <a:ext cx="3002280" cy="205740"/>
          </a:xfrm>
        </p:spPr>
        <p:txBody>
          <a:bodyPr vert="horz" rtlCol="0"/>
          <a:lstStyle>
            <a:extLst/>
          </a:lstStyle>
          <a:p>
            <a:fld id="{65A50878-07C9-4E63-8448-9B2BEB7D5EF8}" type="datetimeFigureOut">
              <a:rPr lang="tr-TR" smtClean="0"/>
              <a:pPr/>
              <a:t>17.02.2020</a:t>
            </a:fld>
            <a:endParaRPr lang="tr-TR"/>
          </a:p>
        </p:txBody>
      </p:sp>
      <p:sp>
        <p:nvSpPr>
          <p:cNvPr id="10" name="9 Slayt Numarası Yer Tutucusu"/>
          <p:cNvSpPr>
            <a:spLocks noGrp="1"/>
          </p:cNvSpPr>
          <p:nvPr>
            <p:ph type="sldNum" sz="quarter" idx="11"/>
          </p:nvPr>
        </p:nvSpPr>
        <p:spPr>
          <a:xfrm>
            <a:off x="8638952" y="4885253"/>
            <a:ext cx="464288" cy="205740"/>
          </a:xfrm>
        </p:spPr>
        <p:txBody>
          <a:bodyPr vert="horz" rtlCol="0"/>
          <a:lstStyle>
            <a:lvl1pPr>
              <a:defRPr>
                <a:solidFill>
                  <a:schemeClr val="tx2">
                    <a:shade val="90000"/>
                  </a:schemeClr>
                </a:solidFill>
              </a:defRPr>
            </a:lvl1pPr>
            <a:extLst/>
          </a:lstStyle>
          <a:p>
            <a:fld id="{CBF35D75-9F5E-4385-B7DF-D1B6D0645A02}" type="slidenum">
              <a:rPr lang="tr-TR" smtClean="0"/>
              <a:pPr/>
              <a:t>‹#›</a:t>
            </a:fld>
            <a:endParaRPr lang="tr-TR"/>
          </a:p>
        </p:txBody>
      </p:sp>
      <p:sp>
        <p:nvSpPr>
          <p:cNvPr id="11" name="10 Altbilgi Yer Tutucusu"/>
          <p:cNvSpPr>
            <a:spLocks noGrp="1"/>
          </p:cNvSpPr>
          <p:nvPr>
            <p:ph type="ftr" sz="quarter" idx="12"/>
          </p:nvPr>
        </p:nvSpPr>
        <p:spPr>
          <a:xfrm>
            <a:off x="1600200" y="4885253"/>
            <a:ext cx="3907464" cy="205740"/>
          </a:xfrm>
        </p:spPr>
        <p:txBody>
          <a:bodyPr vert="horz" rtlCol="0"/>
          <a:lstStyle>
            <a:extLst/>
          </a:lstStyle>
          <a:p>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3040443" y="3543300"/>
            <a:ext cx="5486400" cy="498402"/>
          </a:xfrm>
        </p:spPr>
        <p:txBody>
          <a:bodyPr anchor="b"/>
          <a:lstStyle>
            <a:lvl1pPr marL="0" algn="r">
              <a:buNone/>
              <a:defRPr sz="2000" b="1"/>
            </a:lvl1pPr>
            <a:extLst/>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3040443" y="4041703"/>
            <a:ext cx="5486400" cy="684191"/>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tr-TR" smtClean="0"/>
              <a:t>Asıl metin stillerini düzenlemek için tıklatın</a:t>
            </a:r>
          </a:p>
        </p:txBody>
      </p:sp>
      <p:sp>
        <p:nvSpPr>
          <p:cNvPr id="13" name="12 Resim Yer Tutucusu"/>
          <p:cNvSpPr>
            <a:spLocks noGrp="1"/>
          </p:cNvSpPr>
          <p:nvPr>
            <p:ph type="pic" idx="1"/>
          </p:nvPr>
        </p:nvSpPr>
        <p:spPr>
          <a:xfrm>
            <a:off x="304800" y="187398"/>
            <a:ext cx="8534400" cy="325755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tr-TR" smtClean="0">
                <a:solidFill>
                  <a:schemeClr val="lt1"/>
                </a:solidFill>
                <a:latin typeface="+mn-lt"/>
                <a:ea typeface="+mn-ea"/>
                <a:cs typeface="+mn-cs"/>
              </a:rPr>
              <a:t>Resim eklemek için simgeyi tıklatın</a:t>
            </a:r>
            <a:endParaRPr kumimoji="0" lang="en-US" dirty="0">
              <a:solidFill>
                <a:schemeClr val="lt1"/>
              </a:solidFill>
              <a:latin typeface="+mn-lt"/>
              <a:ea typeface="+mn-ea"/>
              <a:cs typeface="+mn-cs"/>
            </a:endParaRPr>
          </a:p>
        </p:txBody>
      </p:sp>
      <p:sp>
        <p:nvSpPr>
          <p:cNvPr id="8" name="7 Veri Yer Tutucusu"/>
          <p:cNvSpPr>
            <a:spLocks noGrp="1"/>
          </p:cNvSpPr>
          <p:nvPr>
            <p:ph type="dt" sz="half" idx="10"/>
          </p:nvPr>
        </p:nvSpPr>
        <p:spPr>
          <a:xfrm>
            <a:off x="5562600" y="4881753"/>
            <a:ext cx="3002280" cy="205740"/>
          </a:xfrm>
        </p:spPr>
        <p:txBody>
          <a:bodyPr vert="horz" rtlCol="0"/>
          <a:lstStyle>
            <a:extLst/>
          </a:lstStyle>
          <a:p>
            <a:fld id="{65A50878-07C9-4E63-8448-9B2BEB7D5EF8}" type="datetimeFigureOut">
              <a:rPr lang="tr-TR" smtClean="0"/>
              <a:pPr/>
              <a:t>17.02.2020</a:t>
            </a:fld>
            <a:endParaRPr lang="tr-TR"/>
          </a:p>
        </p:txBody>
      </p:sp>
      <p:sp>
        <p:nvSpPr>
          <p:cNvPr id="9" name="8 Slayt Numarası Yer Tutucusu"/>
          <p:cNvSpPr>
            <a:spLocks noGrp="1"/>
          </p:cNvSpPr>
          <p:nvPr>
            <p:ph type="sldNum" sz="quarter" idx="11"/>
          </p:nvPr>
        </p:nvSpPr>
        <p:spPr>
          <a:xfrm>
            <a:off x="8638952" y="4881753"/>
            <a:ext cx="464288" cy="205740"/>
          </a:xfrm>
        </p:spPr>
        <p:txBody>
          <a:bodyPr vert="horz" rtlCol="0"/>
          <a:lstStyle>
            <a:lvl1pPr>
              <a:defRPr>
                <a:solidFill>
                  <a:schemeClr val="tx2">
                    <a:shade val="90000"/>
                  </a:schemeClr>
                </a:solidFill>
              </a:defRPr>
            </a:lvl1pPr>
            <a:extLst/>
          </a:lstStyle>
          <a:p>
            <a:fld id="{CBF35D75-9F5E-4385-B7DF-D1B6D0645A02}" type="slidenum">
              <a:rPr lang="tr-TR" smtClean="0"/>
              <a:pPr/>
              <a:t>‹#›</a:t>
            </a:fld>
            <a:endParaRPr lang="tr-TR"/>
          </a:p>
        </p:txBody>
      </p:sp>
      <p:sp>
        <p:nvSpPr>
          <p:cNvPr id="10" name="9 Altbilgi Yer Tutucusu"/>
          <p:cNvSpPr>
            <a:spLocks noGrp="1"/>
          </p:cNvSpPr>
          <p:nvPr>
            <p:ph type="ftr" sz="quarter" idx="12"/>
          </p:nvPr>
        </p:nvSpPr>
        <p:spPr>
          <a:xfrm>
            <a:off x="1600200" y="4881753"/>
            <a:ext cx="3907464" cy="205740"/>
          </a:xfrm>
        </p:spPr>
        <p:txBody>
          <a:bodyPr vert="horz" rtlCol="0"/>
          <a:lstStyle>
            <a:extLst/>
          </a:lstStyle>
          <a:p>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Yuvarlatılmış Çapraz Köşeli Dikdörtgen"/>
          <p:cNvSpPr/>
          <p:nvPr/>
        </p:nvSpPr>
        <p:spPr>
          <a:xfrm>
            <a:off x="164592" y="110314"/>
            <a:ext cx="8810846" cy="4924044"/>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2 Altbilgi Yer Tutucusu"/>
          <p:cNvSpPr>
            <a:spLocks noGrp="1"/>
          </p:cNvSpPr>
          <p:nvPr>
            <p:ph type="ftr" sz="quarter" idx="3"/>
          </p:nvPr>
        </p:nvSpPr>
        <p:spPr>
          <a:xfrm>
            <a:off x="1295400" y="4800600"/>
            <a:ext cx="4212264" cy="20574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tr-TR"/>
          </a:p>
        </p:txBody>
      </p:sp>
      <p:sp>
        <p:nvSpPr>
          <p:cNvPr id="14" name="13 Veri Yer Tutucusu"/>
          <p:cNvSpPr>
            <a:spLocks noGrp="1"/>
          </p:cNvSpPr>
          <p:nvPr>
            <p:ph type="dt" sz="half" idx="2"/>
          </p:nvPr>
        </p:nvSpPr>
        <p:spPr>
          <a:xfrm>
            <a:off x="5562600" y="4800600"/>
            <a:ext cx="3002280" cy="20574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65A50878-07C9-4E63-8448-9B2BEB7D5EF8}" type="datetimeFigureOut">
              <a:rPr lang="tr-TR" smtClean="0"/>
              <a:pPr/>
              <a:t>17.02.2020</a:t>
            </a:fld>
            <a:endParaRPr lang="tr-TR"/>
          </a:p>
        </p:txBody>
      </p:sp>
      <p:sp>
        <p:nvSpPr>
          <p:cNvPr id="23" name="22 Slayt Numarası Yer Tutucusu"/>
          <p:cNvSpPr>
            <a:spLocks noGrp="1"/>
          </p:cNvSpPr>
          <p:nvPr>
            <p:ph type="sldNum" sz="quarter" idx="4"/>
          </p:nvPr>
        </p:nvSpPr>
        <p:spPr>
          <a:xfrm>
            <a:off x="8638952" y="4885926"/>
            <a:ext cx="464288" cy="20574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CBF35D75-9F5E-4385-B7DF-D1B6D0645A02}" type="slidenum">
              <a:rPr lang="tr-TR" smtClean="0"/>
              <a:pPr/>
              <a:t>‹#›</a:t>
            </a:fld>
            <a:endParaRPr lang="tr-TR"/>
          </a:p>
        </p:txBody>
      </p:sp>
      <p:sp>
        <p:nvSpPr>
          <p:cNvPr id="22" name="21 Başlık Yer Tutucusu"/>
          <p:cNvSpPr>
            <a:spLocks noGrp="1"/>
          </p:cNvSpPr>
          <p:nvPr>
            <p:ph type="title"/>
          </p:nvPr>
        </p:nvSpPr>
        <p:spPr>
          <a:xfrm>
            <a:off x="457200" y="190152"/>
            <a:ext cx="8229600" cy="85725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457200" y="1234678"/>
            <a:ext cx="8229600" cy="3394710"/>
          </a:xfrm>
          <a:prstGeom prst="rect">
            <a:avLst/>
          </a:prstGeom>
        </p:spPr>
        <p:txBody>
          <a:bodyPr>
            <a:normAutofit/>
          </a:bodyPr>
          <a:lstStyle>
            <a:extLst/>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464234" y="285750"/>
            <a:ext cx="8229600" cy="2125264"/>
          </a:xfrm>
        </p:spPr>
        <p:txBody>
          <a:bodyPr/>
          <a:lstStyle/>
          <a:p>
            <a:endParaRPr lang="tr-TR" dirty="0"/>
          </a:p>
        </p:txBody>
      </p:sp>
      <p:sp>
        <p:nvSpPr>
          <p:cNvPr id="3" name="2 Alt Başlık"/>
          <p:cNvSpPr>
            <a:spLocks noGrp="1"/>
          </p:cNvSpPr>
          <p:nvPr>
            <p:ph type="subTitle" idx="1"/>
          </p:nvPr>
        </p:nvSpPr>
        <p:spPr>
          <a:xfrm>
            <a:off x="285720" y="3268271"/>
            <a:ext cx="8408114" cy="1071570"/>
          </a:xfrm>
        </p:spPr>
        <p:txBody>
          <a:bodyPr>
            <a:normAutofit fontScale="25000" lnSpcReduction="20000"/>
          </a:bodyPr>
          <a:lstStyle/>
          <a:p>
            <a:pPr algn="ctr"/>
            <a:endParaRPr lang="tr-TR" sz="4400" b="1" dirty="0" smtClean="0">
              <a:solidFill>
                <a:schemeClr val="bg1"/>
              </a:solidFill>
            </a:endParaRPr>
          </a:p>
          <a:p>
            <a:pPr algn="ctr"/>
            <a:r>
              <a:rPr lang="tr-TR" sz="8000" b="1" dirty="0" smtClean="0">
                <a:solidFill>
                  <a:schemeClr val="bg1"/>
                </a:solidFill>
              </a:rPr>
              <a:t>AKDENİZ ÜNİVERSİTESİ TURİZM FAKÜLTESİ </a:t>
            </a:r>
          </a:p>
          <a:p>
            <a:pPr algn="ctr"/>
            <a:r>
              <a:rPr lang="tr-TR" sz="8000" b="1" dirty="0" smtClean="0">
                <a:solidFill>
                  <a:schemeClr val="bg1"/>
                </a:solidFill>
              </a:rPr>
              <a:t>GASTRONOMİ VE MUTFAK SANATLARI</a:t>
            </a:r>
          </a:p>
          <a:p>
            <a:pPr algn="ctr"/>
            <a:endParaRPr lang="tr-TR" sz="7200" b="1" dirty="0" smtClean="0">
              <a:solidFill>
                <a:schemeClr val="bg1"/>
              </a:solidFill>
            </a:endParaRPr>
          </a:p>
          <a:p>
            <a:pPr algn="ctr"/>
            <a:r>
              <a:rPr lang="tr-TR" sz="7200" b="1" dirty="0" smtClean="0">
                <a:solidFill>
                  <a:srgbClr val="C00000"/>
                </a:solidFill>
              </a:rPr>
              <a:t>TEMEL </a:t>
            </a:r>
            <a:r>
              <a:rPr lang="tr-TR" sz="7200" b="1" dirty="0" smtClean="0">
                <a:solidFill>
                  <a:srgbClr val="C00000"/>
                </a:solidFill>
              </a:rPr>
              <a:t> YEMEK PİŞİRME </a:t>
            </a:r>
            <a:endParaRPr lang="tr-TR" sz="7200" b="1" dirty="0" smtClean="0">
              <a:solidFill>
                <a:srgbClr val="C00000"/>
              </a:solidFill>
            </a:endParaRPr>
          </a:p>
          <a:p>
            <a:pPr algn="ctr"/>
            <a:endParaRPr lang="tr-TR" sz="5600" b="1" dirty="0" smtClean="0">
              <a:solidFill>
                <a:schemeClr val="bg1"/>
              </a:solidFill>
            </a:endParaRPr>
          </a:p>
          <a:p>
            <a:pPr algn="ctr"/>
            <a:r>
              <a:rPr lang="tr-TR" sz="5600" b="1" dirty="0" smtClean="0">
                <a:solidFill>
                  <a:schemeClr val="bg1"/>
                </a:solidFill>
              </a:rPr>
              <a:t>ÖĞR.GÖR. GÖKHAN SARAÇ </a:t>
            </a:r>
            <a:endParaRPr lang="tr-TR" sz="5600" b="1" dirty="0">
              <a:solidFill>
                <a:schemeClr val="bg1"/>
              </a:solidFill>
            </a:endParaRPr>
          </a:p>
        </p:txBody>
      </p:sp>
      <p:pic>
        <p:nvPicPr>
          <p:cNvPr id="2050" name="Picture 2" descr="C:\Users\USER\Desktop\Akdeniz-Universitesi-nde-15-yeni-bolum-410146.jpg"/>
          <p:cNvPicPr>
            <a:picLocks noChangeAspect="1" noChangeArrowheads="1"/>
          </p:cNvPicPr>
          <p:nvPr/>
        </p:nvPicPr>
        <p:blipFill>
          <a:blip r:embed="rId3"/>
          <a:srcRect/>
          <a:stretch>
            <a:fillRect/>
          </a:stretch>
        </p:blipFill>
        <p:spPr bwMode="auto">
          <a:xfrm>
            <a:off x="0" y="-214332"/>
            <a:ext cx="9144000" cy="3482603"/>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214296"/>
            <a:ext cx="4186238" cy="4739052"/>
          </a:xfrm>
        </p:spPr>
        <p:txBody>
          <a:bodyPr>
            <a:noAutofit/>
          </a:bodyPr>
          <a:lstStyle/>
          <a:p>
            <a:pPr algn="l"/>
            <a:r>
              <a:rPr lang="tr-TR" sz="1500" b="1" dirty="0" smtClean="0">
                <a:solidFill>
                  <a:srgbClr val="FF0000"/>
                </a:solidFill>
                <a:effectLst/>
              </a:rPr>
              <a:t>Izgarada pişirme </a:t>
            </a:r>
            <a:r>
              <a:rPr lang="tr-TR" sz="1500" dirty="0" smtClean="0">
                <a:solidFill>
                  <a:srgbClr val="FF0000"/>
                </a:solidFill>
                <a:effectLst/>
              </a:rPr>
              <a:t>(Grilling- Broiling ): </a:t>
            </a:r>
            <a:r>
              <a:rPr lang="tr-TR" sz="1500" dirty="0" smtClean="0">
                <a:solidFill>
                  <a:schemeClr val="bg1"/>
                </a:solidFill>
                <a:effectLst/>
              </a:rPr>
              <a:t>Yiyeceklerin, odun, kömür, hava gazı ya da elektrik aracılığı ile sağlanan ısı kaynağına doğrudan doğruya tutularak pişirilmesi ızgara olarak adlandırılmaktadır. En bilinen, kömür ateşi üzerinde şişlerle veya ızgara adı verilen teller üzerinde pişirme, alttan ısıtılan palet  şeklinde, düz, döküm demir üzerinde pişirmedir. Kuru ısıda pişirme yöntemlerinden en yaygın olanı ızgarada pişirmedir. Doğrudan ısı ile yüz yüze gelmek, yiyeceklerdeki proteini pıhtılaştırarak yiyecekte kalmasını sağladığın dan yararlı bir pişirme yöntemidir. Izgarada pişirme süresini, ısının pişirme gücü ve yiyecek maddesinin yapısal özelliği etkilemektedir. Izgara yapılacak malzemelerin, ısı kaynağının altına ( broiling ) veya üstüne yerleştirilerek ( grilling ) yüksek ısıda pişirildiği yöntemdir.</a:t>
            </a:r>
            <a:endParaRPr lang="tr-TR" sz="1500" dirty="0">
              <a:solidFill>
                <a:schemeClr val="bg1"/>
              </a:solidFill>
              <a:effectLst/>
            </a:endParaRPr>
          </a:p>
        </p:txBody>
      </p:sp>
      <p:pic>
        <p:nvPicPr>
          <p:cNvPr id="1027" name="Picture 3" descr="C:\Users\USER\Desktop\wsw.PNG"/>
          <p:cNvPicPr>
            <a:picLocks noChangeAspect="1" noChangeArrowheads="1"/>
          </p:cNvPicPr>
          <p:nvPr/>
        </p:nvPicPr>
        <p:blipFill>
          <a:blip r:embed="rId2"/>
          <a:srcRect/>
          <a:stretch>
            <a:fillRect/>
          </a:stretch>
        </p:blipFill>
        <p:spPr bwMode="auto">
          <a:xfrm>
            <a:off x="4643438" y="500048"/>
            <a:ext cx="4357718" cy="4500594"/>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Ekran Alıntısı11.PNG"/>
          <p:cNvPicPr>
            <a:picLocks noChangeAspect="1" noChangeArrowheads="1"/>
          </p:cNvPicPr>
          <p:nvPr/>
        </p:nvPicPr>
        <p:blipFill>
          <a:blip r:embed="rId3"/>
          <a:srcRect/>
          <a:stretch>
            <a:fillRect/>
          </a:stretch>
        </p:blipFill>
        <p:spPr bwMode="auto">
          <a:xfrm>
            <a:off x="7500958" y="0"/>
            <a:ext cx="1643042" cy="1214428"/>
          </a:xfrm>
          <a:prstGeom prst="rect">
            <a:avLst/>
          </a:prstGeom>
          <a:ln>
            <a:noFill/>
          </a:ln>
          <a:effectLst>
            <a:softEdge rad="112500"/>
          </a:effectLst>
        </p:spPr>
      </p:pic>
      <p:sp>
        <p:nvSpPr>
          <p:cNvPr id="5" name="4 Başlık"/>
          <p:cNvSpPr>
            <a:spLocks noGrp="1"/>
          </p:cNvSpPr>
          <p:nvPr>
            <p:ph type="title"/>
          </p:nvPr>
        </p:nvSpPr>
        <p:spPr>
          <a:xfrm>
            <a:off x="0" y="-142894"/>
            <a:ext cx="7715272" cy="928694"/>
          </a:xfrm>
        </p:spPr>
        <p:txBody>
          <a:bodyPr>
            <a:normAutofit/>
          </a:bodyPr>
          <a:lstStyle/>
          <a:p>
            <a:pPr algn="l"/>
            <a:r>
              <a:rPr lang="tr-TR" sz="1400" b="1" dirty="0" smtClean="0">
                <a:solidFill>
                  <a:srgbClr val="FF0000"/>
                </a:solidFill>
              </a:rPr>
              <a:t>   </a:t>
            </a:r>
            <a:r>
              <a:rPr lang="tr-TR" sz="1400" dirty="0" smtClean="0">
                <a:solidFill>
                  <a:srgbClr val="C00000"/>
                </a:solidFill>
              </a:rPr>
              <a:t>ÜNİTE 3: </a:t>
            </a:r>
            <a:r>
              <a:rPr lang="tr-TR" sz="1400" dirty="0" smtClean="0">
                <a:solidFill>
                  <a:schemeClr val="bg1"/>
                </a:solidFill>
              </a:rPr>
              <a:t>KUZU ETİNİN BÖLÜMLERİ, KULLANILDIĞI YERLER VE PİŞİRİLMESİ.. </a:t>
            </a:r>
            <a:endParaRPr lang="tr-TR" sz="1400" dirty="0">
              <a:solidFill>
                <a:schemeClr val="bg1"/>
              </a:solidFill>
            </a:endParaRPr>
          </a:p>
        </p:txBody>
      </p:sp>
      <p:sp>
        <p:nvSpPr>
          <p:cNvPr id="8" name="4 Başlık"/>
          <p:cNvSpPr txBox="1">
            <a:spLocks/>
          </p:cNvSpPr>
          <p:nvPr/>
        </p:nvSpPr>
        <p:spPr>
          <a:xfrm>
            <a:off x="142844" y="500048"/>
            <a:ext cx="7510514" cy="2571768"/>
          </a:xfrm>
          <a:prstGeom prst="rect">
            <a:avLst/>
          </a:prstGeom>
        </p:spPr>
        <p:txBody>
          <a:bodyPr rIns="91440" anchor="b">
            <a:normAutofit fontScale="47500" lnSpcReduction="20000"/>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30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ÜNİTENİN AMACI: </a:t>
            </a:r>
            <a:r>
              <a:rPr lang="tr-TR" sz="3000" dirty="0" smtClean="0">
                <a:solidFill>
                  <a:schemeClr val="bg1"/>
                </a:solidFill>
              </a:rPr>
              <a:t>Bu üniteyi tamamladık dan sonra </a:t>
            </a:r>
            <a:r>
              <a:rPr lang="tr-TR" sz="3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p>
          <a:p>
            <a:pPr marL="54864" marR="0" lvl="0" indent="0" defTabSz="914400" rtl="0" eaLnBrk="1" fontAlgn="auto" latinLnBrk="0" hangingPunct="1">
              <a:lnSpc>
                <a:spcPct val="100000"/>
              </a:lnSpc>
              <a:spcBef>
                <a:spcPct val="0"/>
              </a:spcBef>
              <a:spcAft>
                <a:spcPts val="0"/>
              </a:spcAft>
              <a:buClrTx/>
              <a:buSzTx/>
              <a:buFontTx/>
              <a:buNone/>
              <a:tabLst/>
              <a:defRPr/>
            </a:pPr>
            <a:endParaRPr lang="tr-TR" sz="30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defTabSz="828000" rtl="0" eaLnBrk="1" fontAlgn="auto" latinLnBrk="0" hangingPunct="1">
              <a:lnSpc>
                <a:spcPct val="100000"/>
              </a:lnSpc>
              <a:spcBef>
                <a:spcPct val="0"/>
              </a:spcBef>
              <a:spcAft>
                <a:spcPts val="0"/>
              </a:spcAft>
              <a:buClrTx/>
              <a:buSzTx/>
              <a:buFont typeface="Arial" pitchFamily="34" charset="0"/>
              <a:buChar char="•"/>
              <a:tabLst/>
              <a:defRPr/>
            </a:pPr>
            <a:r>
              <a:rPr lang="tr-TR" sz="3000" dirty="0" smtClean="0">
                <a:solidFill>
                  <a:schemeClr val="bg1"/>
                </a:solidFill>
                <a:latin typeface="+mj-lt"/>
                <a:ea typeface="+mj-ea"/>
                <a:cs typeface="+mj-cs"/>
              </a:rPr>
              <a:t>Kuzu etinin bölümlerini öğrenecek,hangi bölümünün hangi pişirme yöntemine uygun olacağını öğrenecek,</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3000" dirty="0" smtClean="0">
                <a:solidFill>
                  <a:schemeClr val="bg1"/>
                </a:solidFill>
                <a:latin typeface="+mj-lt"/>
                <a:ea typeface="+mj-ea"/>
                <a:cs typeface="+mj-cs"/>
              </a:rPr>
              <a:t>Bu pişirme yöntemlerinde ürüne, hangi aşamalardan sonra pişirmeye uygun hale geleceğine,</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3000" dirty="0" smtClean="0">
                <a:solidFill>
                  <a:schemeClr val="bg1"/>
                </a:solidFill>
                <a:latin typeface="+mj-lt"/>
                <a:ea typeface="+mj-ea"/>
                <a:cs typeface="+mj-cs"/>
              </a:rPr>
              <a:t>Etlerin yanında konulan hangi sosun,hangi garnitürün uygun olacağını bilecek,</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3000" dirty="0" smtClean="0">
                <a:solidFill>
                  <a:schemeClr val="bg1"/>
                </a:solidFill>
                <a:latin typeface="+mj-lt"/>
                <a:ea typeface="+mj-ea"/>
                <a:cs typeface="+mj-cs"/>
              </a:rPr>
              <a:t>Herhangi bir restoran yada otel mutfağında genel olarak kullanılan  ürünlerin bilgi ve  becerisine sahip olacaksınız</a:t>
            </a: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5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5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9" name="4 Başlık"/>
          <p:cNvSpPr txBox="1">
            <a:spLocks/>
          </p:cNvSpPr>
          <p:nvPr/>
        </p:nvSpPr>
        <p:spPr>
          <a:xfrm>
            <a:off x="762000" y="2285998"/>
            <a:ext cx="7043758" cy="857256"/>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1" name="4 Başlık"/>
          <p:cNvSpPr txBox="1">
            <a:spLocks/>
          </p:cNvSpPr>
          <p:nvPr/>
        </p:nvSpPr>
        <p:spPr>
          <a:xfrm>
            <a:off x="214282" y="2500312"/>
            <a:ext cx="7591476" cy="1285884"/>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İŞLENECEK KONULAR: </a:t>
            </a:r>
            <a:r>
              <a:rPr lang="tr-TR" sz="1400" dirty="0" smtClean="0">
                <a:solidFill>
                  <a:schemeClr val="bg1"/>
                </a:solidFill>
                <a:latin typeface="+mj-lt"/>
                <a:ea typeface="+mj-ea"/>
                <a:cs typeface="+mj-cs"/>
              </a:rPr>
              <a:t>Sote,Kavurma, Braising , Roasting, Izgara (Grilling), Ön Haşlama  (Blaching) , Jüi Sos, Röşti Patates Garnitürü, Sebze Garnitürleri                                                                </a:t>
            </a:r>
            <a:endParaRPr lang="tr-TR" sz="1400" dirty="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2" name="4 Başlık"/>
          <p:cNvSpPr txBox="1">
            <a:spLocks/>
          </p:cNvSpPr>
          <p:nvPr/>
        </p:nvSpPr>
        <p:spPr>
          <a:xfrm>
            <a:off x="214282" y="3357568"/>
            <a:ext cx="7743876" cy="1000132"/>
          </a:xfrm>
          <a:prstGeom prst="rect">
            <a:avLst/>
          </a:prstGeom>
        </p:spPr>
        <p:txBody>
          <a:bodyPr rIns="91440" anchor="b">
            <a:normAutofit fontScale="92500" lnSpcReduction="10000"/>
            <a:scene3d>
              <a:camera prst="orthographicFront"/>
              <a:lightRig rig="soft" dir="t">
                <a:rot lat="0" lon="0" rev="2400000"/>
              </a:lightRig>
            </a:scene3d>
            <a:sp3d>
              <a:bevelT w="19050" h="12700"/>
            </a:sp3d>
          </a:bodyPr>
          <a:lstStyle/>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 </a:t>
            </a:r>
            <a:r>
              <a:rPr lang="tr-TR" sz="15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ANAHTAR KAVRAMLAR: </a:t>
            </a:r>
            <a:r>
              <a:rPr lang="tr-TR" sz="1500" dirty="0" smtClean="0">
                <a:solidFill>
                  <a:schemeClr val="bg1"/>
                </a:solidFill>
                <a:latin typeface="+mj-lt"/>
                <a:ea typeface="+mj-ea"/>
                <a:cs typeface="+mj-cs"/>
              </a:rPr>
              <a:t>Küşneme,Pirzola</a:t>
            </a:r>
            <a:r>
              <a:rPr lang="tr-TR" sz="15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a:t>
            </a:r>
            <a:r>
              <a:rPr lang="tr-TR" sz="15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r>
              <a:rPr lang="tr-TR" sz="1500" dirty="0" smtClean="0">
                <a:solidFill>
                  <a:schemeClr val="bg1"/>
                </a:solidFill>
                <a:latin typeface="+mj-lt"/>
                <a:ea typeface="+mj-ea"/>
                <a:cs typeface="+mj-cs"/>
              </a:rPr>
              <a:t>İncik</a:t>
            </a:r>
            <a:r>
              <a:rPr lang="tr-TR" sz="15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a:t>
            </a:r>
            <a:r>
              <a:rPr lang="tr-TR" sz="15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r>
              <a:rPr lang="tr-TR" sz="1500" dirty="0" smtClean="0">
                <a:solidFill>
                  <a:schemeClr val="bg1"/>
                </a:solidFill>
                <a:latin typeface="+mj-lt"/>
                <a:ea typeface="+mj-ea"/>
                <a:cs typeface="+mj-cs"/>
              </a:rPr>
              <a:t>Sear (Mühürlemek</a:t>
            </a:r>
            <a:r>
              <a:rPr lang="tr-TR" sz="15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r>
              <a:rPr lang="tr-TR" sz="1500" dirty="0" smtClean="0">
                <a:solidFill>
                  <a:schemeClr val="bg1"/>
                </a:solidFill>
                <a:latin typeface="+mj-lt"/>
                <a:ea typeface="+mj-ea"/>
                <a:cs typeface="+mj-cs"/>
              </a:rPr>
              <a:t>  Seasoning (Baharatlama), Marine Etmek (Dinlendirmek</a:t>
            </a:r>
            <a:r>
              <a:rPr lang="tr-TR" sz="1500" dirty="0" smtClean="0">
                <a:solidFill>
                  <a:schemeClr val="bg1"/>
                </a:solidFill>
                <a:effectLst>
                  <a:outerShdw blurRad="38100" dist="38100" dir="2700000" algn="tl">
                    <a:srgbClr val="000000">
                      <a:alpha val="43137"/>
                    </a:srgbClr>
                  </a:outerShdw>
                </a:effectLst>
                <a:latin typeface="+mj-lt"/>
                <a:ea typeface="+mj-ea"/>
                <a:cs typeface="+mj-cs"/>
              </a:rPr>
              <a:t>),  </a:t>
            </a:r>
            <a:r>
              <a:rPr lang="tr-TR" sz="1500" dirty="0" smtClean="0">
                <a:solidFill>
                  <a:srgbClr val="C00000"/>
                </a:solidFill>
                <a:effectLst>
                  <a:outerShdw blurRad="38100" dist="38100" dir="2700000" algn="tl">
                    <a:srgbClr val="000000">
                      <a:alpha val="43137"/>
                    </a:srgbClr>
                  </a:outerShdw>
                </a:effectLst>
                <a:latin typeface="+mj-lt"/>
                <a:ea typeface="+mj-ea"/>
                <a:cs typeface="+mj-cs"/>
              </a:rPr>
              <a:t>  </a:t>
            </a:r>
            <a:r>
              <a:rPr lang="tr-TR" sz="1500" dirty="0" smtClean="0">
                <a:solidFill>
                  <a:schemeClr val="bg1"/>
                </a:solidFill>
                <a:latin typeface="+mj-lt"/>
                <a:ea typeface="+mj-ea"/>
                <a:cs typeface="+mj-cs"/>
              </a:rPr>
              <a:t>                                                              </a:t>
            </a:r>
            <a:endParaRPr lang="tr-TR" sz="1500" dirty="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3" name="4 Başlık"/>
          <p:cNvSpPr txBox="1">
            <a:spLocks noGrp="1"/>
          </p:cNvSpPr>
          <p:nvPr>
            <p:ph idx="1"/>
          </p:nvPr>
        </p:nvSpPr>
        <p:spPr>
          <a:xfrm>
            <a:off x="214282" y="4071948"/>
            <a:ext cx="8472518" cy="1071552"/>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KRİTİK NOKTALAR:</a:t>
            </a:r>
            <a:r>
              <a:rPr lang="tr-TR" sz="1400" dirty="0" smtClean="0">
                <a:solidFill>
                  <a:schemeClr val="bg1"/>
                </a:solidFill>
                <a:latin typeface="+mj-lt"/>
                <a:ea typeface="+mj-ea"/>
                <a:cs typeface="+mj-cs"/>
              </a:rPr>
              <a:t>Kuzu bölümleri; kebap, şiş ve kavurmalarda yapısal olarak dana etine uyumluluk gösterir ve beraber kullanımına uygundur</a:t>
            </a: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lang="tr-TR" sz="1400" dirty="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idx="1"/>
          </p:nvPr>
        </p:nvSpPr>
        <p:spPr/>
        <p:txBody>
          <a:bodyPr/>
          <a:lstStyle/>
          <a:p>
            <a:endParaRPr lang="tr-TR"/>
          </a:p>
        </p:txBody>
      </p:sp>
      <p:pic>
        <p:nvPicPr>
          <p:cNvPr id="3074" name="Picture 2" descr="C:\Users\USER\Desktop\Ekran Alıntısıqwq.PNG"/>
          <p:cNvPicPr>
            <a:picLocks noChangeAspect="1" noChangeArrowheads="1"/>
          </p:cNvPicPr>
          <p:nvPr/>
        </p:nvPicPr>
        <p:blipFill>
          <a:blip r:embed="rId2"/>
          <a:srcRect/>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90152"/>
            <a:ext cx="4400552" cy="857250"/>
          </a:xfrm>
        </p:spPr>
        <p:txBody>
          <a:bodyPr>
            <a:normAutofit/>
          </a:bodyPr>
          <a:lstStyle/>
          <a:p>
            <a:pPr algn="ctr"/>
            <a:r>
              <a:rPr lang="tr-TR" sz="1500" dirty="0" smtClean="0">
                <a:solidFill>
                  <a:srgbClr val="FF0000"/>
                </a:solidFill>
                <a:effectLst>
                  <a:outerShdw blurRad="38100" dist="38100" dir="2700000" algn="tl">
                    <a:srgbClr val="000000">
                      <a:alpha val="43137"/>
                    </a:srgbClr>
                  </a:outerShdw>
                </a:effectLst>
              </a:rPr>
              <a:t>Sote ve kavurma (</a:t>
            </a:r>
            <a:r>
              <a:rPr lang="tr-TR" sz="1500" dirty="0" err="1" smtClean="0">
                <a:solidFill>
                  <a:srgbClr val="FF0000"/>
                </a:solidFill>
                <a:effectLst>
                  <a:outerShdw blurRad="38100" dist="38100" dir="2700000" algn="tl">
                    <a:srgbClr val="000000">
                      <a:alpha val="43137"/>
                    </a:srgbClr>
                  </a:outerShdw>
                </a:effectLst>
              </a:rPr>
              <a:t>Sauteing</a:t>
            </a:r>
            <a:r>
              <a:rPr lang="tr-TR" sz="1500" dirty="0" smtClean="0">
                <a:solidFill>
                  <a:srgbClr val="FF0000"/>
                </a:solidFill>
                <a:effectLst>
                  <a:outerShdw blurRad="38100" dist="38100" dir="2700000" algn="tl">
                    <a:srgbClr val="000000">
                      <a:alpha val="43137"/>
                    </a:srgbClr>
                  </a:outerShdw>
                </a:effectLst>
              </a:rPr>
              <a:t>/</a:t>
            </a:r>
            <a:r>
              <a:rPr lang="tr-TR" sz="1500" dirty="0" err="1" smtClean="0">
                <a:solidFill>
                  <a:srgbClr val="FF0000"/>
                </a:solidFill>
                <a:effectLst>
                  <a:outerShdw blurRad="38100" dist="38100" dir="2700000" algn="tl">
                    <a:srgbClr val="000000">
                      <a:alpha val="43137"/>
                    </a:srgbClr>
                  </a:outerShdw>
                </a:effectLst>
              </a:rPr>
              <a:t>Saute</a:t>
            </a:r>
            <a:r>
              <a:rPr lang="tr-TR" sz="1500" dirty="0" smtClean="0">
                <a:solidFill>
                  <a:srgbClr val="FF0000"/>
                </a:solidFill>
                <a:effectLst>
                  <a:outerShdw blurRad="38100" dist="38100" dir="2700000" algn="tl">
                    <a:srgbClr val="000000">
                      <a:alpha val="43137"/>
                    </a:srgbClr>
                  </a:outerShdw>
                </a:effectLst>
              </a:rPr>
              <a:t>)</a:t>
            </a:r>
            <a:endParaRPr lang="tr-TR" sz="1500" dirty="0">
              <a:solidFill>
                <a:srgbClr val="FF0000"/>
              </a:solidFill>
              <a:effectLst>
                <a:outerShdw blurRad="38100" dist="38100" dir="2700000" algn="tl">
                  <a:srgbClr val="000000">
                    <a:alpha val="43137"/>
                  </a:srgbClr>
                </a:outerShdw>
              </a:effectLst>
            </a:endParaRPr>
          </a:p>
        </p:txBody>
      </p:sp>
      <p:pic>
        <p:nvPicPr>
          <p:cNvPr id="5" name="Picture 2" descr="E:\_KAYA PALAZZO\ALAKART DOSYALAR\ALAKART MUTFAKLAR\ÖZEL YEMEK DOSYALAR\tui yemeği 27.09.16\yemek fotolar\ADA_3938.JPG"/>
          <p:cNvPicPr>
            <a:picLocks noChangeAspect="1" noChangeArrowheads="1"/>
          </p:cNvPicPr>
          <p:nvPr/>
        </p:nvPicPr>
        <p:blipFill>
          <a:blip r:embed="rId2" cstate="print"/>
          <a:srcRect/>
          <a:stretch>
            <a:fillRect/>
          </a:stretch>
        </p:blipFill>
        <p:spPr bwMode="auto">
          <a:xfrm>
            <a:off x="4786314" y="714362"/>
            <a:ext cx="4214842" cy="4286280"/>
          </a:xfrm>
          <a:prstGeom prst="rect">
            <a:avLst/>
          </a:prstGeom>
          <a:noFill/>
        </p:spPr>
      </p:pic>
      <p:sp>
        <p:nvSpPr>
          <p:cNvPr id="6" name="5 İçerik Yer Tutucusu"/>
          <p:cNvSpPr>
            <a:spLocks noGrp="1"/>
          </p:cNvSpPr>
          <p:nvPr>
            <p:ph idx="1"/>
          </p:nvPr>
        </p:nvSpPr>
        <p:spPr>
          <a:xfrm>
            <a:off x="457200" y="1234678"/>
            <a:ext cx="4400552" cy="3394710"/>
          </a:xfrm>
        </p:spPr>
        <p:txBody>
          <a:bodyPr>
            <a:normAutofit/>
          </a:bodyPr>
          <a:lstStyle/>
          <a:p>
            <a:r>
              <a:rPr lang="tr-TR" sz="1500" dirty="0" smtClean="0">
                <a:solidFill>
                  <a:schemeClr val="bg1"/>
                </a:solidFill>
              </a:rPr>
              <a:t>Tavada, hızlı bir şekilde, yüksek ısıda ve kısa süreli bir pişirme yöntemidir. Küçük parçalar hâlindeki et veya sebzeler tavada yağsız veya çok az yağda önce yüksek sonra da düşük ısı da kendi suyuyla kapak kapatılmadan pişirilir. Sote, daha çok küçük parçalı yiyeceklerin pişirildiği bir yöntemdir. İyi sonuç almak için bazı noktalara dikkat etmek gerekir; sotede en önemli faktör bir tavada çok az yağı kızdırmaktır. Sıcaklık 160–240 °C arasında olmalıdır. Yağ iyice kızdıktan sonra yiyecek tavaya ilave edilmelidir. Sotede her türlü yağ kullanılabilir. Fakat yağ miktarı çok az olmalıdır. </a:t>
            </a:r>
          </a:p>
          <a:p>
            <a:endParaRPr lang="tr-TR" sz="15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Ekran Alıntısı11.PNG"/>
          <p:cNvPicPr>
            <a:picLocks noChangeAspect="1" noChangeArrowheads="1"/>
          </p:cNvPicPr>
          <p:nvPr/>
        </p:nvPicPr>
        <p:blipFill>
          <a:blip r:embed="rId3"/>
          <a:srcRect/>
          <a:stretch>
            <a:fillRect/>
          </a:stretch>
        </p:blipFill>
        <p:spPr bwMode="auto">
          <a:xfrm>
            <a:off x="7500958" y="0"/>
            <a:ext cx="1643042" cy="1214428"/>
          </a:xfrm>
          <a:prstGeom prst="rect">
            <a:avLst/>
          </a:prstGeom>
          <a:ln>
            <a:noFill/>
          </a:ln>
          <a:effectLst>
            <a:softEdge rad="112500"/>
          </a:effectLst>
        </p:spPr>
      </p:pic>
      <p:sp>
        <p:nvSpPr>
          <p:cNvPr id="5" name="4 Başlık"/>
          <p:cNvSpPr>
            <a:spLocks noGrp="1"/>
          </p:cNvSpPr>
          <p:nvPr>
            <p:ph type="title"/>
          </p:nvPr>
        </p:nvSpPr>
        <p:spPr>
          <a:xfrm>
            <a:off x="0" y="-142894"/>
            <a:ext cx="7715272" cy="928694"/>
          </a:xfrm>
        </p:spPr>
        <p:txBody>
          <a:bodyPr>
            <a:normAutofit/>
          </a:bodyPr>
          <a:lstStyle/>
          <a:p>
            <a:pPr algn="l"/>
            <a:r>
              <a:rPr lang="tr-TR" sz="1400" b="1" dirty="0" smtClean="0">
                <a:solidFill>
                  <a:srgbClr val="FF0000"/>
                </a:solidFill>
              </a:rPr>
              <a:t>   </a:t>
            </a:r>
            <a:r>
              <a:rPr lang="tr-TR" sz="1400" dirty="0" smtClean="0">
                <a:solidFill>
                  <a:srgbClr val="C00000"/>
                </a:solidFill>
              </a:rPr>
              <a:t>ÜNİTE 4</a:t>
            </a:r>
            <a:r>
              <a:rPr lang="tr-TR" sz="1800" b="1" dirty="0" smtClean="0">
                <a:solidFill>
                  <a:srgbClr val="FF0000"/>
                </a:solidFill>
              </a:rPr>
              <a:t> </a:t>
            </a:r>
            <a:r>
              <a:rPr lang="tr-TR" sz="1400" dirty="0" smtClean="0">
                <a:solidFill>
                  <a:schemeClr val="bg1"/>
                </a:solidFill>
              </a:rPr>
              <a:t>KÜMES HAYVANLARININ ÇEŞİTLERİ, HAZIRLANMASI VE PİŞİRİLMESİ. </a:t>
            </a:r>
          </a:p>
        </p:txBody>
      </p:sp>
      <p:sp>
        <p:nvSpPr>
          <p:cNvPr id="8" name="4 Başlık"/>
          <p:cNvSpPr txBox="1">
            <a:spLocks/>
          </p:cNvSpPr>
          <p:nvPr/>
        </p:nvSpPr>
        <p:spPr>
          <a:xfrm>
            <a:off x="142844" y="500048"/>
            <a:ext cx="7510514" cy="2571768"/>
          </a:xfrm>
          <a:prstGeom prst="rect">
            <a:avLst/>
          </a:prstGeom>
        </p:spPr>
        <p:txBody>
          <a:bodyPr rIns="91440" anchor="b">
            <a:normAutofit fontScale="47500" lnSpcReduction="20000"/>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30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ÜNİTENİN AMACI: </a:t>
            </a:r>
            <a:r>
              <a:rPr lang="tr-TR" sz="3000" dirty="0" smtClean="0">
                <a:solidFill>
                  <a:schemeClr val="bg1"/>
                </a:solidFill>
              </a:rPr>
              <a:t>Bu üniteyi tamamladık dan sonra </a:t>
            </a:r>
            <a:r>
              <a:rPr lang="tr-TR" sz="3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p>
          <a:p>
            <a:pPr marL="54864" marR="0" lvl="0" indent="0" defTabSz="914400" rtl="0" eaLnBrk="1" fontAlgn="auto" latinLnBrk="0" hangingPunct="1">
              <a:lnSpc>
                <a:spcPct val="100000"/>
              </a:lnSpc>
              <a:spcBef>
                <a:spcPct val="0"/>
              </a:spcBef>
              <a:spcAft>
                <a:spcPts val="0"/>
              </a:spcAft>
              <a:buClrTx/>
              <a:buSzTx/>
              <a:buFontTx/>
              <a:buNone/>
              <a:tabLst/>
              <a:defRPr/>
            </a:pPr>
            <a:endParaRPr lang="tr-TR" sz="30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defTabSz="828000" rtl="0" eaLnBrk="1" fontAlgn="auto" latinLnBrk="0" hangingPunct="1">
              <a:lnSpc>
                <a:spcPct val="100000"/>
              </a:lnSpc>
              <a:spcBef>
                <a:spcPct val="0"/>
              </a:spcBef>
              <a:spcAft>
                <a:spcPts val="0"/>
              </a:spcAft>
              <a:buClrTx/>
              <a:buSzTx/>
              <a:buFont typeface="Arial" pitchFamily="34" charset="0"/>
              <a:buChar char="•"/>
              <a:tabLst/>
              <a:defRPr/>
            </a:pPr>
            <a:r>
              <a:rPr lang="tr-TR" sz="3000" dirty="0" smtClean="0">
                <a:solidFill>
                  <a:schemeClr val="bg1"/>
                </a:solidFill>
                <a:latin typeface="+mj-lt"/>
                <a:ea typeface="+mj-ea"/>
                <a:cs typeface="+mj-cs"/>
              </a:rPr>
              <a:t>Kümes hayvanlarının bölümlerini öğrenecek,hangi bölümünün hangi pişirme yöntemine uygun olacağını öğrenecek,</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3000" dirty="0" smtClean="0">
                <a:solidFill>
                  <a:schemeClr val="bg1"/>
                </a:solidFill>
                <a:latin typeface="+mj-lt"/>
                <a:ea typeface="+mj-ea"/>
                <a:cs typeface="+mj-cs"/>
              </a:rPr>
              <a:t>Bu pişirme yöntemlerinde ürüne, hangi aşamalardan sonra pişirmeye uygun hale geleceğine,</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3000" dirty="0" smtClean="0">
                <a:solidFill>
                  <a:schemeClr val="bg1"/>
                </a:solidFill>
                <a:latin typeface="+mj-lt"/>
                <a:ea typeface="+mj-ea"/>
                <a:cs typeface="+mj-cs"/>
              </a:rPr>
              <a:t>Etlerin yanında konulan hangi sosun,hangi garnitürün uygun olacağını bilecek,</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3000" dirty="0" smtClean="0">
                <a:solidFill>
                  <a:schemeClr val="bg1"/>
                </a:solidFill>
                <a:latin typeface="+mj-lt"/>
                <a:ea typeface="+mj-ea"/>
                <a:cs typeface="+mj-cs"/>
              </a:rPr>
              <a:t>Herhangi bir restoran yada otel mutfağında genel olarak kullanılan  ürünlerin bilgi ve  becerisine sahip olacaksınız</a:t>
            </a: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5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5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9" name="4 Başlık"/>
          <p:cNvSpPr txBox="1">
            <a:spLocks/>
          </p:cNvSpPr>
          <p:nvPr/>
        </p:nvSpPr>
        <p:spPr>
          <a:xfrm>
            <a:off x="762000" y="2285998"/>
            <a:ext cx="7043758" cy="857256"/>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1" name="4 Başlık"/>
          <p:cNvSpPr txBox="1">
            <a:spLocks/>
          </p:cNvSpPr>
          <p:nvPr/>
        </p:nvSpPr>
        <p:spPr>
          <a:xfrm>
            <a:off x="214282" y="2500312"/>
            <a:ext cx="7591476" cy="1285884"/>
          </a:xfrm>
          <a:prstGeom prst="rect">
            <a:avLst/>
          </a:prstGeom>
        </p:spPr>
        <p:txBody>
          <a:bodyPr rIns="91440" anchor="b">
            <a:normAutofit/>
            <a:scene3d>
              <a:camera prst="orthographicFront"/>
              <a:lightRig rig="soft" dir="t">
                <a:rot lat="0" lon="0" rev="2400000"/>
              </a:lightRig>
            </a:scene3d>
            <a:sp3d>
              <a:bevelT w="19050" h="12700"/>
            </a:sp3d>
          </a:bodyPr>
          <a:lstStyle/>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İŞLENECEK KONULAR: </a:t>
            </a:r>
            <a:r>
              <a:rPr lang="tr-TR" sz="1400" dirty="0" smtClean="0">
                <a:solidFill>
                  <a:schemeClr val="bg1"/>
                </a:solidFill>
                <a:latin typeface="+mj-lt"/>
                <a:ea typeface="+mj-ea"/>
                <a:cs typeface="+mj-cs"/>
              </a:rPr>
              <a:t>Derin yağda kızartma, Sote, Kavurma, Pane Yöntemi, Roasting, Şnitzel, Sebze Garnitürleri, Cafe De Paris Sos ,Maitre d'hotel Butter,Barbekü Sos                                                        </a:t>
            </a:r>
            <a:endParaRPr lang="tr-TR" sz="1400" dirty="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2" name="4 Başlık"/>
          <p:cNvSpPr txBox="1">
            <a:spLocks/>
          </p:cNvSpPr>
          <p:nvPr/>
        </p:nvSpPr>
        <p:spPr>
          <a:xfrm>
            <a:off x="214282" y="3357568"/>
            <a:ext cx="7743876" cy="1000132"/>
          </a:xfrm>
          <a:prstGeom prst="rect">
            <a:avLst/>
          </a:prstGeom>
        </p:spPr>
        <p:txBody>
          <a:bodyPr rIns="91440" anchor="b">
            <a:normAutofit/>
            <a:scene3d>
              <a:camera prst="orthographicFront"/>
              <a:lightRig rig="soft" dir="t">
                <a:rot lat="0" lon="0" rev="2400000"/>
              </a:lightRig>
            </a:scene3d>
            <a:sp3d>
              <a:bevelT w="19050" h="12700"/>
            </a:sp3d>
          </a:bodyPr>
          <a:lstStyle/>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ANAHTAR KAVRAMLAR</a:t>
            </a:r>
            <a:r>
              <a:rPr lang="tr-TR" sz="15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 </a:t>
            </a:r>
            <a:r>
              <a:rPr lang="tr-TR" sz="1400" dirty="0" smtClean="0">
                <a:solidFill>
                  <a:schemeClr val="bg1"/>
                </a:solidFill>
                <a:latin typeface="+mj-lt"/>
                <a:ea typeface="+mj-ea"/>
                <a:cs typeface="+mj-cs"/>
              </a:rPr>
              <a:t>Clarified butter (Kazeini alınmış tereyağı), Reduction (Çektirme)</a:t>
            </a:r>
            <a:endParaRPr lang="tr-TR" sz="1400" dirty="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3" name="4 Başlık"/>
          <p:cNvSpPr txBox="1">
            <a:spLocks noGrp="1"/>
          </p:cNvSpPr>
          <p:nvPr>
            <p:ph idx="1"/>
          </p:nvPr>
        </p:nvSpPr>
        <p:spPr>
          <a:xfrm>
            <a:off x="214282" y="4071948"/>
            <a:ext cx="8472518" cy="1071552"/>
          </a:xfrm>
          <a:prstGeom prst="rect">
            <a:avLst/>
          </a:prstGeom>
        </p:spPr>
        <p:txBody>
          <a:bodyPr rIns="91440" anchor="b">
            <a:normAutofit fontScale="92500" lnSpcReduction="20000"/>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15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KRİTİK NOKTALAR: </a:t>
            </a:r>
            <a:r>
              <a:rPr lang="tr-TR" sz="1500" dirty="0" smtClean="0">
                <a:solidFill>
                  <a:schemeClr val="bg1"/>
                </a:solidFill>
                <a:latin typeface="+mj-lt"/>
                <a:ea typeface="+mj-ea"/>
                <a:cs typeface="+mj-cs"/>
              </a:rPr>
              <a:t>Tereyağının kazaini alınmasında çeşitli yöntemler vardır,bunların hepsinde de en önemli nokta yağın yanmadan belirli ısıda yapılmasıdır. Reduction işleminde hazırladığımız ürünün niteliğine göre  çektirme işleminin süresi azalır yada çoğalabilir.</a:t>
            </a: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Ekran sa.PNG"/>
          <p:cNvPicPr>
            <a:picLocks noGrp="1" noChangeAspect="1"/>
          </p:cNvPicPr>
          <p:nvPr>
            <p:ph idx="1"/>
          </p:nvPr>
        </p:nvPicPr>
        <p:blipFill>
          <a:blip r:embed="rId2"/>
          <a:stretch>
            <a:fillRect/>
          </a:stretch>
        </p:blipFill>
        <p:spPr>
          <a:xfrm>
            <a:off x="0" y="0"/>
            <a:ext cx="9144000" cy="5143499"/>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142858"/>
            <a:ext cx="4143372" cy="5214974"/>
          </a:xfrm>
        </p:spPr>
        <p:txBody>
          <a:bodyPr>
            <a:normAutofit lnSpcReduction="10000"/>
          </a:bodyPr>
          <a:lstStyle/>
          <a:p>
            <a:r>
              <a:rPr lang="tr-TR" sz="1600" dirty="0" smtClean="0">
                <a:solidFill>
                  <a:srgbClr val="FF0000"/>
                </a:solidFill>
              </a:rPr>
              <a:t>Derin Yağda Kızartma( Deep Friying )</a:t>
            </a:r>
          </a:p>
          <a:p>
            <a:r>
              <a:rPr lang="tr-TR" sz="1500" dirty="0" smtClean="0">
                <a:solidFill>
                  <a:schemeClr val="bg1"/>
                </a:solidFill>
              </a:rPr>
              <a:t>Derin kızgın yağda kızartma yönteminde sebze, balık, et, kümes hayvanları ve bazı hamur tatlıları 175-190 °C civarında derin yağda pişirilmektedir. Kaliteli bir pişirme için yiyeceklerin az yağ çekmesi, en az seviyede su kaybı olması, parlak bir altın rengi alması, gevrek olması ve yağın kokusundan etkilenmemiş olması gerekmektedir. Yağda kızarma etkin bir şekilde yapıldığında; uygun yağ miktarı ve ısıda yiyecekler en az yağ çekerken, öz sularını daha az kaybederek içleri sulu kalacak, altın renginde çekici bir görünüm oluşacak, gevrek ve çıtır çıtır olacak ve besin değerleri yağa karışmayacaktır. Uygun bir kızartma için yanmaya dayanıklı yağ olmalı, 175-190 °C gibi yüksek ısılarda ısıtılmalı, kimi yiyeceklerin dışı, ekmek kırıntısı, un ve yumurtayla kaplandıktan (</a:t>
            </a:r>
            <a:r>
              <a:rPr lang="tr-TR" sz="1500" dirty="0" err="1" smtClean="0">
                <a:solidFill>
                  <a:schemeClr val="bg1"/>
                </a:solidFill>
              </a:rPr>
              <a:t>paneleme</a:t>
            </a:r>
            <a:r>
              <a:rPr lang="tr-TR" sz="1500" dirty="0" smtClean="0">
                <a:solidFill>
                  <a:schemeClr val="bg1"/>
                </a:solidFill>
              </a:rPr>
              <a:t>) sonra kızartılmalıdır. </a:t>
            </a:r>
          </a:p>
          <a:p>
            <a:r>
              <a:rPr lang="tr-TR" sz="1500" dirty="0" smtClean="0">
                <a:solidFill>
                  <a:schemeClr val="bg1"/>
                </a:solidFill>
              </a:rPr>
              <a:t>Pane: Kimi yiyeceklerin un, yumurta ve sonra ekmek kırıntısına bulanmış hâlidir.</a:t>
            </a:r>
          </a:p>
          <a:p>
            <a:endParaRPr lang="tr-TR" sz="1600" dirty="0"/>
          </a:p>
        </p:txBody>
      </p:sp>
      <p:pic>
        <p:nvPicPr>
          <p:cNvPr id="5122" name="Picture 2" descr="E:\_KAYA PALAZZO\ALAKART DOSYALAR\ALAKART MUTFAKLAR\LIVIO SNACK\ADA_6059.JPG"/>
          <p:cNvPicPr>
            <a:picLocks noChangeAspect="1" noChangeArrowheads="1"/>
          </p:cNvPicPr>
          <p:nvPr/>
        </p:nvPicPr>
        <p:blipFill>
          <a:blip r:embed="rId2" cstate="print"/>
          <a:srcRect/>
          <a:stretch>
            <a:fillRect/>
          </a:stretch>
        </p:blipFill>
        <p:spPr bwMode="auto">
          <a:xfrm>
            <a:off x="4143372" y="214296"/>
            <a:ext cx="5000628" cy="492920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Ekran Alıntısı11.PNG"/>
          <p:cNvPicPr>
            <a:picLocks noChangeAspect="1" noChangeArrowheads="1"/>
          </p:cNvPicPr>
          <p:nvPr/>
        </p:nvPicPr>
        <p:blipFill>
          <a:blip r:embed="rId3"/>
          <a:srcRect/>
          <a:stretch>
            <a:fillRect/>
          </a:stretch>
        </p:blipFill>
        <p:spPr bwMode="auto">
          <a:xfrm>
            <a:off x="7500958" y="0"/>
            <a:ext cx="1643042" cy="1214428"/>
          </a:xfrm>
          <a:prstGeom prst="rect">
            <a:avLst/>
          </a:prstGeom>
          <a:ln>
            <a:noFill/>
          </a:ln>
          <a:effectLst>
            <a:softEdge rad="112500"/>
          </a:effectLst>
        </p:spPr>
      </p:pic>
      <p:sp>
        <p:nvSpPr>
          <p:cNvPr id="5" name="4 Başlık"/>
          <p:cNvSpPr>
            <a:spLocks noGrp="1"/>
          </p:cNvSpPr>
          <p:nvPr>
            <p:ph type="title"/>
          </p:nvPr>
        </p:nvSpPr>
        <p:spPr>
          <a:xfrm>
            <a:off x="0" y="-142894"/>
            <a:ext cx="7715272" cy="714380"/>
          </a:xfrm>
        </p:spPr>
        <p:txBody>
          <a:bodyPr>
            <a:normAutofit/>
          </a:bodyPr>
          <a:lstStyle/>
          <a:p>
            <a:pPr algn="l"/>
            <a:r>
              <a:rPr lang="tr-TR" sz="1400" b="1" dirty="0" smtClean="0">
                <a:solidFill>
                  <a:srgbClr val="FF0000"/>
                </a:solidFill>
              </a:rPr>
              <a:t>   </a:t>
            </a:r>
            <a:r>
              <a:rPr lang="tr-TR" sz="1400" dirty="0" smtClean="0">
                <a:solidFill>
                  <a:srgbClr val="C00000"/>
                </a:solidFill>
              </a:rPr>
              <a:t>ÜNİTE 5:</a:t>
            </a:r>
            <a:r>
              <a:rPr lang="tr-TR" sz="1800" b="1" dirty="0" smtClean="0">
                <a:solidFill>
                  <a:srgbClr val="FF0000"/>
                </a:solidFill>
              </a:rPr>
              <a:t> </a:t>
            </a:r>
            <a:r>
              <a:rPr lang="tr-TR" sz="1400" dirty="0" smtClean="0">
                <a:solidFill>
                  <a:schemeClr val="bg1"/>
                </a:solidFill>
                <a:effectLst/>
              </a:rPr>
              <a:t>DENİZ ÜRÜNLERİNİN ÇEŞİTLERİ, HAZIRLANMASI VE PİŞİRİLMESİ</a:t>
            </a:r>
          </a:p>
        </p:txBody>
      </p:sp>
      <p:sp>
        <p:nvSpPr>
          <p:cNvPr id="8" name="4 Başlık"/>
          <p:cNvSpPr txBox="1">
            <a:spLocks/>
          </p:cNvSpPr>
          <p:nvPr/>
        </p:nvSpPr>
        <p:spPr>
          <a:xfrm>
            <a:off x="142844" y="642924"/>
            <a:ext cx="7510514" cy="2857520"/>
          </a:xfrm>
          <a:prstGeom prst="rect">
            <a:avLst/>
          </a:prstGeom>
        </p:spPr>
        <p:txBody>
          <a:bodyPr rIns="91440" anchor="b">
            <a:no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ÜNİTENİN AMACI: </a:t>
            </a:r>
            <a:r>
              <a:rPr lang="tr-TR" sz="1400" dirty="0" smtClean="0">
                <a:solidFill>
                  <a:schemeClr val="bg1"/>
                </a:solidFill>
              </a:rPr>
              <a:t>Bu üniteyi tamamladık dan sonra </a:t>
            </a: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defTabSz="828000" rtl="0" eaLnBrk="1" fontAlgn="auto" latinLnBrk="0" hangingPunct="1">
              <a:lnSpc>
                <a:spcPct val="100000"/>
              </a:lnSpc>
              <a:spcBef>
                <a:spcPct val="0"/>
              </a:spcBef>
              <a:spcAft>
                <a:spcPts val="0"/>
              </a:spcAft>
              <a:buClrTx/>
              <a:buSzTx/>
              <a:buFont typeface="Arial" pitchFamily="34" charset="0"/>
              <a:buChar char="•"/>
              <a:tabLst/>
              <a:defRPr/>
            </a:pPr>
            <a:r>
              <a:rPr lang="tr-TR" sz="1400" dirty="0" smtClean="0">
                <a:solidFill>
                  <a:schemeClr val="bg1"/>
                </a:solidFill>
                <a:latin typeface="+mj-lt"/>
                <a:ea typeface="+mj-ea"/>
                <a:cs typeface="+mj-cs"/>
              </a:rPr>
              <a:t>Deniz Ürünlerini tanıyacak,Balığın parçalanması ve fileto tekniklerini öğrenecek,</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1400" dirty="0" smtClean="0">
                <a:solidFill>
                  <a:schemeClr val="bg1"/>
                </a:solidFill>
                <a:latin typeface="+mj-lt"/>
                <a:ea typeface="+mj-ea"/>
                <a:cs typeface="+mj-cs"/>
              </a:rPr>
              <a:t>Hangi balığın,hangi pişirme yöntemiyle, hangi kesim tekniğiyle uygulamasını öğrenecek,</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1400" dirty="0" smtClean="0">
                <a:solidFill>
                  <a:schemeClr val="bg1"/>
                </a:solidFill>
                <a:latin typeface="+mj-lt"/>
                <a:ea typeface="+mj-ea"/>
                <a:cs typeface="+mj-cs"/>
              </a:rPr>
              <a:t>Balıkların yanında verilecek garnitür ve balık soslarını öğrenecek,</a:t>
            </a:r>
          </a:p>
          <a:p>
            <a:pPr marL="512064">
              <a:spcBef>
                <a:spcPct val="0"/>
              </a:spcBef>
              <a:buFont typeface="Arial" pitchFamily="34" charset="0"/>
              <a:buChar char="•"/>
              <a:defRPr/>
            </a:pPr>
            <a:r>
              <a:rPr lang="tr-TR" sz="1400" dirty="0" smtClean="0">
                <a:solidFill>
                  <a:schemeClr val="bg1"/>
                </a:solidFill>
              </a:rPr>
              <a:t>Balıkların sitrik asid yöntemiyle pişirilmesini öğrenecek</a:t>
            </a:r>
            <a:endParaRPr lang="tr-TR" sz="1400" dirty="0" smtClean="0">
              <a:solidFill>
                <a:schemeClr val="bg1"/>
              </a:solidFill>
              <a:latin typeface="+mj-lt"/>
              <a:ea typeface="+mj-ea"/>
              <a:cs typeface="+mj-cs"/>
            </a:endParaRP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1400" dirty="0" smtClean="0">
                <a:solidFill>
                  <a:schemeClr val="bg1"/>
                </a:solidFill>
                <a:latin typeface="+mj-lt"/>
                <a:ea typeface="+mj-ea"/>
                <a:cs typeface="+mj-cs"/>
              </a:rPr>
              <a:t>Herhangi bir restoran yada otel mutfağında genel olarak kullanılan  ürünlerin bilgi ve becerisine sahip olacaksınız</a:t>
            </a: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tabLst/>
              <a:defRPr/>
            </a:pP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14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9" name="4 Başlık"/>
          <p:cNvSpPr txBox="1">
            <a:spLocks/>
          </p:cNvSpPr>
          <p:nvPr/>
        </p:nvSpPr>
        <p:spPr>
          <a:xfrm>
            <a:off x="762000" y="2285998"/>
            <a:ext cx="7043758" cy="857256"/>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1" name="4 Başlık"/>
          <p:cNvSpPr txBox="1">
            <a:spLocks/>
          </p:cNvSpPr>
          <p:nvPr/>
        </p:nvSpPr>
        <p:spPr>
          <a:xfrm>
            <a:off x="214282" y="2500312"/>
            <a:ext cx="7591476" cy="1285884"/>
          </a:xfrm>
          <a:prstGeom prst="rect">
            <a:avLst/>
          </a:prstGeom>
        </p:spPr>
        <p:txBody>
          <a:bodyPr rIns="91440" anchor="b">
            <a:normAutofit/>
            <a:scene3d>
              <a:camera prst="orthographicFront"/>
              <a:lightRig rig="soft" dir="t">
                <a:rot lat="0" lon="0" rev="2400000"/>
              </a:lightRig>
            </a:scene3d>
            <a:sp3d>
              <a:bevelT w="19050" h="12700"/>
            </a:sp3d>
          </a:bodyPr>
          <a:lstStyle/>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İŞLENECEK KONULAR: </a:t>
            </a:r>
            <a:r>
              <a:rPr lang="tr-TR" sz="1400" dirty="0" smtClean="0">
                <a:solidFill>
                  <a:schemeClr val="bg1"/>
                </a:solidFill>
                <a:latin typeface="+mj-lt"/>
                <a:ea typeface="+mj-ea"/>
                <a:cs typeface="+mj-cs"/>
              </a:rPr>
              <a:t>Ceviche yapımı</a:t>
            </a: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r>
              <a:rPr lang="tr-TR" sz="1400" dirty="0" smtClean="0">
                <a:solidFill>
                  <a:schemeClr val="bg1"/>
                </a:solidFill>
                <a:latin typeface="+mj-lt"/>
                <a:ea typeface="+mj-ea"/>
                <a:cs typeface="+mj-cs"/>
              </a:rPr>
              <a:t>, </a:t>
            </a:r>
            <a:r>
              <a:rPr lang="tr-TR" sz="1400" dirty="0" smtClean="0">
                <a:solidFill>
                  <a:schemeClr val="bg1"/>
                </a:solidFill>
              </a:rPr>
              <a:t>Poşe Pişirme Yöntemi </a:t>
            </a:r>
            <a:r>
              <a:rPr lang="tr-TR" sz="1400" dirty="0" smtClean="0">
                <a:solidFill>
                  <a:schemeClr val="bg1"/>
                </a:solidFill>
                <a:latin typeface="+mj-lt"/>
                <a:ea typeface="+mj-ea"/>
                <a:cs typeface="+mj-cs"/>
              </a:rPr>
              <a:t>Pane Yöntemi, Şnitzel, Sebze Garnitürleri,Maitre d'hotel Butter,                                                        </a:t>
            </a:r>
            <a:endParaRPr lang="tr-TR" sz="1400" dirty="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2" name="4 Başlık"/>
          <p:cNvSpPr txBox="1">
            <a:spLocks/>
          </p:cNvSpPr>
          <p:nvPr/>
        </p:nvSpPr>
        <p:spPr>
          <a:xfrm>
            <a:off x="214282" y="3357568"/>
            <a:ext cx="7743876" cy="1000132"/>
          </a:xfrm>
          <a:prstGeom prst="rect">
            <a:avLst/>
          </a:prstGeom>
        </p:spPr>
        <p:txBody>
          <a:bodyPr rIns="91440" anchor="b">
            <a:normAutofit/>
            <a:scene3d>
              <a:camera prst="orthographicFront"/>
              <a:lightRig rig="soft" dir="t">
                <a:rot lat="0" lon="0" rev="2400000"/>
              </a:lightRig>
            </a:scene3d>
            <a:sp3d>
              <a:bevelT w="19050" h="12700"/>
            </a:sp3d>
          </a:bodyPr>
          <a:lstStyle/>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ANAHTAR KAVRAMLAR</a:t>
            </a:r>
            <a:r>
              <a:rPr lang="tr-TR" sz="15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 </a:t>
            </a:r>
            <a:r>
              <a:rPr lang="tr-TR" sz="1400" dirty="0" smtClean="0">
                <a:solidFill>
                  <a:schemeClr val="bg1"/>
                </a:solidFill>
                <a:latin typeface="+mj-lt"/>
                <a:ea typeface="+mj-ea"/>
                <a:cs typeface="+mj-cs"/>
              </a:rPr>
              <a:t>Sitrik asit, Benmari yöntemi, </a:t>
            </a: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3" name="4 Başlık"/>
          <p:cNvSpPr txBox="1">
            <a:spLocks noGrp="1"/>
          </p:cNvSpPr>
          <p:nvPr>
            <p:ph idx="1"/>
          </p:nvPr>
        </p:nvSpPr>
        <p:spPr>
          <a:xfrm>
            <a:off x="214282" y="4071948"/>
            <a:ext cx="8472518" cy="1071552"/>
          </a:xfrm>
          <a:prstGeom prst="rect">
            <a:avLst/>
          </a:prstGeom>
        </p:spPr>
        <p:txBody>
          <a:bodyPr rIns="91440" anchor="b">
            <a:normAutofit fontScale="92500" lnSpcReduction="20000"/>
            <a:scene3d>
              <a:camera prst="orthographicFront"/>
              <a:lightRig rig="soft" dir="t">
                <a:rot lat="0" lon="0" rev="2400000"/>
              </a:lightRig>
            </a:scene3d>
            <a:sp3d>
              <a:bevelT w="19050" h="12700"/>
            </a:sp3d>
          </a:bodyPr>
          <a:lstStyle/>
          <a:p>
            <a:pPr marL="54864" lvl="0" indent="0">
              <a:spcBef>
                <a:spcPct val="0"/>
              </a:spcBef>
              <a:buClrTx/>
              <a:buSzTx/>
              <a:buNone/>
              <a:defRPr/>
            </a:pPr>
            <a:r>
              <a:rPr lang="tr-TR" sz="15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KRİTİK NOKTALAR:</a:t>
            </a:r>
            <a:r>
              <a:rPr lang="tr-TR" sz="1500" dirty="0" smtClean="0">
                <a:solidFill>
                  <a:schemeClr val="bg1"/>
                </a:solidFill>
                <a:latin typeface="+mj-lt"/>
                <a:ea typeface="+mj-ea"/>
                <a:cs typeface="+mj-cs"/>
              </a:rPr>
              <a:t>Balık çorba ve sos yapımında,balığın iri kemikli ve kullanılan sebzelerinde balık suyunu bulandırmayan sebzelerden oluşmasına dikkat edilmeli,Ceviche yapımında ise ,sitrik asidin ürünü tamamen kapladığından emin olmalıyız.</a:t>
            </a: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Ekran wq.PNG"/>
          <p:cNvPicPr>
            <a:picLocks noGrp="1" noChangeAspect="1"/>
          </p:cNvPicPr>
          <p:nvPr>
            <p:ph idx="1"/>
          </p:nvPr>
        </p:nvPicPr>
        <p:blipFill>
          <a:blip r:embed="rId2"/>
          <a:stretch>
            <a:fillRect/>
          </a:stretch>
        </p:blipFill>
        <p:spPr>
          <a:xfrm>
            <a:off x="0" y="0"/>
            <a:ext cx="9144000" cy="5143499"/>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0"/>
            <a:ext cx="3857620" cy="4857766"/>
          </a:xfrm>
        </p:spPr>
        <p:txBody>
          <a:bodyPr>
            <a:noAutofit/>
          </a:bodyPr>
          <a:lstStyle/>
          <a:p>
            <a:endParaRPr lang="tr-TR" sz="1400" dirty="0" smtClean="0"/>
          </a:p>
          <a:p>
            <a:r>
              <a:rPr lang="tr-TR" sz="1400" dirty="0" smtClean="0">
                <a:solidFill>
                  <a:srgbClr val="FF0000"/>
                </a:solidFill>
              </a:rPr>
              <a:t>Poşe Pişirme Yöntemi:</a:t>
            </a:r>
          </a:p>
          <a:p>
            <a:endParaRPr lang="tr-TR" sz="1400" dirty="0" smtClean="0"/>
          </a:p>
          <a:p>
            <a:r>
              <a:rPr lang="tr-TR" sz="1400" dirty="0" smtClean="0">
                <a:solidFill>
                  <a:schemeClr val="bg1"/>
                </a:solidFill>
              </a:rPr>
              <a:t>Bir sıvı içinde 71-82 °C ’de ısı kontrolüne dikkat ederek uygulanan pişirme yöntemidir. Poché ( poşe ) kaynar derecedeki kaynamayan suda pişirme yöntemidir. Bu yöntemde kaynama ile yapısı bozulabilecek yiyecekler pişirilir. Poché için derince bir kap ve su gereklidir. Su miktarı aşırı olmamalıdır. Su, içine atılacak yiyeceğin üzerini geçecek kadar olmalıdır. Kaynatılan suyun içine pişirilecek yiyeceğin özelliğine göre katkı malzemeleri ve tüm sebzeler için tuz konur. Su kaynadıktan sonra kaynama hareketi yok olacak şekilde ocağın ısısı düşürülür.</a:t>
            </a:r>
          </a:p>
          <a:p>
            <a:endParaRPr lang="tr-TR" sz="1400" dirty="0" smtClean="0"/>
          </a:p>
          <a:p>
            <a:r>
              <a:rPr lang="tr-TR" sz="1400" dirty="0" smtClean="0">
                <a:solidFill>
                  <a:srgbClr val="FF0000"/>
                </a:solidFill>
              </a:rPr>
              <a:t>Sitrik Asitle Pişirme Yöntemi:</a:t>
            </a:r>
          </a:p>
          <a:p>
            <a:endParaRPr lang="tr-TR" sz="1400" dirty="0" smtClean="0"/>
          </a:p>
          <a:p>
            <a:r>
              <a:rPr lang="tr-TR" sz="1400" dirty="0" smtClean="0">
                <a:solidFill>
                  <a:schemeClr val="bg1"/>
                </a:solidFill>
              </a:rPr>
              <a:t>Özellikle bağ dokusu yumuşak ürünlerin doğranıp, limon suyu gibi asit oranı yüksek sıvılar içerisinde bekletilerek pişirilmesi</a:t>
            </a:r>
            <a:r>
              <a:rPr lang="tr-TR" sz="1400" dirty="0" smtClean="0"/>
              <a:t>.</a:t>
            </a:r>
            <a:endParaRPr lang="tr-TR" sz="1400" dirty="0"/>
          </a:p>
        </p:txBody>
      </p:sp>
      <p:pic>
        <p:nvPicPr>
          <p:cNvPr id="6147" name="Picture 3" descr="E:\GOKHAN\gökhan\Yeni Klasör (2)\ALA-CARTE MENULER 2011\MEKSİKA MUTFAK\Mutbak Restaurant Fotoğrafları\PICT1524.JPG"/>
          <p:cNvPicPr>
            <a:picLocks noChangeAspect="1" noChangeArrowheads="1"/>
          </p:cNvPicPr>
          <p:nvPr/>
        </p:nvPicPr>
        <p:blipFill>
          <a:blip r:embed="rId2" cstate="print"/>
          <a:srcRect/>
          <a:stretch>
            <a:fillRect/>
          </a:stretch>
        </p:blipFill>
        <p:spPr bwMode="auto">
          <a:xfrm>
            <a:off x="4212752" y="142858"/>
            <a:ext cx="4788404" cy="4857784"/>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Diyagram"/>
          <p:cNvGraphicFramePr/>
          <p:nvPr/>
        </p:nvGraphicFramePr>
        <p:xfrm>
          <a:off x="0" y="0"/>
          <a:ext cx="9144000"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C:\Users\USER\Desktop\Ekran Alıntısı11.PNG"/>
          <p:cNvPicPr>
            <a:picLocks noChangeAspect="1" noChangeArrowheads="1"/>
          </p:cNvPicPr>
          <p:nvPr/>
        </p:nvPicPr>
        <p:blipFill>
          <a:blip r:embed="rId8"/>
          <a:srcRect/>
          <a:stretch>
            <a:fillRect/>
          </a:stretch>
        </p:blipFill>
        <p:spPr bwMode="auto">
          <a:xfrm>
            <a:off x="7500958" y="0"/>
            <a:ext cx="1643042" cy="1214428"/>
          </a:xfrm>
          <a:prstGeom prst="rect">
            <a:avLst/>
          </a:prstGeom>
          <a:ln>
            <a:noFill/>
          </a:ln>
          <a:effectLst>
            <a:softEdge rad="112500"/>
          </a:effectLst>
        </p:spPr>
      </p:pic>
      <p:sp>
        <p:nvSpPr>
          <p:cNvPr id="13" name="12 Metin kutusu"/>
          <p:cNvSpPr txBox="1"/>
          <p:nvPr/>
        </p:nvSpPr>
        <p:spPr>
          <a:xfrm>
            <a:off x="571472" y="428610"/>
            <a:ext cx="7081886" cy="369332"/>
          </a:xfrm>
          <a:prstGeom prst="rect">
            <a:avLst/>
          </a:prstGeom>
          <a:noFill/>
        </p:spPr>
        <p:txBody>
          <a:bodyPr wrap="square" rtlCol="0">
            <a:spAutoFit/>
          </a:bodyPr>
          <a:lstStyle/>
          <a:p>
            <a:pPr algn="ctr"/>
            <a:r>
              <a:rPr lang="tr-TR" b="1" dirty="0" smtClean="0">
                <a:solidFill>
                  <a:srgbClr val="C00000"/>
                </a:solidFill>
              </a:rPr>
              <a:t>DERSİN İÇERİKLERİ</a:t>
            </a:r>
          </a:p>
        </p:txBody>
      </p:sp>
      <p:sp>
        <p:nvSpPr>
          <p:cNvPr id="23" name="22 Metin kutusu"/>
          <p:cNvSpPr txBox="1"/>
          <p:nvPr/>
        </p:nvSpPr>
        <p:spPr>
          <a:xfrm>
            <a:off x="0" y="857238"/>
            <a:ext cx="7786710" cy="3770263"/>
          </a:xfrm>
          <a:prstGeom prst="rect">
            <a:avLst/>
          </a:prstGeom>
          <a:noFill/>
        </p:spPr>
        <p:txBody>
          <a:bodyPr wrap="square" rtlCol="0">
            <a:spAutoFit/>
          </a:bodyPr>
          <a:lstStyle/>
          <a:p>
            <a:r>
              <a:rPr lang="tr-TR" sz="1600" b="1" dirty="0" smtClean="0">
                <a:solidFill>
                  <a:srgbClr val="FF0000"/>
                </a:solidFill>
              </a:rPr>
              <a:t>ÜNİTE 1</a:t>
            </a:r>
            <a:r>
              <a:rPr lang="tr-TR" b="1" dirty="0" smtClean="0">
                <a:solidFill>
                  <a:srgbClr val="FF0000"/>
                </a:solidFill>
              </a:rPr>
              <a:t>:</a:t>
            </a:r>
            <a:r>
              <a:rPr lang="tr-TR" sz="1300" dirty="0" smtClean="0">
                <a:solidFill>
                  <a:schemeClr val="bg1"/>
                </a:solidFill>
              </a:rPr>
              <a:t>DANA ETİ BÖLÜMLERİNİN SOUS VİDE TEKNİĞİYLE HAZIRLANMASI, PİŞİRİLMESİ. </a:t>
            </a:r>
            <a:r>
              <a:rPr lang="tr-TR" sz="1600" b="1" dirty="0" smtClean="0">
                <a:solidFill>
                  <a:srgbClr val="FF0000"/>
                </a:solidFill>
              </a:rPr>
              <a:t>ÜNİTE 2:</a:t>
            </a:r>
            <a:r>
              <a:rPr lang="tr-TR" sz="1300" dirty="0" smtClean="0">
                <a:solidFill>
                  <a:schemeClr val="bg1"/>
                </a:solidFill>
              </a:rPr>
              <a:t>DANA ETİ BÖLÜMLERİNİN DİĞER YÖNTEMLERLE HAZIRLANMASI , PİŞİRİLMESİ. </a:t>
            </a:r>
          </a:p>
          <a:p>
            <a:r>
              <a:rPr lang="tr-TR" sz="1600" b="1" dirty="0" smtClean="0">
                <a:solidFill>
                  <a:srgbClr val="FF0000"/>
                </a:solidFill>
              </a:rPr>
              <a:t>ÜNİTE 3:</a:t>
            </a:r>
            <a:r>
              <a:rPr lang="tr-TR" sz="1300" dirty="0" smtClean="0">
                <a:solidFill>
                  <a:schemeClr val="bg1"/>
                </a:solidFill>
              </a:rPr>
              <a:t>KUZU ETİNİN BÖLÜMLERİ ,KULLANILDIĞI YERLER VE PİŞİRİLMESİ.</a:t>
            </a:r>
          </a:p>
          <a:p>
            <a:r>
              <a:rPr lang="tr-TR" sz="1600" b="1" dirty="0" smtClean="0">
                <a:solidFill>
                  <a:srgbClr val="FF0000"/>
                </a:solidFill>
              </a:rPr>
              <a:t>ÜNİTE 4:</a:t>
            </a:r>
            <a:r>
              <a:rPr lang="tr-TR" sz="1300" dirty="0" smtClean="0">
                <a:solidFill>
                  <a:schemeClr val="bg1"/>
                </a:solidFill>
              </a:rPr>
              <a:t>KÜMES HAYVANLARININ ÇEŞİTLERİ ,HAZIRLANMASI VE PİŞİRİLMESİ.                       </a:t>
            </a:r>
          </a:p>
          <a:p>
            <a:r>
              <a:rPr lang="tr-TR" sz="1600" b="1" dirty="0" smtClean="0">
                <a:solidFill>
                  <a:srgbClr val="FF0000"/>
                </a:solidFill>
              </a:rPr>
              <a:t>ÜNİTE 5:</a:t>
            </a:r>
            <a:r>
              <a:rPr lang="tr-TR" sz="1300" dirty="0" smtClean="0">
                <a:solidFill>
                  <a:schemeClr val="bg1"/>
                </a:solidFill>
              </a:rPr>
              <a:t>DENİZ ÜRÜNLERİNİN ÇEŞİTLERİ,HAZIRLANMASI VE PİŞİRİLMESİ.</a:t>
            </a:r>
          </a:p>
          <a:p>
            <a:r>
              <a:rPr lang="tr-TR" sz="1600" b="1" dirty="0" smtClean="0">
                <a:solidFill>
                  <a:srgbClr val="FF0000"/>
                </a:solidFill>
              </a:rPr>
              <a:t>ÜNİTE 6:</a:t>
            </a:r>
            <a:r>
              <a:rPr lang="tr-TR" sz="1300" dirty="0" smtClean="0">
                <a:solidFill>
                  <a:schemeClr val="bg1"/>
                </a:solidFill>
              </a:rPr>
              <a:t>FONDLAR,KONSOMELER,STOK ÇEŞİTLERİ.</a:t>
            </a:r>
          </a:p>
          <a:p>
            <a:r>
              <a:rPr lang="tr-TR" sz="1600" b="1" dirty="0" smtClean="0">
                <a:solidFill>
                  <a:srgbClr val="FF0000"/>
                </a:solidFill>
              </a:rPr>
              <a:t>ÜNİTE 7:</a:t>
            </a:r>
            <a:r>
              <a:rPr lang="tr-TR" sz="1300" dirty="0" smtClean="0">
                <a:solidFill>
                  <a:schemeClr val="bg1"/>
                </a:solidFill>
              </a:rPr>
              <a:t>ÇORBALAR,YÖRESEL ÇORBALAR,ULUSLAR ARASI ÇORBALAR.</a:t>
            </a:r>
          </a:p>
          <a:p>
            <a:r>
              <a:rPr lang="tr-TR" sz="1600" b="1" dirty="0" smtClean="0">
                <a:solidFill>
                  <a:srgbClr val="FF0000"/>
                </a:solidFill>
              </a:rPr>
              <a:t>ÜNİTE 8:</a:t>
            </a:r>
            <a:r>
              <a:rPr lang="tr-TR" sz="1300" dirty="0" smtClean="0">
                <a:solidFill>
                  <a:schemeClr val="bg1"/>
                </a:solidFill>
              </a:rPr>
              <a:t>MAKARNA YAPIMI,TEKNİKLERİ VE MAKARNA SOSLARI.</a:t>
            </a:r>
          </a:p>
          <a:p>
            <a:r>
              <a:rPr lang="tr-TR" sz="1600" b="1" dirty="0" smtClean="0">
                <a:solidFill>
                  <a:srgbClr val="FF0000"/>
                </a:solidFill>
              </a:rPr>
              <a:t>ÜNİTE 9:</a:t>
            </a:r>
            <a:r>
              <a:rPr lang="tr-TR" sz="1300" dirty="0" smtClean="0">
                <a:solidFill>
                  <a:schemeClr val="bg1"/>
                </a:solidFill>
              </a:rPr>
              <a:t>PİZZA YAPIMI,TEKNİKLERİ VE ÇEŞİTLERİ.</a:t>
            </a:r>
          </a:p>
          <a:p>
            <a:r>
              <a:rPr lang="tr-TR" sz="1600" b="1" dirty="0" smtClean="0">
                <a:solidFill>
                  <a:srgbClr val="FF0000"/>
                </a:solidFill>
              </a:rPr>
              <a:t>ÜNİTE 10:</a:t>
            </a:r>
            <a:r>
              <a:rPr lang="tr-TR" sz="1300" dirty="0" smtClean="0">
                <a:solidFill>
                  <a:schemeClr val="bg1"/>
                </a:solidFill>
              </a:rPr>
              <a:t>DENİZ KABUKLULARI KULLANILARAK RİSOTTO VE PAELLA  YAPIMI TEKNİKLERİ.</a:t>
            </a:r>
          </a:p>
          <a:p>
            <a:r>
              <a:rPr lang="tr-TR" sz="1600" b="1" dirty="0" smtClean="0">
                <a:solidFill>
                  <a:srgbClr val="FF0000"/>
                </a:solidFill>
              </a:rPr>
              <a:t>ÜNİTE 11:</a:t>
            </a:r>
            <a:r>
              <a:rPr lang="tr-TR" sz="1300" dirty="0" smtClean="0">
                <a:solidFill>
                  <a:schemeClr val="bg1"/>
                </a:solidFill>
              </a:rPr>
              <a:t>KURU BAKLAGİLLER,KULLANILDIĞI YERLER,PİŞİRİLMESİ.</a:t>
            </a:r>
          </a:p>
          <a:p>
            <a:r>
              <a:rPr lang="tr-TR" sz="1600" b="1" dirty="0" smtClean="0">
                <a:solidFill>
                  <a:srgbClr val="FF0000"/>
                </a:solidFill>
              </a:rPr>
              <a:t>ÜNİTE 12:</a:t>
            </a:r>
            <a:r>
              <a:rPr lang="tr-TR" sz="1300" dirty="0" smtClean="0">
                <a:solidFill>
                  <a:schemeClr val="bg1"/>
                </a:solidFill>
              </a:rPr>
              <a:t>YARATICI MUTFAK ÇALIŞMALARI  1 (Soğuk Başlangıçlar)</a:t>
            </a:r>
          </a:p>
          <a:p>
            <a:r>
              <a:rPr lang="tr-TR" sz="1600" b="1" dirty="0" smtClean="0">
                <a:solidFill>
                  <a:srgbClr val="FF0000"/>
                </a:solidFill>
              </a:rPr>
              <a:t>ÜNİTE 13</a:t>
            </a:r>
            <a:r>
              <a:rPr lang="tr-TR" sz="1300" dirty="0" smtClean="0">
                <a:solidFill>
                  <a:schemeClr val="bg1"/>
                </a:solidFill>
              </a:rPr>
              <a:t>:YARATICI MUTFAK ÇALIŞMALARI  2 (Kokteyl Prolounge)</a:t>
            </a:r>
          </a:p>
          <a:p>
            <a:r>
              <a:rPr lang="tr-TR" sz="1600" b="1" dirty="0" smtClean="0">
                <a:solidFill>
                  <a:srgbClr val="FF0000"/>
                </a:solidFill>
              </a:rPr>
              <a:t>ÜNİTE 14:</a:t>
            </a:r>
            <a:r>
              <a:rPr lang="tr-TR" sz="1300" dirty="0" smtClean="0">
                <a:solidFill>
                  <a:schemeClr val="bg1"/>
                </a:solidFill>
              </a:rPr>
              <a:t>YARATICI MUTFAK ÇALIŞMALARI  3 (Banket Gala Yemeği)</a:t>
            </a:r>
          </a:p>
          <a:p>
            <a:endParaRPr lang="tr-TR" sz="1300" dirty="0" smtClean="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Ekran Alıntısı11.PNG"/>
          <p:cNvPicPr>
            <a:picLocks noChangeAspect="1" noChangeArrowheads="1"/>
          </p:cNvPicPr>
          <p:nvPr/>
        </p:nvPicPr>
        <p:blipFill>
          <a:blip r:embed="rId3"/>
          <a:srcRect/>
          <a:stretch>
            <a:fillRect/>
          </a:stretch>
        </p:blipFill>
        <p:spPr bwMode="auto">
          <a:xfrm>
            <a:off x="7500958" y="0"/>
            <a:ext cx="1643042" cy="1214428"/>
          </a:xfrm>
          <a:prstGeom prst="rect">
            <a:avLst/>
          </a:prstGeom>
          <a:ln>
            <a:noFill/>
          </a:ln>
          <a:effectLst>
            <a:softEdge rad="112500"/>
          </a:effectLst>
        </p:spPr>
      </p:pic>
      <p:sp>
        <p:nvSpPr>
          <p:cNvPr id="5" name="4 Başlık"/>
          <p:cNvSpPr>
            <a:spLocks noGrp="1"/>
          </p:cNvSpPr>
          <p:nvPr>
            <p:ph type="title"/>
          </p:nvPr>
        </p:nvSpPr>
        <p:spPr>
          <a:xfrm>
            <a:off x="0" y="-285770"/>
            <a:ext cx="7715272" cy="928694"/>
          </a:xfrm>
        </p:spPr>
        <p:txBody>
          <a:bodyPr>
            <a:normAutofit/>
          </a:bodyPr>
          <a:lstStyle/>
          <a:p>
            <a:pPr algn="l"/>
            <a:r>
              <a:rPr lang="tr-TR" sz="1400" b="1" dirty="0" smtClean="0">
                <a:solidFill>
                  <a:srgbClr val="FF0000"/>
                </a:solidFill>
              </a:rPr>
              <a:t>   </a:t>
            </a:r>
            <a:r>
              <a:rPr lang="tr-TR" sz="1400" dirty="0" smtClean="0">
                <a:solidFill>
                  <a:srgbClr val="C00000"/>
                </a:solidFill>
              </a:rPr>
              <a:t>ÜNİTE 6:</a:t>
            </a:r>
            <a:r>
              <a:rPr lang="tr-TR" sz="1400" dirty="0" smtClean="0">
                <a:solidFill>
                  <a:schemeClr val="bg1"/>
                </a:solidFill>
              </a:rPr>
              <a:t>FONDLAR,(STOKLAR) KONSOMELER</a:t>
            </a:r>
          </a:p>
        </p:txBody>
      </p:sp>
      <p:sp>
        <p:nvSpPr>
          <p:cNvPr id="8" name="4 Başlık"/>
          <p:cNvSpPr txBox="1">
            <a:spLocks/>
          </p:cNvSpPr>
          <p:nvPr/>
        </p:nvSpPr>
        <p:spPr>
          <a:xfrm>
            <a:off x="142844" y="642924"/>
            <a:ext cx="7510514" cy="2857520"/>
          </a:xfrm>
          <a:prstGeom prst="rect">
            <a:avLst/>
          </a:prstGeom>
        </p:spPr>
        <p:txBody>
          <a:bodyPr rIns="91440" anchor="b">
            <a:no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ÜNİTENİN AMACI: </a:t>
            </a:r>
            <a:r>
              <a:rPr lang="tr-TR" sz="1400" dirty="0" smtClean="0">
                <a:solidFill>
                  <a:schemeClr val="bg1"/>
                </a:solidFill>
              </a:rPr>
              <a:t>Bu üniteyi tamamladık dan sonra </a:t>
            </a: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defTabSz="828000" rtl="0" eaLnBrk="1" fontAlgn="auto" latinLnBrk="0" hangingPunct="1">
              <a:lnSpc>
                <a:spcPct val="100000"/>
              </a:lnSpc>
              <a:spcBef>
                <a:spcPct val="0"/>
              </a:spcBef>
              <a:spcAft>
                <a:spcPts val="0"/>
              </a:spcAft>
              <a:buClrTx/>
              <a:buSzTx/>
              <a:buFont typeface="Arial" pitchFamily="34" charset="0"/>
              <a:buChar char="•"/>
              <a:tabLst/>
              <a:defRPr/>
            </a:pPr>
            <a:r>
              <a:rPr lang="tr-TR" sz="1400" dirty="0" smtClean="0">
                <a:solidFill>
                  <a:schemeClr val="bg1"/>
                </a:solidFill>
                <a:latin typeface="+mj-lt"/>
                <a:ea typeface="+mj-ea"/>
                <a:cs typeface="+mj-cs"/>
              </a:rPr>
              <a:t>İstenen kalitede lezzetli,kıvamlı fondlar ve konsomeler hazırlayabilecek </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1400" dirty="0" smtClean="0">
                <a:solidFill>
                  <a:schemeClr val="bg1"/>
                </a:solidFill>
                <a:latin typeface="+mj-lt"/>
                <a:ea typeface="+mj-ea"/>
                <a:cs typeface="+mj-cs"/>
              </a:rPr>
              <a:t>Orijinal reçete</a:t>
            </a:r>
            <a:r>
              <a:rPr lang="tr-TR" sz="1400" dirty="0" smtClean="0">
                <a:solidFill>
                  <a:schemeClr val="bg1"/>
                </a:solidFill>
                <a:effectLst>
                  <a:outerShdw blurRad="38100" dist="38100" dir="2700000" algn="tl">
                    <a:srgbClr val="000000">
                      <a:alpha val="43137"/>
                    </a:srgbClr>
                  </a:outerShdw>
                </a:effectLst>
                <a:latin typeface="+mj-lt"/>
                <a:ea typeface="+mj-ea"/>
                <a:cs typeface="+mj-cs"/>
              </a:rPr>
              <a:t>lere</a:t>
            </a:r>
            <a:r>
              <a:rPr lang="tr-TR" sz="1400" dirty="0" smtClean="0">
                <a:solidFill>
                  <a:schemeClr val="bg1"/>
                </a:solidFill>
                <a:latin typeface="+mj-lt"/>
                <a:ea typeface="+mj-ea"/>
                <a:cs typeface="+mj-cs"/>
              </a:rPr>
              <a:t> uygu</a:t>
            </a:r>
            <a:r>
              <a:rPr lang="tr-TR" sz="1400" dirty="0" smtClean="0">
                <a:solidFill>
                  <a:schemeClr val="bg1"/>
                </a:solidFill>
                <a:effectLst>
                  <a:outerShdw blurRad="38100" dist="38100" dir="2700000" algn="tl">
                    <a:srgbClr val="000000">
                      <a:alpha val="43137"/>
                    </a:srgbClr>
                  </a:outerShdw>
                </a:effectLst>
                <a:latin typeface="+mj-lt"/>
                <a:ea typeface="+mj-ea"/>
                <a:cs typeface="+mj-cs"/>
              </a:rPr>
              <a:t>n olarak çalışılabilecek</a:t>
            </a:r>
            <a:endParaRPr lang="tr-TR" sz="1400" dirty="0" smtClean="0">
              <a:solidFill>
                <a:schemeClr val="bg1"/>
              </a:solidFill>
              <a:latin typeface="+mj-lt"/>
              <a:ea typeface="+mj-ea"/>
              <a:cs typeface="+mj-cs"/>
            </a:endParaRP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1400" dirty="0" smtClean="0">
                <a:solidFill>
                  <a:schemeClr val="bg1"/>
                </a:solidFill>
                <a:latin typeface="+mj-lt"/>
                <a:ea typeface="+mj-ea"/>
                <a:cs typeface="+mj-cs"/>
              </a:rPr>
              <a:t>Fondların yemeklere,çorbalara  ne tür lezzet kattığını ilişkilendirebilecek</a:t>
            </a:r>
          </a:p>
          <a:p>
            <a:pPr marL="512064">
              <a:spcBef>
                <a:spcPct val="0"/>
              </a:spcBef>
              <a:buFont typeface="Arial" pitchFamily="34" charset="0"/>
              <a:buChar char="•"/>
              <a:defRPr/>
            </a:pPr>
            <a:r>
              <a:rPr lang="tr-TR" sz="1400" dirty="0" smtClean="0">
                <a:solidFill>
                  <a:schemeClr val="bg1"/>
                </a:solidFill>
                <a:latin typeface="+mj-lt"/>
                <a:ea typeface="+mj-ea"/>
                <a:cs typeface="+mj-cs"/>
              </a:rPr>
              <a:t>Fond ve stokların depolanmasını uzun süre nasıl muhafaza edildiğini öğrenecek</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1400" dirty="0" smtClean="0">
                <a:solidFill>
                  <a:schemeClr val="bg1"/>
                </a:solidFill>
                <a:latin typeface="+mj-lt"/>
                <a:ea typeface="+mj-ea"/>
                <a:cs typeface="+mj-cs"/>
              </a:rPr>
              <a:t>Herhangi bir restoran yada otel mutfağında genel olarak kullanılan  ürünlerin bilgi ve becerisine sahip olacaksınız</a:t>
            </a: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tabLst/>
              <a:defRPr/>
            </a:pP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14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9" name="4 Başlık"/>
          <p:cNvSpPr txBox="1">
            <a:spLocks/>
          </p:cNvSpPr>
          <p:nvPr/>
        </p:nvSpPr>
        <p:spPr>
          <a:xfrm>
            <a:off x="762000" y="2285998"/>
            <a:ext cx="7043758" cy="857256"/>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1" name="4 Başlık"/>
          <p:cNvSpPr txBox="1">
            <a:spLocks/>
          </p:cNvSpPr>
          <p:nvPr/>
        </p:nvSpPr>
        <p:spPr>
          <a:xfrm>
            <a:off x="214282" y="2500312"/>
            <a:ext cx="7591476" cy="1285884"/>
          </a:xfrm>
          <a:prstGeom prst="rect">
            <a:avLst/>
          </a:prstGeom>
        </p:spPr>
        <p:txBody>
          <a:bodyPr rIns="91440" anchor="b">
            <a:normAutofit/>
            <a:scene3d>
              <a:camera prst="orthographicFront"/>
              <a:lightRig rig="soft" dir="t">
                <a:rot lat="0" lon="0" rev="2400000"/>
              </a:lightRig>
            </a:scene3d>
            <a:sp3d>
              <a:bevelT w="19050" h="12700"/>
            </a:sp3d>
          </a:bodyPr>
          <a:lstStyle/>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İŞLENECEK KONULAR:</a:t>
            </a:r>
            <a:r>
              <a:rPr lang="tr-TR" sz="1400" dirty="0" smtClean="0">
                <a:solidFill>
                  <a:schemeClr val="bg1"/>
                </a:solidFill>
                <a:latin typeface="+mj-lt"/>
                <a:ea typeface="+mj-ea"/>
                <a:cs typeface="+mj-cs"/>
              </a:rPr>
              <a:t>Et,Tavuk,Balık stoğu hazırlama, Konsome yapımı teknikleri</a:t>
            </a:r>
            <a:endParaRPr lang="tr-TR" sz="1400" dirty="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2" name="4 Başlık"/>
          <p:cNvSpPr txBox="1">
            <a:spLocks/>
          </p:cNvSpPr>
          <p:nvPr/>
        </p:nvSpPr>
        <p:spPr>
          <a:xfrm>
            <a:off x="214282" y="3357568"/>
            <a:ext cx="7743876" cy="1000132"/>
          </a:xfrm>
          <a:prstGeom prst="rect">
            <a:avLst/>
          </a:prstGeom>
        </p:spPr>
        <p:txBody>
          <a:bodyPr rIns="91440" anchor="b">
            <a:normAutofit/>
            <a:scene3d>
              <a:camera prst="orthographicFront"/>
              <a:lightRig rig="soft" dir="t">
                <a:rot lat="0" lon="0" rev="2400000"/>
              </a:lightRig>
            </a:scene3d>
            <a:sp3d>
              <a:bevelT w="19050" h="12700"/>
            </a:sp3d>
          </a:bodyPr>
          <a:lstStyle/>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ANAHTAR KAVRAMLAR </a:t>
            </a:r>
            <a:r>
              <a:rPr lang="tr-TR" sz="1400" dirty="0" smtClean="0">
                <a:solidFill>
                  <a:schemeClr val="bg1"/>
                </a:solidFill>
                <a:latin typeface="+mj-lt"/>
                <a:ea typeface="+mj-ea"/>
                <a:cs typeface="+mj-cs"/>
              </a:rPr>
              <a:t>: Roux , Beurre Manie, Meyane  </a:t>
            </a: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3" name="4 Başlık"/>
          <p:cNvSpPr txBox="1">
            <a:spLocks noGrp="1"/>
          </p:cNvSpPr>
          <p:nvPr>
            <p:ph idx="1"/>
          </p:nvPr>
        </p:nvSpPr>
        <p:spPr>
          <a:xfrm>
            <a:off x="214282" y="4071948"/>
            <a:ext cx="8472518" cy="1071552"/>
          </a:xfrm>
          <a:prstGeom prst="rect">
            <a:avLst/>
          </a:prstGeom>
        </p:spPr>
        <p:txBody>
          <a:bodyPr rIns="91440" anchor="b">
            <a:normAutofit lnSpcReduction="10000"/>
            <a:scene3d>
              <a:camera prst="orthographicFront"/>
              <a:lightRig rig="soft" dir="t">
                <a:rot lat="0" lon="0" rev="2400000"/>
              </a:lightRig>
            </a:scene3d>
            <a:sp3d>
              <a:bevelT w="19050" h="12700"/>
            </a:sp3d>
          </a:bodyPr>
          <a:lstStyle/>
          <a:p>
            <a:pPr marL="54864" lvl="0" indent="0">
              <a:spcBef>
                <a:spcPct val="0"/>
              </a:spcBef>
              <a:buClrTx/>
              <a:buSzTx/>
              <a:buNone/>
              <a:defRPr/>
            </a:pPr>
            <a:r>
              <a:rPr lang="tr-TR" sz="15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KRİTİK NOKTALAR: </a:t>
            </a:r>
            <a:r>
              <a:rPr lang="tr-TR" sz="15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Stocklar hazırlarken kemikleri fırınlamadıysak mutlaka blanch ederek kanını aldırmamız gerekir.Saklanması aşamasında ise ne kadar kullanacaksak ona göre porsiyon lamalıyız. </a:t>
            </a: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42908" y="0"/>
            <a:ext cx="5000660" cy="4629388"/>
          </a:xfrm>
        </p:spPr>
        <p:txBody>
          <a:bodyPr>
            <a:noAutofit/>
          </a:bodyPr>
          <a:lstStyle/>
          <a:p>
            <a:endParaRPr lang="tr-TR" sz="1400" dirty="0" smtClean="0">
              <a:solidFill>
                <a:srgbClr val="FF0000"/>
              </a:solidFill>
            </a:endParaRPr>
          </a:p>
          <a:p>
            <a:r>
              <a:rPr lang="tr-TR" sz="1400" dirty="0" smtClean="0">
                <a:solidFill>
                  <a:srgbClr val="FF0000"/>
                </a:solidFill>
              </a:rPr>
              <a:t>Fondlar(Stocklar):</a:t>
            </a:r>
            <a:r>
              <a:rPr lang="tr-TR" sz="1400" dirty="0" smtClean="0"/>
              <a:t> </a:t>
            </a:r>
          </a:p>
          <a:p>
            <a:r>
              <a:rPr lang="tr-TR" sz="1400" dirty="0" smtClean="0">
                <a:solidFill>
                  <a:schemeClr val="bg1"/>
                </a:solidFill>
              </a:rPr>
              <a:t>Çorbaların, sosların, yemeklerin hazırlanmasında kullanılan ana sıvıdır</a:t>
            </a:r>
          </a:p>
          <a:p>
            <a:r>
              <a:rPr lang="tr-TR" sz="1400" dirty="0" smtClean="0">
                <a:solidFill>
                  <a:schemeClr val="bg1"/>
                </a:solidFill>
              </a:rPr>
              <a:t>Fond, uluslararası otel mutfaklarında çeşitli soslarda (örneğin demi glacé ve velauté soslar için et ve kemik suyu, çorbalarda ve yemeklerin hazırlanmasında kullanılır.</a:t>
            </a:r>
          </a:p>
          <a:p>
            <a:r>
              <a:rPr lang="tr-TR" sz="1400" dirty="0" smtClean="0">
                <a:solidFill>
                  <a:schemeClr val="bg1"/>
                </a:solidFill>
              </a:rPr>
              <a:t> Fondlar yemeğin, çorbanın ve sosun kalitesini etkiler.</a:t>
            </a:r>
          </a:p>
          <a:p>
            <a:r>
              <a:rPr lang="tr-TR" sz="1400" dirty="0" smtClean="0">
                <a:solidFill>
                  <a:schemeClr val="bg1"/>
                </a:solidFill>
              </a:rPr>
              <a:t> Fondlar kullanıldığı yere göre et suyu,tavuk suyu,balık suyu, sebze suyu, yağ ve süt olabilir. Her çeşit fondun kendine özgü özelliği vardır.</a:t>
            </a:r>
          </a:p>
          <a:p>
            <a:endParaRPr lang="tr-TR" sz="1400" dirty="0" smtClean="0"/>
          </a:p>
          <a:p>
            <a:r>
              <a:rPr lang="tr-TR" sz="1400" dirty="0" smtClean="0">
                <a:solidFill>
                  <a:srgbClr val="FF0000"/>
                </a:solidFill>
              </a:rPr>
              <a:t>Kahverengi fond</a:t>
            </a:r>
            <a:r>
              <a:rPr lang="tr-TR" sz="1400" dirty="0" smtClean="0"/>
              <a:t>; </a:t>
            </a:r>
            <a:r>
              <a:rPr lang="tr-TR" sz="1400" dirty="0" smtClean="0">
                <a:solidFill>
                  <a:schemeClr val="bg1"/>
                </a:solidFill>
              </a:rPr>
              <a:t>Sığır kemiği ve etlerinden hazırlanır</a:t>
            </a:r>
            <a:r>
              <a:rPr lang="tr-TR" sz="1400" dirty="0" smtClean="0"/>
              <a:t>. </a:t>
            </a:r>
            <a:r>
              <a:rPr lang="tr-TR" sz="1400" dirty="0" smtClean="0">
                <a:solidFill>
                  <a:schemeClr val="bg1"/>
                </a:solidFill>
              </a:rPr>
              <a:t>Kemikler sebze ve yağ ile kavrulur üzerine salça, ot ve baharat ilave edilir. Önce kemikler tencerede veya fırında kahverengi renk alıncaya kadar kavrulur, sonra diğer malzemeler ilave edilir. </a:t>
            </a:r>
          </a:p>
          <a:p>
            <a:r>
              <a:rPr lang="tr-TR" sz="1400" dirty="0" smtClean="0">
                <a:solidFill>
                  <a:srgbClr val="FF0000"/>
                </a:solidFill>
              </a:rPr>
              <a:t>Beyaz fond; </a:t>
            </a:r>
            <a:r>
              <a:rPr lang="tr-TR" sz="1400" dirty="0" smtClean="0">
                <a:solidFill>
                  <a:schemeClr val="bg1"/>
                </a:solidFill>
              </a:rPr>
              <a:t>Dana fondu hazırlanırken dana kemikleri ve etleri, ot ile baharatlar kullanılır. Diğer fondlardan farkı, kemik ve diğer malzemeler kesinlikle kavrulmaz. Kemik ve diğer malzemeler sadece haşlanır ve süzülür. Kemikler kirli veya beklemiş ise mutlaka blanching yapılır</a:t>
            </a:r>
            <a:r>
              <a:rPr lang="tr-TR" sz="1400" dirty="0" smtClean="0"/>
              <a:t>. </a:t>
            </a:r>
          </a:p>
        </p:txBody>
      </p:sp>
      <p:pic>
        <p:nvPicPr>
          <p:cNvPr id="1026" name="Picture 2" descr="C:\Users\USER\Desktop\sasa.PNG"/>
          <p:cNvPicPr>
            <a:picLocks noChangeAspect="1" noChangeArrowheads="1"/>
          </p:cNvPicPr>
          <p:nvPr/>
        </p:nvPicPr>
        <p:blipFill>
          <a:blip r:embed="rId2"/>
          <a:srcRect/>
          <a:stretch>
            <a:fillRect/>
          </a:stretch>
        </p:blipFill>
        <p:spPr bwMode="auto">
          <a:xfrm>
            <a:off x="4857752" y="101600"/>
            <a:ext cx="4217986" cy="50419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42844" y="142858"/>
            <a:ext cx="3429024" cy="4429156"/>
          </a:xfrm>
        </p:spPr>
        <p:txBody>
          <a:bodyPr>
            <a:noAutofit/>
          </a:bodyPr>
          <a:lstStyle/>
          <a:p>
            <a:r>
              <a:rPr lang="tr-TR" sz="1400" dirty="0" smtClean="0">
                <a:solidFill>
                  <a:srgbClr val="FF0000"/>
                </a:solidFill>
              </a:rPr>
              <a:t>Tavuk Fondu; </a:t>
            </a:r>
            <a:r>
              <a:rPr lang="tr-TR" sz="1400" dirty="0" smtClean="0">
                <a:solidFill>
                  <a:schemeClr val="bg1"/>
                </a:solidFill>
              </a:rPr>
              <a:t>Dana fondun dan farkı tavuk kemikleri, boyun, kanat, beyaz mire poix , ot ve baharatlar kullanılarak hazırlanır. Bütün malzemeler 2–3 saat kaynatılır ve süzülür. Tavuk kemiği az olduğu zaman süt dananın kemiği bir miktar eklenebilir. </a:t>
            </a:r>
          </a:p>
          <a:p>
            <a:r>
              <a:rPr lang="tr-TR" sz="1400" dirty="0" smtClean="0">
                <a:solidFill>
                  <a:srgbClr val="FF0000"/>
                </a:solidFill>
              </a:rPr>
              <a:t>Balık Fondu;</a:t>
            </a:r>
            <a:r>
              <a:rPr lang="tr-TR" sz="1400" dirty="0" smtClean="0"/>
              <a:t>İ</a:t>
            </a:r>
            <a:r>
              <a:rPr lang="tr-TR" sz="1400" dirty="0" smtClean="0">
                <a:solidFill>
                  <a:schemeClr val="bg1"/>
                </a:solidFill>
              </a:rPr>
              <a:t>ri, yağsız balık kemikleri ve kafası, beyaz sebze grubu (mire-poix), ot ve baharatlar kullanılarak hazırlanır. Bütün malzemeler 2–3 saat kaynatıldıktan sonra süzülerek kullanılır. Balık fondu sadece balık çorbası, yemek ve soslarının hazırlanmasında kullanılır.</a:t>
            </a:r>
          </a:p>
          <a:p>
            <a:pPr>
              <a:buNone/>
            </a:pPr>
            <a:r>
              <a:rPr lang="tr-TR" sz="1400" dirty="0" smtClean="0"/>
              <a:t>      </a:t>
            </a:r>
            <a:r>
              <a:rPr lang="tr-TR" sz="1400" dirty="0" smtClean="0">
                <a:solidFill>
                  <a:srgbClr val="FF0000"/>
                </a:solidFill>
              </a:rPr>
              <a:t>Sebze fondu; </a:t>
            </a:r>
            <a:r>
              <a:rPr lang="tr-TR" sz="1400" dirty="0" smtClean="0">
                <a:solidFill>
                  <a:schemeClr val="bg1"/>
                </a:solidFill>
              </a:rPr>
              <a:t>Mevsime uygun olarak bütün sebzeler kullanılarak hazırlanır. Bu fond hazırlanırken kullanılacak sebzenin miktarına ağırlık verilerek o sebzeden fond hazırlanır. Sebzenin türüne uygun ot ve baharatlar seçilir. </a:t>
            </a:r>
            <a:endParaRPr lang="tr-TR" sz="1400" dirty="0">
              <a:solidFill>
                <a:schemeClr val="bg1"/>
              </a:solidFill>
            </a:endParaRPr>
          </a:p>
        </p:txBody>
      </p:sp>
      <p:pic>
        <p:nvPicPr>
          <p:cNvPr id="2050" name="Picture 2" descr="C:\Users\USER\Desktop\cd.PNG"/>
          <p:cNvPicPr>
            <a:picLocks noChangeAspect="1" noChangeArrowheads="1"/>
          </p:cNvPicPr>
          <p:nvPr/>
        </p:nvPicPr>
        <p:blipFill>
          <a:blip r:embed="rId2"/>
          <a:srcRect/>
          <a:stretch>
            <a:fillRect/>
          </a:stretch>
        </p:blipFill>
        <p:spPr bwMode="auto">
          <a:xfrm>
            <a:off x="3929058" y="0"/>
            <a:ext cx="5043492" cy="51435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050" name="Picture 2" descr="E:\GOKHAN\son menü çalışma 24.2015\secret recipes\europe\basic vegetable stock.JPG"/>
          <p:cNvPicPr>
            <a:picLocks noChangeAspect="1" noChangeArrowheads="1"/>
          </p:cNvPicPr>
          <p:nvPr/>
        </p:nvPicPr>
        <p:blipFill>
          <a:blip r:embed="rId2"/>
          <a:srcRect/>
          <a:stretch>
            <a:fillRect/>
          </a:stretch>
        </p:blipFill>
        <p:spPr bwMode="auto">
          <a:xfrm>
            <a:off x="0" y="0"/>
            <a:ext cx="9144000" cy="51435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098" name="Picture 2" descr="E:\GOKHAN\son menü çalışma 24.2015\secret recipes\ASEAN SAUCE\fish stock.JPG"/>
          <p:cNvPicPr>
            <a:picLocks noChangeAspect="1" noChangeArrowheads="1"/>
          </p:cNvPicPr>
          <p:nvPr/>
        </p:nvPicPr>
        <p:blipFill>
          <a:blip r:embed="rId2"/>
          <a:srcRect/>
          <a:stretch>
            <a:fillRect/>
          </a:stretch>
        </p:blipFill>
        <p:spPr bwMode="auto">
          <a:xfrm>
            <a:off x="1" y="22793"/>
            <a:ext cx="9144000" cy="5120707"/>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3074" name="Picture 2" descr="E:\GOKHAN\son menü çalışma 24.2015\secret recipes\europe\chicken consomme.JPG"/>
          <p:cNvPicPr>
            <a:picLocks noChangeAspect="1" noChangeArrowheads="1"/>
          </p:cNvPicPr>
          <p:nvPr/>
        </p:nvPicPr>
        <p:blipFill>
          <a:blip r:embed="rId2"/>
          <a:srcRect/>
          <a:stretch>
            <a:fillRect/>
          </a:stretch>
        </p:blipFill>
        <p:spPr bwMode="auto">
          <a:xfrm>
            <a:off x="1" y="15875"/>
            <a:ext cx="9143999" cy="5127625"/>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Ekran Alıntısı11.PNG"/>
          <p:cNvPicPr>
            <a:picLocks noChangeAspect="1" noChangeArrowheads="1"/>
          </p:cNvPicPr>
          <p:nvPr/>
        </p:nvPicPr>
        <p:blipFill>
          <a:blip r:embed="rId3"/>
          <a:srcRect/>
          <a:stretch>
            <a:fillRect/>
          </a:stretch>
        </p:blipFill>
        <p:spPr bwMode="auto">
          <a:xfrm>
            <a:off x="7500958" y="0"/>
            <a:ext cx="1643042" cy="1214428"/>
          </a:xfrm>
          <a:prstGeom prst="rect">
            <a:avLst/>
          </a:prstGeom>
          <a:ln>
            <a:noFill/>
          </a:ln>
          <a:effectLst>
            <a:softEdge rad="112500"/>
          </a:effectLst>
        </p:spPr>
      </p:pic>
      <p:sp>
        <p:nvSpPr>
          <p:cNvPr id="5" name="4 Başlık"/>
          <p:cNvSpPr>
            <a:spLocks noGrp="1"/>
          </p:cNvSpPr>
          <p:nvPr>
            <p:ph type="title"/>
          </p:nvPr>
        </p:nvSpPr>
        <p:spPr>
          <a:xfrm>
            <a:off x="0" y="-285770"/>
            <a:ext cx="7715272" cy="928694"/>
          </a:xfrm>
        </p:spPr>
        <p:txBody>
          <a:bodyPr>
            <a:normAutofit/>
          </a:bodyPr>
          <a:lstStyle/>
          <a:p>
            <a:pPr algn="l"/>
            <a:r>
              <a:rPr lang="tr-TR" sz="1400" b="1" dirty="0" smtClean="0">
                <a:solidFill>
                  <a:srgbClr val="FF0000"/>
                </a:solidFill>
              </a:rPr>
              <a:t>   </a:t>
            </a:r>
            <a:r>
              <a:rPr lang="tr-TR" sz="1400" dirty="0" smtClean="0">
                <a:solidFill>
                  <a:srgbClr val="C00000"/>
                </a:solidFill>
              </a:rPr>
              <a:t>ÜNİTE 7</a:t>
            </a:r>
            <a:r>
              <a:rPr lang="tr-TR" sz="1800" b="1" dirty="0" smtClean="0">
                <a:solidFill>
                  <a:srgbClr val="FF0000"/>
                </a:solidFill>
              </a:rPr>
              <a:t>:</a:t>
            </a:r>
            <a:r>
              <a:rPr lang="tr-TR" sz="1400" dirty="0" smtClean="0">
                <a:solidFill>
                  <a:schemeClr val="bg1"/>
                </a:solidFill>
              </a:rPr>
              <a:t>ÇORBALAR,YÖRESEL ÇORBALAR,ULUSLAR ARASI ÇORBALAR</a:t>
            </a:r>
          </a:p>
        </p:txBody>
      </p:sp>
      <p:sp>
        <p:nvSpPr>
          <p:cNvPr id="8" name="4 Başlık"/>
          <p:cNvSpPr txBox="1">
            <a:spLocks/>
          </p:cNvSpPr>
          <p:nvPr/>
        </p:nvSpPr>
        <p:spPr>
          <a:xfrm>
            <a:off x="142844" y="642924"/>
            <a:ext cx="7510514" cy="2857520"/>
          </a:xfrm>
          <a:prstGeom prst="rect">
            <a:avLst/>
          </a:prstGeom>
        </p:spPr>
        <p:txBody>
          <a:bodyPr rIns="91440" anchor="b">
            <a:no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ÜNİTENİN AMACI: </a:t>
            </a:r>
            <a:r>
              <a:rPr lang="tr-TR" sz="1400" dirty="0" smtClean="0">
                <a:solidFill>
                  <a:schemeClr val="bg1"/>
                </a:solidFill>
              </a:rPr>
              <a:t>Bu üniteyi tamamladık dan sonra </a:t>
            </a: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defTabSz="828000" rtl="0" eaLnBrk="1" fontAlgn="auto" latinLnBrk="0" hangingPunct="1">
              <a:lnSpc>
                <a:spcPct val="100000"/>
              </a:lnSpc>
              <a:spcBef>
                <a:spcPct val="0"/>
              </a:spcBef>
              <a:spcAft>
                <a:spcPts val="0"/>
              </a:spcAft>
              <a:buClrTx/>
              <a:buSzTx/>
              <a:buFont typeface="Arial" pitchFamily="34" charset="0"/>
              <a:buChar char="•"/>
              <a:tabLst/>
              <a:defRPr/>
            </a:pPr>
            <a:r>
              <a:rPr lang="tr-TR" sz="1400" dirty="0" smtClean="0">
                <a:solidFill>
                  <a:schemeClr val="bg1"/>
                </a:solidFill>
                <a:latin typeface="+mj-lt"/>
                <a:ea typeface="+mj-ea"/>
                <a:cs typeface="+mj-cs"/>
              </a:rPr>
              <a:t>İstenen kalitede lezzetli,kıvamlı yöresel ve uluslar arası çorbalar hazırlayabilecek </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1400" dirty="0" smtClean="0">
                <a:solidFill>
                  <a:schemeClr val="bg1"/>
                </a:solidFill>
                <a:latin typeface="+mj-lt"/>
                <a:ea typeface="+mj-ea"/>
                <a:cs typeface="+mj-cs"/>
              </a:rPr>
              <a:t>Orijinal reçete</a:t>
            </a:r>
            <a:r>
              <a:rPr lang="tr-TR" sz="1400" dirty="0" smtClean="0">
                <a:solidFill>
                  <a:schemeClr val="bg1"/>
                </a:solidFill>
                <a:effectLst>
                  <a:outerShdw blurRad="38100" dist="38100" dir="2700000" algn="tl">
                    <a:srgbClr val="000000">
                      <a:alpha val="43137"/>
                    </a:srgbClr>
                  </a:outerShdw>
                </a:effectLst>
                <a:latin typeface="+mj-lt"/>
                <a:ea typeface="+mj-ea"/>
                <a:cs typeface="+mj-cs"/>
              </a:rPr>
              <a:t>lere</a:t>
            </a:r>
            <a:r>
              <a:rPr lang="tr-TR" sz="1400" dirty="0" smtClean="0">
                <a:solidFill>
                  <a:schemeClr val="bg1"/>
                </a:solidFill>
                <a:latin typeface="+mj-lt"/>
                <a:ea typeface="+mj-ea"/>
                <a:cs typeface="+mj-cs"/>
              </a:rPr>
              <a:t> uygu</a:t>
            </a:r>
            <a:r>
              <a:rPr lang="tr-TR" sz="1400" dirty="0" smtClean="0">
                <a:solidFill>
                  <a:schemeClr val="bg1"/>
                </a:solidFill>
                <a:effectLst>
                  <a:outerShdw blurRad="38100" dist="38100" dir="2700000" algn="tl">
                    <a:srgbClr val="000000">
                      <a:alpha val="43137"/>
                    </a:srgbClr>
                  </a:outerShdw>
                </a:effectLst>
                <a:latin typeface="+mj-lt"/>
                <a:ea typeface="+mj-ea"/>
                <a:cs typeface="+mj-cs"/>
              </a:rPr>
              <a:t>n olarak çalışılabilecek</a:t>
            </a:r>
            <a:endParaRPr lang="tr-TR" sz="1400" dirty="0" smtClean="0">
              <a:solidFill>
                <a:schemeClr val="bg1"/>
              </a:solidFill>
              <a:latin typeface="+mj-lt"/>
              <a:ea typeface="+mj-ea"/>
              <a:cs typeface="+mj-cs"/>
            </a:endParaRP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1400" dirty="0" smtClean="0">
                <a:solidFill>
                  <a:schemeClr val="bg1"/>
                </a:solidFill>
                <a:latin typeface="+mj-lt"/>
                <a:ea typeface="+mj-ea"/>
                <a:cs typeface="+mj-cs"/>
              </a:rPr>
              <a:t>Çorbaların menüdeki diğer yemek kalemlerinin uyumluluğuyla ilişkilendirebilecek</a:t>
            </a:r>
          </a:p>
          <a:p>
            <a:pPr marL="512064">
              <a:spcBef>
                <a:spcPct val="0"/>
              </a:spcBef>
              <a:buFont typeface="Arial" pitchFamily="34" charset="0"/>
              <a:buChar char="•"/>
              <a:defRPr/>
            </a:pPr>
            <a:r>
              <a:rPr lang="tr-TR" sz="1400" dirty="0" smtClean="0">
                <a:solidFill>
                  <a:schemeClr val="bg1"/>
                </a:solidFill>
                <a:latin typeface="+mj-lt"/>
                <a:ea typeface="+mj-ea"/>
                <a:cs typeface="+mj-cs"/>
              </a:rPr>
              <a:t>Diğer ülke mutfaklarındaki çorbaların kendi ülke mutfağımızdaki ve yörelerdeki  çorbalarda kullanılan teknikteki farklılıkları öğrenecek</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1400" dirty="0" smtClean="0">
                <a:solidFill>
                  <a:schemeClr val="bg1"/>
                </a:solidFill>
                <a:latin typeface="+mj-lt"/>
                <a:ea typeface="+mj-ea"/>
                <a:cs typeface="+mj-cs"/>
              </a:rPr>
              <a:t>Herhangi bir restoran yada otel mutfağında genel olarak kullanılan  ürünlerin bilgi ve becerisine sahip olacaksınız</a:t>
            </a: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tabLst/>
              <a:defRPr/>
            </a:pP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14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9" name="4 Başlık"/>
          <p:cNvSpPr txBox="1">
            <a:spLocks/>
          </p:cNvSpPr>
          <p:nvPr/>
        </p:nvSpPr>
        <p:spPr>
          <a:xfrm>
            <a:off x="762000" y="2285998"/>
            <a:ext cx="7043758" cy="857256"/>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1" name="4 Başlık"/>
          <p:cNvSpPr txBox="1">
            <a:spLocks/>
          </p:cNvSpPr>
          <p:nvPr/>
        </p:nvSpPr>
        <p:spPr>
          <a:xfrm>
            <a:off x="214282" y="2500312"/>
            <a:ext cx="7591476" cy="1285884"/>
          </a:xfrm>
          <a:prstGeom prst="rect">
            <a:avLst/>
          </a:prstGeom>
        </p:spPr>
        <p:txBody>
          <a:bodyPr rIns="91440" anchor="b">
            <a:normAutofit fontScale="92500" lnSpcReduction="10000"/>
            <a:scene3d>
              <a:camera prst="orthographicFront"/>
              <a:lightRig rig="soft" dir="t">
                <a:rot lat="0" lon="0" rev="2400000"/>
              </a:lightRig>
            </a:scene3d>
            <a:sp3d>
              <a:bevelT w="19050" h="12700"/>
            </a:sp3d>
          </a:bodyPr>
          <a:lstStyle/>
          <a:p>
            <a:pPr marL="54864" lvl="0">
              <a:spcBef>
                <a:spcPct val="0"/>
              </a:spcBef>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İŞLENECEK KONULAR</a:t>
            </a:r>
            <a:r>
              <a:rPr lang="tr-TR" sz="1400" dirty="0" smtClean="0">
                <a:solidFill>
                  <a:schemeClr val="bg1"/>
                </a:solidFill>
                <a:latin typeface="+mj-lt"/>
                <a:ea typeface="+mj-ea"/>
                <a:cs typeface="+mj-cs"/>
              </a:rPr>
              <a:t>: Uluslar arası  Çorbala</a:t>
            </a: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r</a:t>
            </a:r>
            <a:r>
              <a:rPr lang="tr-TR" sz="1400" dirty="0" smtClean="0">
                <a:solidFill>
                  <a:schemeClr val="bg1"/>
                </a:solidFill>
                <a:latin typeface="+mj-lt"/>
                <a:ea typeface="+mj-ea"/>
                <a:cs typeface="+mj-cs"/>
              </a:rPr>
              <a:t>,Türk Mutfağında ve Yöresel Çorbaların hazırlanmasında kullanılan teknikler, Kremalı çorbaların hazırlanması,Sebze çorbalarının hazırlanması ve püreli çorbaların hazırlanması</a:t>
            </a:r>
            <a:endParaRPr lang="tr-TR" sz="1400" dirty="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2" name="4 Başlık"/>
          <p:cNvSpPr txBox="1">
            <a:spLocks/>
          </p:cNvSpPr>
          <p:nvPr/>
        </p:nvSpPr>
        <p:spPr>
          <a:xfrm>
            <a:off x="214282" y="3357568"/>
            <a:ext cx="7743876" cy="1000132"/>
          </a:xfrm>
          <a:prstGeom prst="rect">
            <a:avLst/>
          </a:prstGeom>
        </p:spPr>
        <p:txBody>
          <a:bodyPr rIns="91440" anchor="b">
            <a:normAutofit/>
            <a:scene3d>
              <a:camera prst="orthographicFront"/>
              <a:lightRig rig="soft" dir="t">
                <a:rot lat="0" lon="0" rev="2400000"/>
              </a:lightRig>
            </a:scene3d>
            <a:sp3d>
              <a:bevelT w="19050" h="12700"/>
            </a:sp3d>
          </a:bodyPr>
          <a:lstStyle/>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ANAHTAR KAVRAMLAR </a:t>
            </a:r>
            <a:r>
              <a:rPr lang="tr-TR" sz="1400" dirty="0" smtClean="0">
                <a:solidFill>
                  <a:schemeClr val="bg1"/>
                </a:solidFill>
                <a:latin typeface="+mj-lt"/>
                <a:ea typeface="+mj-ea"/>
                <a:cs typeface="+mj-cs"/>
              </a:rPr>
              <a:t>:Liason, Roux , Beurre Manie, Meyane,  </a:t>
            </a: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3" name="4 Başlık"/>
          <p:cNvSpPr txBox="1">
            <a:spLocks noGrp="1"/>
          </p:cNvSpPr>
          <p:nvPr>
            <p:ph idx="1"/>
          </p:nvPr>
        </p:nvSpPr>
        <p:spPr>
          <a:xfrm>
            <a:off x="214282" y="4071948"/>
            <a:ext cx="8472518" cy="1071552"/>
          </a:xfrm>
          <a:prstGeom prst="rect">
            <a:avLst/>
          </a:prstGeom>
        </p:spPr>
        <p:txBody>
          <a:bodyPr rIns="91440" anchor="b">
            <a:normAutofit/>
            <a:scene3d>
              <a:camera prst="orthographicFront"/>
              <a:lightRig rig="soft" dir="t">
                <a:rot lat="0" lon="0" rev="2400000"/>
              </a:lightRig>
            </a:scene3d>
            <a:sp3d>
              <a:bevelT w="19050" h="12700"/>
            </a:sp3d>
          </a:bodyPr>
          <a:lstStyle/>
          <a:p>
            <a:pPr marL="54864" lvl="0" indent="0">
              <a:spcBef>
                <a:spcPct val="0"/>
              </a:spcBef>
              <a:buClrTx/>
              <a:buSzTx/>
              <a:buNone/>
              <a:defRPr/>
            </a:pPr>
            <a:r>
              <a:rPr lang="tr-TR" sz="15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KRİTİK NOKTALAR</a:t>
            </a:r>
            <a:r>
              <a:rPr lang="tr-TR" sz="15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r>
              <a:rPr lang="tr-TR" sz="1400" dirty="0" smtClean="0">
                <a:solidFill>
                  <a:schemeClr val="bg1"/>
                </a:solidFill>
                <a:latin typeface="+mj-lt"/>
                <a:ea typeface="+mj-ea"/>
                <a:cs typeface="+mj-cs"/>
              </a:rPr>
              <a:t>Herhangi bir çorbayı hazırlarken mutlaka ona uygun stoklardan birini mutlaka kullanmamız gerekir.</a:t>
            </a: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14296"/>
            <a:ext cx="8229600" cy="4786346"/>
          </a:xfrm>
        </p:spPr>
        <p:txBody>
          <a:bodyPr>
            <a:normAutofit fontScale="92500" lnSpcReduction="10000"/>
          </a:bodyPr>
          <a:lstStyle/>
          <a:p>
            <a:r>
              <a:rPr lang="tr-TR" sz="1400" b="1" dirty="0" smtClean="0">
                <a:solidFill>
                  <a:srgbClr val="FF0000"/>
                </a:solidFill>
              </a:rPr>
              <a:t>Çorbanın Tanımı</a:t>
            </a:r>
            <a:r>
              <a:rPr lang="tr-TR" sz="1400" dirty="0" smtClean="0"/>
              <a:t/>
            </a:r>
            <a:br>
              <a:rPr lang="tr-TR" sz="1400" dirty="0" smtClean="0"/>
            </a:br>
            <a:r>
              <a:rPr lang="tr-TR" sz="1400" dirty="0" smtClean="0">
                <a:solidFill>
                  <a:schemeClr val="bg1"/>
                </a:solidFill>
              </a:rPr>
              <a:t>Fondları kullanarak hazırlanan, özellikle Türk Mutfağındaki mönülerde birinci sırayı alan, kahvaltıda bile kullanılan lezzetli, besleyici, mide dostu, tabakta veya kâsede servis edilen sıvı kıvamlı besin maddesidir</a:t>
            </a:r>
            <a:r>
              <a:rPr lang="tr-TR" sz="1400" b="1" dirty="0" smtClean="0">
                <a:solidFill>
                  <a:schemeClr val="bg1"/>
                </a:solidFill>
              </a:rPr>
              <a:t> </a:t>
            </a:r>
          </a:p>
          <a:p>
            <a:r>
              <a:rPr lang="tr-TR" sz="1400" b="1" dirty="0" smtClean="0">
                <a:solidFill>
                  <a:srgbClr val="FF0000"/>
                </a:solidFill>
              </a:rPr>
              <a:t>Çorbaların gruplandırılması</a:t>
            </a:r>
            <a:r>
              <a:rPr lang="tr-TR" sz="1400" b="1" dirty="0" smtClean="0"/>
              <a:t/>
            </a:r>
            <a:br>
              <a:rPr lang="tr-TR" sz="1400" b="1" dirty="0" smtClean="0"/>
            </a:br>
            <a:r>
              <a:rPr lang="tr-TR" sz="1400" dirty="0" smtClean="0">
                <a:solidFill>
                  <a:schemeClr val="bg1"/>
                </a:solidFill>
              </a:rPr>
              <a:t>Çorbalar içindeki malzemelere göre, kıvamlarına ve pişirme yöntemlerine göre değişiklik gösterir. </a:t>
            </a:r>
          </a:p>
          <a:p>
            <a:r>
              <a:rPr lang="tr-TR" sz="1400" dirty="0" smtClean="0">
                <a:solidFill>
                  <a:schemeClr val="bg1"/>
                </a:solidFill>
              </a:rPr>
              <a:t>Çorbalara lezzet ve kıvam vermek için çeşitli karışımlar kullanılır. Bunlar terbiyeler</a:t>
            </a:r>
            <a:br>
              <a:rPr lang="tr-TR" sz="1400" dirty="0" smtClean="0">
                <a:solidFill>
                  <a:schemeClr val="bg1"/>
                </a:solidFill>
              </a:rPr>
            </a:br>
            <a:r>
              <a:rPr lang="tr-TR" sz="1400" dirty="0" smtClean="0">
                <a:solidFill>
                  <a:schemeClr val="bg1"/>
                </a:solidFill>
              </a:rPr>
              <a:t>olabildiği gibi krema, süt, tereyağı, un, yumurta vb. gibi besinler de olabilir. Karışımlar</a:t>
            </a:r>
            <a:br>
              <a:rPr lang="tr-TR" sz="1400" dirty="0" smtClean="0">
                <a:solidFill>
                  <a:schemeClr val="bg1"/>
                </a:solidFill>
              </a:rPr>
            </a:br>
            <a:r>
              <a:rPr lang="tr-TR" sz="1400" dirty="0" smtClean="0">
                <a:solidFill>
                  <a:schemeClr val="bg1"/>
                </a:solidFill>
              </a:rPr>
              <a:t>çorbanın çeşidine ve kıvamına göre değişiklik gösterir. Kıvamı iyi olmayan çorbalarda un,yoğurt,limon suyu ve yumurta karışımı olan Türk mutfağında meyane adı verilen kıvam verici kullanılır. Uluslar arası mutfakta ise Beurre manier veya roux kullanılır.</a:t>
            </a:r>
          </a:p>
          <a:p>
            <a:r>
              <a:rPr lang="tr-TR" sz="1400" b="1" dirty="0" smtClean="0"/>
              <a:t> </a:t>
            </a:r>
            <a:r>
              <a:rPr lang="tr-TR" sz="1400" b="1" dirty="0" smtClean="0">
                <a:solidFill>
                  <a:srgbClr val="FF0000"/>
                </a:solidFill>
              </a:rPr>
              <a:t>Berrak Çorbaların Tanımı ve Özelliği</a:t>
            </a:r>
            <a:r>
              <a:rPr lang="tr-TR" sz="1400" b="1" dirty="0" smtClean="0"/>
              <a:t> </a:t>
            </a:r>
            <a:r>
              <a:rPr lang="tr-TR" sz="1400" dirty="0" smtClean="0"/>
              <a:t/>
            </a:r>
            <a:br>
              <a:rPr lang="tr-TR" sz="1400" dirty="0" smtClean="0"/>
            </a:br>
            <a:r>
              <a:rPr lang="tr-TR" sz="1400" dirty="0" smtClean="0">
                <a:solidFill>
                  <a:schemeClr val="bg1"/>
                </a:solidFill>
              </a:rPr>
              <a:t>Berrak çorbalar (consomme ) kasap ve av hayvanları kıymalarından, etlerden,</a:t>
            </a:r>
            <a:br>
              <a:rPr lang="tr-TR" sz="1400" dirty="0" smtClean="0">
                <a:solidFill>
                  <a:schemeClr val="bg1"/>
                </a:solidFill>
              </a:rPr>
            </a:br>
            <a:r>
              <a:rPr lang="tr-TR" sz="1400" dirty="0" smtClean="0">
                <a:solidFill>
                  <a:schemeClr val="bg1"/>
                </a:solidFill>
              </a:rPr>
              <a:t>sebze ot, baharat ve soğuk Fond ilave edilerek hazırlanan besin değeri çok yüksek şeffaf bir çorbadır.</a:t>
            </a:r>
            <a:r>
              <a:rPr lang="it-IT" sz="1400" dirty="0" smtClean="0">
                <a:solidFill>
                  <a:schemeClr val="bg1"/>
                </a:solidFill>
              </a:rPr>
              <a:t>Çeşidine göre garnitürü sonradan ilave edilir</a:t>
            </a:r>
            <a:endParaRPr lang="tr-TR" sz="1400" dirty="0" smtClean="0">
              <a:solidFill>
                <a:schemeClr val="bg1"/>
              </a:solidFill>
            </a:endParaRPr>
          </a:p>
          <a:p>
            <a:endParaRPr lang="tr-TR" sz="1400" b="1" dirty="0" smtClean="0"/>
          </a:p>
          <a:p>
            <a:r>
              <a:rPr lang="tr-TR" sz="1400" b="1" dirty="0" smtClean="0">
                <a:solidFill>
                  <a:srgbClr val="FF0000"/>
                </a:solidFill>
              </a:rPr>
              <a:t>Kremalı çorbaların tanımı ve özelliği</a:t>
            </a:r>
            <a:r>
              <a:rPr lang="tr-TR" sz="1400" dirty="0" smtClean="0"/>
              <a:t/>
            </a:r>
            <a:br>
              <a:rPr lang="tr-TR" sz="1400" dirty="0" smtClean="0"/>
            </a:br>
            <a:r>
              <a:rPr lang="tr-TR" sz="1400" dirty="0" smtClean="0">
                <a:solidFill>
                  <a:schemeClr val="bg1"/>
                </a:solidFill>
              </a:rPr>
              <a:t>Kremalı çorba dünya mutfaklarında </a:t>
            </a:r>
            <a:r>
              <a:rPr lang="tr-TR" sz="1400" dirty="0" err="1" smtClean="0">
                <a:solidFill>
                  <a:schemeClr val="bg1"/>
                </a:solidFill>
              </a:rPr>
              <a:t>çokca</a:t>
            </a:r>
            <a:r>
              <a:rPr lang="tr-TR" sz="1400" dirty="0" smtClean="0">
                <a:solidFill>
                  <a:schemeClr val="bg1"/>
                </a:solidFill>
              </a:rPr>
              <a:t> kullanılan çorba çeşitlerinden biridir.</a:t>
            </a:r>
            <a:br>
              <a:rPr lang="tr-TR" sz="1400" dirty="0" smtClean="0">
                <a:solidFill>
                  <a:schemeClr val="bg1"/>
                </a:solidFill>
              </a:rPr>
            </a:br>
            <a:r>
              <a:rPr lang="tr-TR" sz="1400" dirty="0" smtClean="0">
                <a:solidFill>
                  <a:schemeClr val="bg1"/>
                </a:solidFill>
              </a:rPr>
              <a:t>Menülerde çok önemli yere sahiptir. Besleyici lezzetli, kıvamlı, bir çorba türüdür. Kremalı</a:t>
            </a:r>
            <a:br>
              <a:rPr lang="tr-TR" sz="1400" dirty="0" smtClean="0">
                <a:solidFill>
                  <a:schemeClr val="bg1"/>
                </a:solidFill>
              </a:rPr>
            </a:br>
            <a:r>
              <a:rPr lang="tr-TR" sz="1400" dirty="0" smtClean="0">
                <a:solidFill>
                  <a:schemeClr val="bg1"/>
                </a:solidFill>
              </a:rPr>
              <a:t>çorbaların yoğunluğunu un verir ismini ise </a:t>
            </a:r>
            <a:r>
              <a:rPr lang="tr-TR" sz="1400" dirty="0" err="1" smtClean="0">
                <a:solidFill>
                  <a:schemeClr val="bg1"/>
                </a:solidFill>
              </a:rPr>
              <a:t>Liaisondan</a:t>
            </a:r>
            <a:r>
              <a:rPr lang="tr-TR" sz="1400" dirty="0" smtClean="0">
                <a:solidFill>
                  <a:schemeClr val="bg1"/>
                </a:solidFill>
              </a:rPr>
              <a:t> alır.</a:t>
            </a:r>
            <a:r>
              <a:rPr lang="tr-TR" sz="1400" b="1" dirty="0" smtClean="0"/>
              <a:t> </a:t>
            </a:r>
          </a:p>
          <a:p>
            <a:r>
              <a:rPr lang="tr-TR" sz="1400" b="1" dirty="0" smtClean="0">
                <a:solidFill>
                  <a:srgbClr val="FF0000"/>
                </a:solidFill>
              </a:rPr>
              <a:t>Sebze çorbalarının tanımı ve özelliği</a:t>
            </a:r>
            <a:r>
              <a:rPr lang="tr-TR" sz="1400" dirty="0" smtClean="0"/>
              <a:t/>
            </a:r>
            <a:br>
              <a:rPr lang="tr-TR" sz="1400" dirty="0" smtClean="0"/>
            </a:br>
            <a:r>
              <a:rPr lang="tr-TR" sz="1400" dirty="0" smtClean="0">
                <a:solidFill>
                  <a:schemeClr val="bg1"/>
                </a:solidFill>
              </a:rPr>
              <a:t>Sebze çorbaları görünüş olarak genelde berraktır, içinde uluslararası yönteme göre</a:t>
            </a:r>
            <a:br>
              <a:rPr lang="tr-TR" sz="1400" dirty="0" smtClean="0">
                <a:solidFill>
                  <a:schemeClr val="bg1"/>
                </a:solidFill>
              </a:rPr>
            </a:br>
            <a:r>
              <a:rPr lang="tr-TR" sz="1400" dirty="0" smtClean="0">
                <a:solidFill>
                  <a:schemeClr val="bg1"/>
                </a:solidFill>
              </a:rPr>
              <a:t>doğranmış sebzeler bulunur Taze sebzelerden ve fond’dan yapıldığı için protein, mineral ve vitamin yönünden zengindir.</a:t>
            </a:r>
          </a:p>
          <a:p>
            <a:r>
              <a:rPr lang="tr-TR" sz="1400" b="1" dirty="0" smtClean="0"/>
              <a:t> </a:t>
            </a:r>
            <a:r>
              <a:rPr lang="tr-TR" sz="1400" b="1" dirty="0" smtClean="0">
                <a:solidFill>
                  <a:srgbClr val="FF0000"/>
                </a:solidFill>
              </a:rPr>
              <a:t>Püreli Çorbalarının Tanımı ve Özelliği</a:t>
            </a:r>
            <a:r>
              <a:rPr lang="tr-TR" sz="1400" dirty="0" smtClean="0"/>
              <a:t/>
            </a:r>
            <a:br>
              <a:rPr lang="tr-TR" sz="1400" dirty="0" smtClean="0"/>
            </a:br>
            <a:r>
              <a:rPr lang="tr-TR" sz="1400" dirty="0" smtClean="0">
                <a:solidFill>
                  <a:schemeClr val="bg1"/>
                </a:solidFill>
              </a:rPr>
              <a:t>Nişastalı besinlerin pişirilmesi, ezilmesi ve süzülmesiyle elde edilen kıvamlı bir çorba türüdür.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28610"/>
            <a:ext cx="8229600" cy="4200778"/>
          </a:xfrm>
        </p:spPr>
        <p:txBody>
          <a:bodyPr>
            <a:normAutofit fontScale="40000" lnSpcReduction="20000"/>
          </a:bodyPr>
          <a:lstStyle/>
          <a:p>
            <a:r>
              <a:rPr lang="tr-TR" dirty="0" smtClean="0">
                <a:solidFill>
                  <a:srgbClr val="FF0000"/>
                </a:solidFill>
              </a:rPr>
              <a:t>Roux (ru) Çeşitlerinin Hazırlanması</a:t>
            </a:r>
          </a:p>
          <a:p>
            <a:r>
              <a:rPr lang="tr-TR" dirty="0" smtClean="0"/>
              <a:t/>
            </a:r>
            <a:br>
              <a:rPr lang="tr-TR" dirty="0" smtClean="0"/>
            </a:br>
            <a:r>
              <a:rPr lang="tr-TR" dirty="0" smtClean="0">
                <a:solidFill>
                  <a:srgbClr val="FF0000"/>
                </a:solidFill>
              </a:rPr>
              <a:t>Beyaz Roux (white roux ): </a:t>
            </a:r>
            <a:r>
              <a:rPr lang="tr-TR" dirty="0" smtClean="0">
                <a:solidFill>
                  <a:schemeClr val="bg1"/>
                </a:solidFill>
              </a:rPr>
              <a:t>Eşit miktarda yağ ve un bir tavaya konur. Ocağın üzerinde</a:t>
            </a:r>
            <a:br>
              <a:rPr lang="tr-TR" dirty="0" smtClean="0">
                <a:solidFill>
                  <a:schemeClr val="bg1"/>
                </a:solidFill>
              </a:rPr>
            </a:br>
            <a:r>
              <a:rPr lang="tr-TR" dirty="0" smtClean="0">
                <a:solidFill>
                  <a:schemeClr val="bg1"/>
                </a:solidFill>
              </a:rPr>
              <a:t>renklenmeden kavrulur. Beyaz renkli çorbalarda ve soslarda kıvam verici olarak kullanılır</a:t>
            </a:r>
            <a:r>
              <a:rPr lang="tr-TR" dirty="0" smtClean="0"/>
              <a:t>.</a:t>
            </a:r>
            <a:br>
              <a:rPr lang="tr-TR" dirty="0" smtClean="0"/>
            </a:br>
            <a:r>
              <a:rPr lang="tr-TR" dirty="0" smtClean="0">
                <a:solidFill>
                  <a:srgbClr val="FF0000"/>
                </a:solidFill>
              </a:rPr>
              <a:t>Sarı Roux (blond roux): </a:t>
            </a:r>
            <a:r>
              <a:rPr lang="tr-TR" dirty="0" smtClean="0">
                <a:solidFill>
                  <a:schemeClr val="bg1"/>
                </a:solidFill>
              </a:rPr>
              <a:t>Eşit miktarda yağ ve un bir tavaya konur. Ocağın üzerinde hafif</a:t>
            </a:r>
            <a:br>
              <a:rPr lang="tr-TR" dirty="0" smtClean="0">
                <a:solidFill>
                  <a:schemeClr val="bg1"/>
                </a:solidFill>
              </a:rPr>
            </a:br>
            <a:r>
              <a:rPr lang="tr-TR" dirty="0" smtClean="0">
                <a:solidFill>
                  <a:schemeClr val="bg1"/>
                </a:solidFill>
              </a:rPr>
              <a:t>renklendirilerek (altın sarısı) kavrulur. Kıvamı iyi olmayan çorbalarda ve soslarda kullanılır</a:t>
            </a:r>
            <a:r>
              <a:rPr lang="tr-TR" dirty="0" smtClean="0"/>
              <a:t>.</a:t>
            </a:r>
            <a:br>
              <a:rPr lang="tr-TR" dirty="0" smtClean="0"/>
            </a:br>
            <a:r>
              <a:rPr lang="tr-TR" dirty="0" smtClean="0">
                <a:solidFill>
                  <a:srgbClr val="FF0000"/>
                </a:solidFill>
              </a:rPr>
              <a:t>Kahverengi Roux (brown roux): </a:t>
            </a:r>
            <a:r>
              <a:rPr lang="tr-TR" dirty="0" smtClean="0">
                <a:solidFill>
                  <a:schemeClr val="bg1"/>
                </a:solidFill>
              </a:rPr>
              <a:t>Eşit miktarda yağ ve un bir tavaya konur. Ocağın</a:t>
            </a:r>
            <a:br>
              <a:rPr lang="tr-TR" dirty="0" smtClean="0">
                <a:solidFill>
                  <a:schemeClr val="bg1"/>
                </a:solidFill>
              </a:rPr>
            </a:br>
            <a:r>
              <a:rPr lang="tr-TR" dirty="0" smtClean="0">
                <a:solidFill>
                  <a:schemeClr val="bg1"/>
                </a:solidFill>
              </a:rPr>
              <a:t>üzerinde açık kahverengi renk alıncaya kadar kavrulur. Kıvamı iyi olmayan kahverengi çorbalarda ve soslarda kullanılır.</a:t>
            </a:r>
            <a:r>
              <a:rPr lang="tr-TR" dirty="0" smtClean="0"/>
              <a:t/>
            </a:r>
            <a:br>
              <a:rPr lang="tr-TR" dirty="0" smtClean="0"/>
            </a:br>
            <a:endParaRPr lang="tr-TR" dirty="0" smtClean="0"/>
          </a:p>
          <a:p>
            <a:r>
              <a:rPr lang="tr-TR" dirty="0" smtClean="0">
                <a:solidFill>
                  <a:srgbClr val="FF0000"/>
                </a:solidFill>
              </a:rPr>
              <a:t>Beurre Manie (bör manye) Hazırlanması</a:t>
            </a:r>
            <a:r>
              <a:rPr lang="tr-TR" dirty="0" smtClean="0"/>
              <a:t/>
            </a:r>
            <a:br>
              <a:rPr lang="tr-TR" dirty="0" smtClean="0"/>
            </a:br>
            <a:r>
              <a:rPr lang="tr-TR" dirty="0" smtClean="0">
                <a:solidFill>
                  <a:schemeClr val="bg1"/>
                </a:solidFill>
              </a:rPr>
              <a:t>Kıvamı iyi olmayan çorbalarda, soslarda ve yemeklerde kullanılır. Eşit miktarda yağ</a:t>
            </a:r>
            <a:br>
              <a:rPr lang="tr-TR" dirty="0" smtClean="0">
                <a:solidFill>
                  <a:schemeClr val="bg1"/>
                </a:solidFill>
              </a:rPr>
            </a:br>
            <a:r>
              <a:rPr lang="tr-TR" dirty="0" smtClean="0">
                <a:solidFill>
                  <a:schemeClr val="bg1"/>
                </a:solidFill>
              </a:rPr>
              <a:t>ve un bir kapta karıştırılarak macun haline getirilir. Cam kavanozlarda veya uygun kaplarda</a:t>
            </a:r>
            <a:br>
              <a:rPr lang="tr-TR" dirty="0" smtClean="0">
                <a:solidFill>
                  <a:schemeClr val="bg1"/>
                </a:solidFill>
              </a:rPr>
            </a:br>
            <a:r>
              <a:rPr lang="tr-TR" dirty="0" smtClean="0">
                <a:solidFill>
                  <a:schemeClr val="bg1"/>
                </a:solidFill>
              </a:rPr>
              <a:t>saklanır. Gerektiği zaman kullanılır. Kullanılırken Beurre manieden gerekli miktarda alınır.</a:t>
            </a:r>
            <a:br>
              <a:rPr lang="tr-TR" dirty="0" smtClean="0">
                <a:solidFill>
                  <a:schemeClr val="bg1"/>
                </a:solidFill>
              </a:rPr>
            </a:br>
            <a:r>
              <a:rPr lang="tr-TR" dirty="0" smtClean="0">
                <a:solidFill>
                  <a:schemeClr val="bg1"/>
                </a:solidFill>
              </a:rPr>
              <a:t>Kıvamsız olan çorbaya veya sosa ilave edilerek hızla karıştırılarak kaynatılır</a:t>
            </a:r>
            <a:r>
              <a:rPr lang="tr-TR" dirty="0" smtClean="0"/>
              <a:t>.</a:t>
            </a:r>
            <a:br>
              <a:rPr lang="tr-TR" dirty="0" smtClean="0"/>
            </a:br>
            <a:endParaRPr lang="tr-TR" dirty="0" smtClean="0"/>
          </a:p>
          <a:p>
            <a:r>
              <a:rPr lang="tr-TR" dirty="0" smtClean="0">
                <a:solidFill>
                  <a:srgbClr val="FF0000"/>
                </a:solidFill>
              </a:rPr>
              <a:t>Liason (liyason) Hazırlanması</a:t>
            </a:r>
            <a:r>
              <a:rPr lang="tr-TR" dirty="0" smtClean="0"/>
              <a:t/>
            </a:r>
            <a:br>
              <a:rPr lang="tr-TR" dirty="0" smtClean="0"/>
            </a:br>
            <a:r>
              <a:rPr lang="tr-TR" dirty="0" smtClean="0">
                <a:solidFill>
                  <a:schemeClr val="bg1"/>
                </a:solidFill>
              </a:rPr>
              <a:t>Liasion kremalı çorbalarda lezzet verici olarak kullanılır. Krema, </a:t>
            </a:r>
            <a:r>
              <a:rPr lang="tr-TR" dirty="0" err="1" smtClean="0">
                <a:solidFill>
                  <a:schemeClr val="bg1"/>
                </a:solidFill>
              </a:rPr>
              <a:t>muskat</a:t>
            </a:r>
            <a:r>
              <a:rPr lang="tr-TR" dirty="0" smtClean="0">
                <a:solidFill>
                  <a:schemeClr val="bg1"/>
                </a:solidFill>
              </a:rPr>
              <a:t>, yumurta sarısı ile</a:t>
            </a:r>
            <a:br>
              <a:rPr lang="tr-TR" dirty="0" smtClean="0">
                <a:solidFill>
                  <a:schemeClr val="bg1"/>
                </a:solidFill>
              </a:rPr>
            </a:br>
            <a:r>
              <a:rPr lang="tr-TR" dirty="0" smtClean="0">
                <a:solidFill>
                  <a:schemeClr val="bg1"/>
                </a:solidFill>
              </a:rPr>
              <a:t>hazırlanır. Bütün bu malzemeler çukur bir kâsenin içine konur. Çırpma teli ile karıştırılır.</a:t>
            </a:r>
            <a:br>
              <a:rPr lang="tr-TR" dirty="0" smtClean="0">
                <a:solidFill>
                  <a:schemeClr val="bg1"/>
                </a:solidFill>
              </a:rPr>
            </a:br>
            <a:r>
              <a:rPr lang="tr-TR" dirty="0" smtClean="0">
                <a:solidFill>
                  <a:schemeClr val="bg1"/>
                </a:solidFill>
              </a:rPr>
              <a:t>Kremalı çorbanın ocaktan inmesine yakın ilave edilir. Hızla karıştırılır. Kaynamadan</a:t>
            </a:r>
            <a:br>
              <a:rPr lang="tr-TR" dirty="0" smtClean="0">
                <a:solidFill>
                  <a:schemeClr val="bg1"/>
                </a:solidFill>
              </a:rPr>
            </a:br>
            <a:r>
              <a:rPr lang="tr-TR" dirty="0" smtClean="0">
                <a:solidFill>
                  <a:schemeClr val="bg1"/>
                </a:solidFill>
              </a:rPr>
              <a:t>çorbanın altı kapatılır. Çorba kesinlikle kaynatılmaz.</a:t>
            </a:r>
          </a:p>
          <a:p>
            <a:endParaRPr lang="tr-TR" dirty="0" smtClean="0">
              <a:solidFill>
                <a:srgbClr val="FF0000"/>
              </a:solidFill>
            </a:endParaRPr>
          </a:p>
          <a:p>
            <a:r>
              <a:rPr lang="tr-TR" dirty="0" smtClean="0">
                <a:solidFill>
                  <a:schemeClr val="bg1"/>
                </a:solidFill>
              </a:rPr>
              <a:t>Terbiye:Aynı zamanda marinasyon olarak da karşımıza çıkabileceği gibi çorbaların ve yemeklerin kıvam,lezzet kazanmasında kullanılan genellikle un,yumurta,yoğurt,limon suyu gibi malzemelerin karışımından oluşan ve kaynayan sıvıya ilave edilerek elde edilen yöntemdir</a:t>
            </a:r>
            <a:r>
              <a:rPr lang="tr-TR" dirty="0" smtClean="0"/>
              <a:t>.</a:t>
            </a:r>
          </a:p>
          <a:p>
            <a:endParaRPr lang="tr-T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sd.PNG"/>
          <p:cNvPicPr>
            <a:picLocks noChangeAspect="1"/>
          </p:cNvPicPr>
          <p:nvPr/>
        </p:nvPicPr>
        <p:blipFill>
          <a:blip r:embed="rId2"/>
          <a:stretch>
            <a:fillRect/>
          </a:stretch>
        </p:blipFill>
        <p:spPr>
          <a:xfrm>
            <a:off x="4500562" y="1"/>
            <a:ext cx="4643438" cy="2571750"/>
          </a:xfrm>
          <a:prstGeom prst="rect">
            <a:avLst/>
          </a:prstGeom>
        </p:spPr>
      </p:pic>
      <p:pic>
        <p:nvPicPr>
          <p:cNvPr id="5" name="4 Resim" descr="cx.PNG"/>
          <p:cNvPicPr>
            <a:picLocks noChangeAspect="1"/>
          </p:cNvPicPr>
          <p:nvPr/>
        </p:nvPicPr>
        <p:blipFill>
          <a:blip r:embed="rId3"/>
          <a:stretch>
            <a:fillRect/>
          </a:stretch>
        </p:blipFill>
        <p:spPr>
          <a:xfrm>
            <a:off x="4500562" y="2571750"/>
            <a:ext cx="4643438" cy="2571750"/>
          </a:xfrm>
          <a:prstGeom prst="rect">
            <a:avLst/>
          </a:prstGeom>
        </p:spPr>
      </p:pic>
      <p:pic>
        <p:nvPicPr>
          <p:cNvPr id="6" name="5 Resim" descr="ds.PNG"/>
          <p:cNvPicPr>
            <a:picLocks noChangeAspect="1"/>
          </p:cNvPicPr>
          <p:nvPr/>
        </p:nvPicPr>
        <p:blipFill>
          <a:blip r:embed="rId4"/>
          <a:stretch>
            <a:fillRect/>
          </a:stretch>
        </p:blipFill>
        <p:spPr>
          <a:xfrm>
            <a:off x="0" y="0"/>
            <a:ext cx="4500594" cy="2571750"/>
          </a:xfrm>
          <a:prstGeom prst="rect">
            <a:avLst/>
          </a:prstGeom>
        </p:spPr>
      </p:pic>
      <p:pic>
        <p:nvPicPr>
          <p:cNvPr id="7" name="6 Resim" descr="wqqw.PNG"/>
          <p:cNvPicPr>
            <a:picLocks noChangeAspect="1"/>
          </p:cNvPicPr>
          <p:nvPr/>
        </p:nvPicPr>
        <p:blipFill>
          <a:blip r:embed="rId5"/>
          <a:stretch>
            <a:fillRect/>
          </a:stretch>
        </p:blipFill>
        <p:spPr>
          <a:xfrm>
            <a:off x="0" y="2571750"/>
            <a:ext cx="4500561" cy="25717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Ekran Alıntısı11.PNG"/>
          <p:cNvPicPr>
            <a:picLocks noChangeAspect="1" noChangeArrowheads="1"/>
          </p:cNvPicPr>
          <p:nvPr/>
        </p:nvPicPr>
        <p:blipFill>
          <a:blip r:embed="rId3"/>
          <a:srcRect/>
          <a:stretch>
            <a:fillRect/>
          </a:stretch>
        </p:blipFill>
        <p:spPr bwMode="auto">
          <a:xfrm>
            <a:off x="7500958" y="0"/>
            <a:ext cx="1643042" cy="1214428"/>
          </a:xfrm>
          <a:prstGeom prst="rect">
            <a:avLst/>
          </a:prstGeom>
          <a:ln>
            <a:noFill/>
          </a:ln>
          <a:effectLst>
            <a:softEdge rad="112500"/>
          </a:effectLst>
        </p:spPr>
      </p:pic>
      <p:sp>
        <p:nvSpPr>
          <p:cNvPr id="5" name="4 Başlık"/>
          <p:cNvSpPr>
            <a:spLocks noGrp="1"/>
          </p:cNvSpPr>
          <p:nvPr>
            <p:ph type="title"/>
          </p:nvPr>
        </p:nvSpPr>
        <p:spPr>
          <a:xfrm>
            <a:off x="0" y="-142894"/>
            <a:ext cx="7715272" cy="928694"/>
          </a:xfrm>
        </p:spPr>
        <p:txBody>
          <a:bodyPr>
            <a:normAutofit/>
          </a:bodyPr>
          <a:lstStyle/>
          <a:p>
            <a:pPr algn="l"/>
            <a:r>
              <a:rPr lang="tr-TR" sz="1400" b="1" dirty="0" smtClean="0">
                <a:solidFill>
                  <a:srgbClr val="FF0000"/>
                </a:solidFill>
              </a:rPr>
              <a:t>   </a:t>
            </a:r>
            <a:r>
              <a:rPr lang="tr-TR" sz="1400" dirty="0" smtClean="0">
                <a:solidFill>
                  <a:srgbClr val="C00000"/>
                </a:solidFill>
              </a:rPr>
              <a:t>ÜNİTE 1: </a:t>
            </a:r>
            <a:r>
              <a:rPr lang="tr-TR" sz="1300" dirty="0" smtClean="0">
                <a:solidFill>
                  <a:schemeClr val="bg1"/>
                </a:solidFill>
                <a:effectLst/>
              </a:rPr>
              <a:t>DANA ETİ BÖLÜMLERİNİN SOUS VİDE TEKNİĞİYLE HAZIRLANMASI, PİŞİRİLMESİ</a:t>
            </a:r>
            <a:r>
              <a:rPr lang="tr-TR" sz="1300" dirty="0" smtClean="0">
                <a:solidFill>
                  <a:schemeClr val="bg1"/>
                </a:solidFill>
              </a:rPr>
              <a:t>. </a:t>
            </a:r>
            <a:endParaRPr lang="tr-TR" sz="1300" b="1" dirty="0">
              <a:solidFill>
                <a:srgbClr val="FF0000"/>
              </a:solidFill>
            </a:endParaRPr>
          </a:p>
        </p:txBody>
      </p:sp>
      <p:sp>
        <p:nvSpPr>
          <p:cNvPr id="8" name="4 Başlık"/>
          <p:cNvSpPr txBox="1">
            <a:spLocks/>
          </p:cNvSpPr>
          <p:nvPr/>
        </p:nvSpPr>
        <p:spPr>
          <a:xfrm>
            <a:off x="142844" y="500048"/>
            <a:ext cx="7510514" cy="2571768"/>
          </a:xfrm>
          <a:prstGeom prst="rect">
            <a:avLst/>
          </a:prstGeom>
        </p:spPr>
        <p:txBody>
          <a:bodyPr rIns="91440" anchor="b">
            <a:normAutofit fontScale="47500" lnSpcReduction="20000"/>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30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ÜNİTENİN AMACI: </a:t>
            </a:r>
            <a:r>
              <a:rPr lang="tr-TR" sz="3000" dirty="0" smtClean="0">
                <a:solidFill>
                  <a:schemeClr val="bg1"/>
                </a:solidFill>
              </a:rPr>
              <a:t>Bu üniteyi tamamladık dan sonra </a:t>
            </a:r>
            <a:r>
              <a:rPr lang="tr-TR" sz="3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p>
          <a:p>
            <a:pPr marL="54864" marR="0" lvl="0" indent="0" defTabSz="914400" rtl="0" eaLnBrk="1" fontAlgn="auto" latinLnBrk="0" hangingPunct="1">
              <a:lnSpc>
                <a:spcPct val="100000"/>
              </a:lnSpc>
              <a:spcBef>
                <a:spcPct val="0"/>
              </a:spcBef>
              <a:spcAft>
                <a:spcPts val="0"/>
              </a:spcAft>
              <a:buClrTx/>
              <a:buSzTx/>
              <a:buFontTx/>
              <a:buNone/>
              <a:tabLst/>
              <a:defRPr/>
            </a:pPr>
            <a:endParaRPr lang="tr-TR" sz="30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defTabSz="828000" rtl="0" eaLnBrk="1" fontAlgn="auto" latinLnBrk="0" hangingPunct="1">
              <a:lnSpc>
                <a:spcPct val="100000"/>
              </a:lnSpc>
              <a:spcBef>
                <a:spcPct val="0"/>
              </a:spcBef>
              <a:spcAft>
                <a:spcPts val="0"/>
              </a:spcAft>
              <a:buClrTx/>
              <a:buSzTx/>
              <a:buFont typeface="Arial" pitchFamily="34" charset="0"/>
              <a:buChar char="•"/>
              <a:tabLst/>
              <a:defRPr/>
            </a:pPr>
            <a:r>
              <a:rPr lang="tr-TR" sz="3000" dirty="0" smtClean="0">
                <a:solidFill>
                  <a:schemeClr val="bg1"/>
                </a:solidFill>
                <a:latin typeface="+mj-lt"/>
                <a:ea typeface="+mj-ea"/>
                <a:cs typeface="+mj-cs"/>
              </a:rPr>
              <a:t>Sous vide tekniğinin yiyecekler üzerindeki etkisini öğrenecek,</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3000" dirty="0" smtClean="0">
                <a:solidFill>
                  <a:schemeClr val="bg1"/>
                </a:solidFill>
                <a:latin typeface="+mj-lt"/>
                <a:ea typeface="+mj-ea"/>
                <a:cs typeface="+mj-cs"/>
              </a:rPr>
              <a:t>Etleri bölümlerine ayırarak pişirilme öncesi hazırlığını ve sunumunu öğrenecek,</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3000" dirty="0" smtClean="0">
                <a:solidFill>
                  <a:schemeClr val="bg1"/>
                </a:solidFill>
                <a:latin typeface="+mj-lt"/>
                <a:ea typeface="+mj-ea"/>
                <a:cs typeface="+mj-cs"/>
              </a:rPr>
              <a:t>Etlerin yanında konulan hangi sosun,hangi garnitürün uygun olacağını bilecek,</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3000" dirty="0" smtClean="0">
                <a:solidFill>
                  <a:schemeClr val="bg1"/>
                </a:solidFill>
                <a:latin typeface="+mj-lt"/>
                <a:ea typeface="+mj-ea"/>
                <a:cs typeface="+mj-cs"/>
              </a:rPr>
              <a:t>Etlere hangi pişirme yöntemi uygulanacak  hangi kesim tekniği uygulanmasını bilecek,</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3000" dirty="0" smtClean="0">
                <a:solidFill>
                  <a:schemeClr val="bg1"/>
                </a:solidFill>
                <a:latin typeface="+mj-lt"/>
                <a:ea typeface="+mj-ea"/>
                <a:cs typeface="+mj-cs"/>
              </a:rPr>
              <a:t>Herhangi bir restoran yada otel mutfağında genel olarak kullanılan  ürünlerin bilgi ve  becerisine sahip olacaksınız</a:t>
            </a: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5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5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9" name="4 Başlık"/>
          <p:cNvSpPr txBox="1">
            <a:spLocks/>
          </p:cNvSpPr>
          <p:nvPr/>
        </p:nvSpPr>
        <p:spPr>
          <a:xfrm>
            <a:off x="762000" y="2285998"/>
            <a:ext cx="7043758" cy="857256"/>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1" name="4 Başlık"/>
          <p:cNvSpPr txBox="1">
            <a:spLocks/>
          </p:cNvSpPr>
          <p:nvPr/>
        </p:nvSpPr>
        <p:spPr>
          <a:xfrm>
            <a:off x="214282" y="2500312"/>
            <a:ext cx="7591476" cy="1285884"/>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İŞLENECEK KONULAR: </a:t>
            </a:r>
            <a:r>
              <a:rPr lang="tr-TR" sz="1400" dirty="0" smtClean="0">
                <a:solidFill>
                  <a:schemeClr val="bg1"/>
                </a:solidFill>
                <a:latin typeface="+mj-lt"/>
                <a:ea typeface="+mj-ea"/>
                <a:cs typeface="+mj-cs"/>
              </a:rPr>
              <a:t>Sous Vide tekniği, Izgara (Grilling), Ön Haşlama  (Blaching) ,       Dry Aged Sistemi, Et Pişirme Derecelerine Göre İsimleri ,  </a:t>
            </a:r>
            <a:r>
              <a:rPr lang="tr-TR" sz="1400" dirty="0" err="1" smtClean="0">
                <a:solidFill>
                  <a:schemeClr val="bg1"/>
                </a:solidFill>
                <a:latin typeface="+mj-lt"/>
                <a:ea typeface="+mj-ea"/>
                <a:cs typeface="+mj-cs"/>
              </a:rPr>
              <a:t>Chimichurri</a:t>
            </a:r>
            <a:r>
              <a:rPr lang="tr-TR" sz="1400" dirty="0" smtClean="0">
                <a:solidFill>
                  <a:schemeClr val="bg1"/>
                </a:solidFill>
                <a:latin typeface="+mj-lt"/>
                <a:ea typeface="+mj-ea"/>
                <a:cs typeface="+mj-cs"/>
              </a:rPr>
              <a:t> Sos, Patates Garnitürü, Sebze garnitürleri                                                                </a:t>
            </a:r>
            <a:endParaRPr lang="tr-TR" sz="1400" dirty="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2" name="4 Başlık"/>
          <p:cNvSpPr txBox="1">
            <a:spLocks/>
          </p:cNvSpPr>
          <p:nvPr/>
        </p:nvSpPr>
        <p:spPr>
          <a:xfrm>
            <a:off x="214282" y="3357568"/>
            <a:ext cx="7743876" cy="1000132"/>
          </a:xfrm>
          <a:prstGeom prst="rect">
            <a:avLst/>
          </a:prstGeom>
        </p:spPr>
        <p:txBody>
          <a:bodyPr rIns="91440" anchor="b">
            <a:normAutofit fontScale="92500" lnSpcReduction="20000"/>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 </a:t>
            </a:r>
            <a:r>
              <a:rPr lang="tr-TR" sz="15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ANAHTAR KAVRAMLAR: </a:t>
            </a:r>
            <a:r>
              <a:rPr lang="tr-TR" sz="1500" dirty="0" smtClean="0">
                <a:solidFill>
                  <a:schemeClr val="bg1"/>
                </a:solidFill>
                <a:latin typeface="+mj-lt"/>
                <a:ea typeface="+mj-ea"/>
                <a:cs typeface="+mj-cs"/>
              </a:rPr>
              <a:t>Sous vide, Glaze (Parlatma), Deglaze, Sear (Mühürlemek</a:t>
            </a:r>
            <a:r>
              <a:rPr lang="tr-TR" sz="15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r>
              <a:rPr lang="tr-TR" sz="1500" dirty="0" smtClean="0">
                <a:solidFill>
                  <a:schemeClr val="bg1"/>
                </a:solidFill>
                <a:latin typeface="+mj-lt"/>
                <a:ea typeface="+mj-ea"/>
                <a:cs typeface="+mj-cs"/>
              </a:rPr>
              <a:t>  Seasoning (Baharatlama), Marine Etmek (Dinlendirmek</a:t>
            </a:r>
            <a:r>
              <a:rPr lang="tr-TR" sz="1500" dirty="0" smtClean="0">
                <a:solidFill>
                  <a:schemeClr val="bg1"/>
                </a:solidFill>
                <a:effectLst>
                  <a:outerShdw blurRad="38100" dist="38100" dir="2700000" algn="tl">
                    <a:srgbClr val="000000">
                      <a:alpha val="43137"/>
                    </a:srgbClr>
                  </a:outerShdw>
                </a:effectLst>
                <a:latin typeface="+mj-lt"/>
                <a:ea typeface="+mj-ea"/>
                <a:cs typeface="+mj-cs"/>
              </a:rPr>
              <a:t>),</a:t>
            </a:r>
            <a:r>
              <a:rPr lang="tr-TR" sz="1500" dirty="0" smtClean="0">
                <a:solidFill>
                  <a:srgbClr val="C00000"/>
                </a:solidFill>
                <a:effectLst>
                  <a:outerShdw blurRad="38100" dist="38100" dir="2700000" algn="tl">
                    <a:srgbClr val="000000">
                      <a:alpha val="43137"/>
                    </a:srgbClr>
                  </a:outerShdw>
                </a:effectLst>
                <a:latin typeface="+mj-lt"/>
                <a:ea typeface="+mj-ea"/>
                <a:cs typeface="+mj-cs"/>
              </a:rPr>
              <a:t>  </a:t>
            </a:r>
            <a:r>
              <a:rPr lang="tr-TR" sz="1500" dirty="0" smtClean="0">
                <a:solidFill>
                  <a:schemeClr val="bg1"/>
                </a:solidFill>
                <a:latin typeface="+mj-lt"/>
                <a:ea typeface="+mj-ea"/>
                <a:cs typeface="+mj-cs"/>
              </a:rPr>
              <a:t>Marble (Etteki Mermerimsi Yağ Dokusu)                                                              </a:t>
            </a:r>
            <a:endParaRPr lang="tr-TR" sz="1500" dirty="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3" name="4 Başlık"/>
          <p:cNvSpPr txBox="1">
            <a:spLocks noGrp="1"/>
          </p:cNvSpPr>
          <p:nvPr>
            <p:ph idx="1"/>
          </p:nvPr>
        </p:nvSpPr>
        <p:spPr>
          <a:xfrm>
            <a:off x="214282" y="4071948"/>
            <a:ext cx="8472518" cy="1071552"/>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KRİTİK NOKTALAR: </a:t>
            </a:r>
            <a:r>
              <a:rPr lang="tr-TR" sz="1400" dirty="0" smtClean="0">
                <a:solidFill>
                  <a:schemeClr val="bg1"/>
                </a:solidFill>
                <a:latin typeface="+mj-lt"/>
                <a:ea typeface="+mj-ea"/>
                <a:cs typeface="+mj-cs"/>
              </a:rPr>
              <a:t>Mühürleme yaparken dikkat edilmesi gerekenler? Pişirmesi tamamlanan ürünlerin dinlendirme ve soğutma işlemleri nasıl olmalı?</a:t>
            </a:r>
            <a:endParaRPr lang="tr-TR" sz="1400" dirty="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Ekran Alıntısı11.PNG"/>
          <p:cNvPicPr>
            <a:picLocks noChangeAspect="1" noChangeArrowheads="1"/>
          </p:cNvPicPr>
          <p:nvPr/>
        </p:nvPicPr>
        <p:blipFill>
          <a:blip r:embed="rId3"/>
          <a:srcRect/>
          <a:stretch>
            <a:fillRect/>
          </a:stretch>
        </p:blipFill>
        <p:spPr bwMode="auto">
          <a:xfrm>
            <a:off x="7500958" y="0"/>
            <a:ext cx="1643042" cy="1214428"/>
          </a:xfrm>
          <a:prstGeom prst="rect">
            <a:avLst/>
          </a:prstGeom>
          <a:ln>
            <a:noFill/>
          </a:ln>
          <a:effectLst>
            <a:softEdge rad="112500"/>
          </a:effectLst>
        </p:spPr>
      </p:pic>
      <p:sp>
        <p:nvSpPr>
          <p:cNvPr id="5" name="4 Başlık"/>
          <p:cNvSpPr>
            <a:spLocks noGrp="1"/>
          </p:cNvSpPr>
          <p:nvPr>
            <p:ph type="title"/>
          </p:nvPr>
        </p:nvSpPr>
        <p:spPr>
          <a:xfrm>
            <a:off x="0" y="-142894"/>
            <a:ext cx="7715272" cy="642942"/>
          </a:xfrm>
        </p:spPr>
        <p:txBody>
          <a:bodyPr>
            <a:normAutofit/>
          </a:bodyPr>
          <a:lstStyle/>
          <a:p>
            <a:pPr algn="l"/>
            <a:r>
              <a:rPr lang="tr-TR" sz="1400" b="1" dirty="0" smtClean="0">
                <a:solidFill>
                  <a:srgbClr val="FF0000"/>
                </a:solidFill>
              </a:rPr>
              <a:t>   </a:t>
            </a:r>
            <a:r>
              <a:rPr lang="tr-TR" sz="1400" dirty="0" smtClean="0">
                <a:solidFill>
                  <a:srgbClr val="C00000"/>
                </a:solidFill>
              </a:rPr>
              <a:t>ÜNİTE 8</a:t>
            </a:r>
            <a:r>
              <a:rPr lang="tr-TR" sz="1800" b="1" dirty="0" smtClean="0">
                <a:solidFill>
                  <a:srgbClr val="FF0000"/>
                </a:solidFill>
              </a:rPr>
              <a:t>:</a:t>
            </a:r>
            <a:r>
              <a:rPr lang="tr-TR" sz="1400" dirty="0" smtClean="0">
                <a:solidFill>
                  <a:schemeClr val="bg1"/>
                </a:solidFill>
              </a:rPr>
              <a:t>MAKARNA YAPIMI,TEKNİKLERİ VE MAKARNA SOSLARI.</a:t>
            </a:r>
          </a:p>
        </p:txBody>
      </p:sp>
      <p:sp>
        <p:nvSpPr>
          <p:cNvPr id="8" name="4 Başlık"/>
          <p:cNvSpPr txBox="1">
            <a:spLocks/>
          </p:cNvSpPr>
          <p:nvPr/>
        </p:nvSpPr>
        <p:spPr>
          <a:xfrm>
            <a:off x="142844" y="857238"/>
            <a:ext cx="7510514" cy="2643206"/>
          </a:xfrm>
          <a:prstGeom prst="rect">
            <a:avLst/>
          </a:prstGeom>
        </p:spPr>
        <p:txBody>
          <a:bodyPr rIns="91440" anchor="b">
            <a:no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ÜNİTENİN AMACI: </a:t>
            </a:r>
            <a:r>
              <a:rPr lang="tr-TR" sz="1400" dirty="0" smtClean="0">
                <a:solidFill>
                  <a:schemeClr val="bg1"/>
                </a:solidFill>
              </a:rPr>
              <a:t>Bu üniteyi tamamladık dan sonra </a:t>
            </a: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p>
          <a:p>
            <a:pPr marL="512064" marR="0" lvl="0" defTabSz="828000" rtl="0" eaLnBrk="1" fontAlgn="auto" latinLnBrk="0" hangingPunct="1">
              <a:lnSpc>
                <a:spcPct val="100000"/>
              </a:lnSpc>
              <a:spcBef>
                <a:spcPct val="0"/>
              </a:spcBef>
              <a:spcAft>
                <a:spcPts val="0"/>
              </a:spcAft>
              <a:buClrTx/>
              <a:buSzTx/>
              <a:tabLst/>
              <a:defRPr/>
            </a:pPr>
            <a:endParaRPr lang="tr-TR" sz="1400" dirty="0" smtClean="0">
              <a:solidFill>
                <a:schemeClr val="bg1"/>
              </a:solidFill>
              <a:latin typeface="+mj-lt"/>
              <a:ea typeface="+mj-ea"/>
              <a:cs typeface="+mj-cs"/>
            </a:endParaRP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1400" dirty="0" smtClean="0">
                <a:solidFill>
                  <a:schemeClr val="bg1"/>
                </a:solidFill>
                <a:latin typeface="+mj-lt"/>
                <a:ea typeface="+mj-ea"/>
                <a:cs typeface="+mj-cs"/>
              </a:rPr>
              <a:t>Orijinal reçetelere uygun olarak makarna hamuru yapmayı ve temel makarna soslarını hazırlayabilecek;</a:t>
            </a:r>
          </a:p>
          <a:p>
            <a:pPr marL="512064">
              <a:spcBef>
                <a:spcPct val="0"/>
              </a:spcBef>
              <a:buFont typeface="Arial" pitchFamily="34" charset="0"/>
              <a:buChar char="•"/>
              <a:defRPr/>
            </a:pPr>
            <a:r>
              <a:rPr lang="tr-TR" sz="1400" dirty="0" smtClean="0">
                <a:solidFill>
                  <a:schemeClr val="bg1"/>
                </a:solidFill>
                <a:latin typeface="+mj-lt"/>
                <a:ea typeface="+mj-ea"/>
                <a:cs typeface="+mj-cs"/>
              </a:rPr>
              <a:t>Hazır endüstriyel makarnalarla el yapımı hazırladığımız makarnanın ne gibi farklılıkları olduğunu pişirme teknik ve süresindeki değişiklikleri öğrenecek;</a:t>
            </a:r>
          </a:p>
          <a:p>
            <a:pPr marL="512064">
              <a:spcBef>
                <a:spcPct val="0"/>
              </a:spcBef>
              <a:buFont typeface="Arial" pitchFamily="34" charset="0"/>
              <a:buChar char="•"/>
              <a:defRPr/>
            </a:pPr>
            <a:r>
              <a:rPr lang="tr-TR" sz="1400" dirty="0" smtClean="0">
                <a:solidFill>
                  <a:schemeClr val="bg1"/>
                </a:solidFill>
                <a:latin typeface="+mj-lt"/>
                <a:ea typeface="+mj-ea"/>
                <a:cs typeface="+mj-cs"/>
              </a:rPr>
              <a:t>Hazırladığımız makarna soslarının,diğer lezzet vericilerle(stoklarla) ilişkilendirerek makarnalara uygulanabilirliğini öğreneceğiz;</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1400" dirty="0" smtClean="0">
                <a:solidFill>
                  <a:schemeClr val="bg1"/>
                </a:solidFill>
                <a:latin typeface="+mj-lt"/>
                <a:ea typeface="+mj-ea"/>
                <a:cs typeface="+mj-cs"/>
              </a:rPr>
              <a:t>Herhangi bir restoran yada otel mutfağında genel olarak kullanılan  ürünlerin bilgi ve becerisine sahip olacaksınız</a:t>
            </a: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tabLst/>
              <a:defRPr/>
            </a:pP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14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9" name="4 Başlık"/>
          <p:cNvSpPr txBox="1">
            <a:spLocks/>
          </p:cNvSpPr>
          <p:nvPr/>
        </p:nvSpPr>
        <p:spPr>
          <a:xfrm>
            <a:off x="762000" y="2285998"/>
            <a:ext cx="7043758" cy="857256"/>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1" name="4 Başlık"/>
          <p:cNvSpPr txBox="1">
            <a:spLocks/>
          </p:cNvSpPr>
          <p:nvPr/>
        </p:nvSpPr>
        <p:spPr>
          <a:xfrm>
            <a:off x="214282" y="2500312"/>
            <a:ext cx="7591476" cy="1285884"/>
          </a:xfrm>
          <a:prstGeom prst="rect">
            <a:avLst/>
          </a:prstGeom>
        </p:spPr>
        <p:txBody>
          <a:bodyPr rIns="91440" anchor="b">
            <a:normAutofit fontScale="92500" lnSpcReduction="10000"/>
            <a:scene3d>
              <a:camera prst="orthographicFront"/>
              <a:lightRig rig="soft" dir="t">
                <a:rot lat="0" lon="0" rev="2400000"/>
              </a:lightRig>
            </a:scene3d>
            <a:sp3d>
              <a:bevelT w="19050" h="12700"/>
            </a:sp3d>
          </a:bodyPr>
          <a:lstStyle/>
          <a:p>
            <a:pPr marL="54864" lvl="0">
              <a:spcBef>
                <a:spcPct val="0"/>
              </a:spcBef>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lvl="0">
              <a:spcBef>
                <a:spcPct val="0"/>
              </a:spcBef>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İŞLENECEK KONULAR</a:t>
            </a:r>
            <a:r>
              <a:rPr lang="tr-TR" sz="1400" dirty="0" smtClean="0">
                <a:solidFill>
                  <a:schemeClr val="bg1"/>
                </a:solidFill>
                <a:latin typeface="+mj-lt"/>
                <a:ea typeface="+mj-ea"/>
                <a:cs typeface="+mj-cs"/>
              </a:rPr>
              <a:t>:Makarna hamuru hazırlama,Temel makarna sosları,Uluslar arası mutfaklarda kullanılan pişirme teknikleri</a:t>
            </a:r>
            <a:endParaRPr lang="tr-TR" sz="1400" dirty="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2" name="4 Başlık"/>
          <p:cNvSpPr txBox="1">
            <a:spLocks/>
          </p:cNvSpPr>
          <p:nvPr/>
        </p:nvSpPr>
        <p:spPr>
          <a:xfrm>
            <a:off x="214282" y="3357568"/>
            <a:ext cx="7743876" cy="1000132"/>
          </a:xfrm>
          <a:prstGeom prst="rect">
            <a:avLst/>
          </a:prstGeom>
        </p:spPr>
        <p:txBody>
          <a:bodyPr rIns="91440" anchor="b">
            <a:normAutofit fontScale="92500" lnSpcReduction="20000"/>
            <a:scene3d>
              <a:camera prst="orthographicFront"/>
              <a:lightRig rig="soft" dir="t">
                <a:rot lat="0" lon="0" rev="2400000"/>
              </a:lightRig>
            </a:scene3d>
            <a:sp3d>
              <a:bevelT w="19050" h="12700"/>
            </a:sp3d>
          </a:bodyPr>
          <a:lstStyle/>
          <a:p>
            <a:pPr marL="54864" lvl="0">
              <a:spcBef>
                <a:spcPct val="0"/>
              </a:spcBef>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 </a:t>
            </a:r>
          </a:p>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ANAHTAR KAVRAMLAR </a:t>
            </a:r>
            <a:r>
              <a:rPr lang="tr-TR" sz="1400" dirty="0" smtClean="0">
                <a:solidFill>
                  <a:schemeClr val="bg1"/>
                </a:solidFill>
                <a:latin typeface="+mj-lt"/>
                <a:ea typeface="+mj-ea"/>
                <a:cs typeface="+mj-cs"/>
              </a:rPr>
              <a:t>: Aldante, Konkasse Pesto  Parmesan   </a:t>
            </a: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3" name="4 Başlık"/>
          <p:cNvSpPr txBox="1">
            <a:spLocks noGrp="1"/>
          </p:cNvSpPr>
          <p:nvPr>
            <p:ph idx="1"/>
          </p:nvPr>
        </p:nvSpPr>
        <p:spPr>
          <a:xfrm>
            <a:off x="214282" y="4071948"/>
            <a:ext cx="8472518" cy="1071552"/>
          </a:xfrm>
          <a:prstGeom prst="rect">
            <a:avLst/>
          </a:prstGeom>
        </p:spPr>
        <p:txBody>
          <a:bodyPr rIns="91440" anchor="b">
            <a:normAutofit/>
            <a:scene3d>
              <a:camera prst="orthographicFront"/>
              <a:lightRig rig="soft" dir="t">
                <a:rot lat="0" lon="0" rev="2400000"/>
              </a:lightRig>
            </a:scene3d>
            <a:sp3d>
              <a:bevelT w="19050" h="12700"/>
            </a:sp3d>
          </a:bodyPr>
          <a:lstStyle/>
          <a:p>
            <a:pPr marL="54864" lvl="0" indent="0">
              <a:spcBef>
                <a:spcPct val="0"/>
              </a:spcBef>
              <a:buClrTx/>
              <a:buSzTx/>
              <a:buNone/>
              <a:defRPr/>
            </a:pPr>
            <a:r>
              <a:rPr lang="tr-TR" sz="15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KRİTİK NOKTALAR</a:t>
            </a:r>
            <a:r>
              <a:rPr lang="tr-TR" sz="15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r>
              <a:rPr lang="tr-TR" sz="1300" dirty="0" smtClean="0">
                <a:solidFill>
                  <a:schemeClr val="bg1"/>
                </a:solidFill>
                <a:latin typeface="+mj-lt"/>
                <a:ea typeface="+mj-ea"/>
                <a:cs typeface="+mj-cs"/>
              </a:rPr>
              <a:t>Hazırlayacağımız makarna sosunun kıvamı,sonradan ekleyeceğimiz makarnanın nişastası da göz önünde bulundurarak hazırlamalıyız,Haşladığımız makarnanın da sonradan sosla birlikte tekrar pişmesi devam edeceği için bunu da göz önünde bulundurmalıyız.</a:t>
            </a: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42858"/>
            <a:ext cx="8229600" cy="4486530"/>
          </a:xfrm>
        </p:spPr>
        <p:txBody>
          <a:bodyPr>
            <a:normAutofit/>
          </a:bodyPr>
          <a:lstStyle/>
          <a:p>
            <a:r>
              <a:rPr lang="tr-TR" sz="1400" dirty="0" smtClean="0">
                <a:solidFill>
                  <a:srgbClr val="FF0000"/>
                </a:solidFill>
              </a:rPr>
              <a:t>Makarna</a:t>
            </a:r>
            <a:r>
              <a:rPr lang="tr-TR" sz="1400" dirty="0" smtClean="0"/>
              <a:t>; </a:t>
            </a:r>
          </a:p>
          <a:p>
            <a:r>
              <a:rPr lang="tr-TR" sz="1400" dirty="0" smtClean="0">
                <a:solidFill>
                  <a:schemeClr val="bg1"/>
                </a:solidFill>
              </a:rPr>
              <a:t>Durum yani sert buğdaydan elde edilen irmiğin su ve bazı zenginleştirici maddeler ile karıştırılması ve istenilen şekiller verilip kurutulması suretiyle elde edilen gıda maddesidir. </a:t>
            </a:r>
          </a:p>
          <a:p>
            <a:r>
              <a:rPr lang="tr-TR" sz="1400" dirty="0" smtClean="0">
                <a:solidFill>
                  <a:srgbClr val="FF0000"/>
                </a:solidFill>
              </a:rPr>
              <a:t>Kaliteli Makarnanın Özellikleri </a:t>
            </a:r>
            <a:r>
              <a:rPr lang="tr-TR" sz="1400" dirty="0" smtClean="0">
                <a:solidFill>
                  <a:schemeClr val="bg1"/>
                </a:solidFill>
              </a:rPr>
              <a:t>:</a:t>
            </a:r>
          </a:p>
          <a:p>
            <a:r>
              <a:rPr lang="tr-TR" sz="1400" dirty="0" smtClean="0">
                <a:solidFill>
                  <a:schemeClr val="bg1"/>
                </a:solidFill>
              </a:rPr>
              <a:t>Makarnanın kalitesini etkileyen faktörlerin başında, irmiğin üretildiği durum buğdayının kalitesi gelmektedir. </a:t>
            </a:r>
          </a:p>
          <a:p>
            <a:endParaRPr lang="tr-TR" sz="1400" dirty="0" smtClean="0">
              <a:solidFill>
                <a:schemeClr val="bg1"/>
              </a:solidFill>
            </a:endParaRPr>
          </a:p>
          <a:p>
            <a:pPr>
              <a:buNone/>
            </a:pPr>
            <a:r>
              <a:rPr lang="tr-TR" sz="1400" dirty="0" smtClean="0">
                <a:solidFill>
                  <a:schemeClr val="bg1"/>
                </a:solidFill>
              </a:rPr>
              <a:t>     İyi kaliteli, kuru bir makarnanın rengi altın gibi olmalı ve kırıldığı zaman kuru, net bir ses çıkarmalıdır. Işık karşısında makarnaya bakıldığında rengin homojen olması pişirilme esnasında dayanıklı ve elastikî olması gerekmektedir. Böylece nişastanın makarnanın dışına çıkması engellenip yapışkanlığı önlenmektedir.</a:t>
            </a:r>
          </a:p>
          <a:p>
            <a:endParaRPr lang="tr-TR" sz="1400" dirty="0" smtClean="0">
              <a:solidFill>
                <a:schemeClr val="bg1"/>
              </a:solidFill>
            </a:endParaRPr>
          </a:p>
          <a:p>
            <a:r>
              <a:rPr lang="tr-TR" sz="1400" dirty="0" smtClean="0">
                <a:solidFill>
                  <a:schemeClr val="bg1"/>
                </a:solidFill>
              </a:rPr>
              <a:t>Makarnanın anavatanı İtalya gibi gözükse de ülkemizde özellikle yörelerde çok kaliteli lezzetli erişte, mantı gibi Türk mutfak kültürüne ait lezzetler bulmak mümkündür.</a:t>
            </a:r>
          </a:p>
          <a:p>
            <a:endParaRPr lang="tr-TR" sz="1400" dirty="0" smtClean="0">
              <a:solidFill>
                <a:schemeClr val="bg1"/>
              </a:solidFill>
            </a:endParaRPr>
          </a:p>
          <a:p>
            <a:r>
              <a:rPr lang="tr-TR" sz="1400" dirty="0" smtClean="0">
                <a:solidFill>
                  <a:schemeClr val="bg1"/>
                </a:solidFill>
              </a:rPr>
              <a:t>Aynı zamanda makarnalar çok zengin kullanım alanlarına sahiptir. Bazı mutfaklarda salatası,mezesi yapılabildiği gibi bazı menülerde ara sıcak,ana yemek yada ana yemeğin yanında garnitür olarak da karşımıza çıkmaktadır.Bunu belirleyici unsurlar tamamen şefin oluşturduğu menünün kullanım alanıyla ilgilidir.</a:t>
            </a:r>
            <a:endParaRPr lang="tr-TR" sz="1400" dirty="0">
              <a:solidFill>
                <a:schemeClr val="bg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vfvf.PNG"/>
          <p:cNvPicPr>
            <a:picLocks noChangeAspect="1"/>
          </p:cNvPicPr>
          <p:nvPr/>
        </p:nvPicPr>
        <p:blipFill>
          <a:blip r:embed="rId2"/>
          <a:stretch>
            <a:fillRect/>
          </a:stretch>
        </p:blipFill>
        <p:spPr>
          <a:xfrm>
            <a:off x="4572000" y="0"/>
            <a:ext cx="4571999" cy="2500312"/>
          </a:xfrm>
          <a:prstGeom prst="rect">
            <a:avLst/>
          </a:prstGeom>
        </p:spPr>
      </p:pic>
      <p:pic>
        <p:nvPicPr>
          <p:cNvPr id="5" name="4 Resim" descr="ökökö.PNG"/>
          <p:cNvPicPr>
            <a:picLocks noChangeAspect="1"/>
          </p:cNvPicPr>
          <p:nvPr/>
        </p:nvPicPr>
        <p:blipFill>
          <a:blip r:embed="rId3"/>
          <a:stretch>
            <a:fillRect/>
          </a:stretch>
        </p:blipFill>
        <p:spPr>
          <a:xfrm>
            <a:off x="4572000" y="2500312"/>
            <a:ext cx="4572000" cy="2643187"/>
          </a:xfrm>
          <a:prstGeom prst="rect">
            <a:avLst/>
          </a:prstGeom>
        </p:spPr>
      </p:pic>
      <p:pic>
        <p:nvPicPr>
          <p:cNvPr id="6" name="5 Resim" descr="bgbg.PNG"/>
          <p:cNvPicPr>
            <a:picLocks noChangeAspect="1"/>
          </p:cNvPicPr>
          <p:nvPr/>
        </p:nvPicPr>
        <p:blipFill>
          <a:blip r:embed="rId4"/>
          <a:stretch>
            <a:fillRect/>
          </a:stretch>
        </p:blipFill>
        <p:spPr>
          <a:xfrm>
            <a:off x="0" y="0"/>
            <a:ext cx="4572000" cy="2500312"/>
          </a:xfrm>
          <a:prstGeom prst="rect">
            <a:avLst/>
          </a:prstGeom>
        </p:spPr>
      </p:pic>
      <p:pic>
        <p:nvPicPr>
          <p:cNvPr id="7" name="6 Resim" descr="dsd.PNG"/>
          <p:cNvPicPr>
            <a:picLocks noChangeAspect="1"/>
          </p:cNvPicPr>
          <p:nvPr/>
        </p:nvPicPr>
        <p:blipFill>
          <a:blip r:embed="rId5"/>
          <a:stretch>
            <a:fillRect/>
          </a:stretch>
        </p:blipFill>
        <p:spPr>
          <a:xfrm>
            <a:off x="0" y="2500312"/>
            <a:ext cx="4500562" cy="264318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050" name="Picture 2" descr="E:\GOKHAN\son menü çalışma 24.2015\secret recipes\ASEAN SAUCE\cream sauce.JPG"/>
          <p:cNvPicPr>
            <a:picLocks noChangeAspect="1" noChangeArrowheads="1"/>
          </p:cNvPicPr>
          <p:nvPr/>
        </p:nvPicPr>
        <p:blipFill>
          <a:blip r:embed="rId2"/>
          <a:srcRect/>
          <a:stretch>
            <a:fillRect/>
          </a:stretch>
        </p:blipFill>
        <p:spPr bwMode="auto">
          <a:xfrm>
            <a:off x="1" y="0"/>
            <a:ext cx="9143999" cy="51435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GOKHAN\son menü çalışma 24.2015\secret recipes\ASEAN SAUCE\carbonara sauce.JPG"/>
          <p:cNvPicPr>
            <a:picLocks noChangeAspect="1" noChangeArrowheads="1"/>
          </p:cNvPicPr>
          <p:nvPr/>
        </p:nvPicPr>
        <p:blipFill>
          <a:blip r:embed="rId2"/>
          <a:srcRect/>
          <a:stretch>
            <a:fillRect/>
          </a:stretch>
        </p:blipFill>
        <p:spPr bwMode="auto">
          <a:xfrm>
            <a:off x="0" y="1"/>
            <a:ext cx="9144000" cy="5143499"/>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GOKHAN\son menü çalışma 24.2015\secret recipes\europe\tomato sauce.JPG"/>
          <p:cNvPicPr>
            <a:picLocks noChangeAspect="1" noChangeArrowheads="1"/>
          </p:cNvPicPr>
          <p:nvPr/>
        </p:nvPicPr>
        <p:blipFill>
          <a:blip r:embed="rId2"/>
          <a:srcRect/>
          <a:stretch>
            <a:fillRect/>
          </a:stretch>
        </p:blipFill>
        <p:spPr bwMode="auto">
          <a:xfrm>
            <a:off x="0" y="1"/>
            <a:ext cx="9144000" cy="5143499"/>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Ekran Alıntısı11.PNG"/>
          <p:cNvPicPr>
            <a:picLocks noChangeAspect="1" noChangeArrowheads="1"/>
          </p:cNvPicPr>
          <p:nvPr/>
        </p:nvPicPr>
        <p:blipFill>
          <a:blip r:embed="rId3"/>
          <a:srcRect/>
          <a:stretch>
            <a:fillRect/>
          </a:stretch>
        </p:blipFill>
        <p:spPr bwMode="auto">
          <a:xfrm>
            <a:off x="7500958" y="0"/>
            <a:ext cx="1643042" cy="1214428"/>
          </a:xfrm>
          <a:prstGeom prst="rect">
            <a:avLst/>
          </a:prstGeom>
          <a:ln>
            <a:noFill/>
          </a:ln>
          <a:effectLst>
            <a:softEdge rad="112500"/>
          </a:effectLst>
        </p:spPr>
      </p:pic>
      <p:sp>
        <p:nvSpPr>
          <p:cNvPr id="5" name="4 Başlık"/>
          <p:cNvSpPr>
            <a:spLocks noGrp="1"/>
          </p:cNvSpPr>
          <p:nvPr>
            <p:ph type="title"/>
          </p:nvPr>
        </p:nvSpPr>
        <p:spPr>
          <a:xfrm>
            <a:off x="0" y="-142894"/>
            <a:ext cx="7715272" cy="642942"/>
          </a:xfrm>
        </p:spPr>
        <p:txBody>
          <a:bodyPr>
            <a:normAutofit/>
          </a:bodyPr>
          <a:lstStyle/>
          <a:p>
            <a:pPr algn="l"/>
            <a:r>
              <a:rPr lang="tr-TR" sz="1400" b="1" dirty="0" smtClean="0">
                <a:solidFill>
                  <a:srgbClr val="FF0000"/>
                </a:solidFill>
              </a:rPr>
              <a:t>   </a:t>
            </a:r>
            <a:r>
              <a:rPr lang="tr-TR" sz="1400" dirty="0" smtClean="0">
                <a:solidFill>
                  <a:srgbClr val="C00000"/>
                </a:solidFill>
              </a:rPr>
              <a:t>ÜNİTE 9</a:t>
            </a:r>
            <a:r>
              <a:rPr lang="tr-TR" sz="1800" b="1" dirty="0" smtClean="0">
                <a:solidFill>
                  <a:srgbClr val="FF0000"/>
                </a:solidFill>
              </a:rPr>
              <a:t>:</a:t>
            </a:r>
            <a:r>
              <a:rPr lang="tr-TR" sz="1400" dirty="0" smtClean="0">
                <a:solidFill>
                  <a:schemeClr val="bg1"/>
                </a:solidFill>
              </a:rPr>
              <a:t>PİZZA YAPIMI,TEKNİKLERİ VE ÇEŞİTLERİ.</a:t>
            </a:r>
          </a:p>
        </p:txBody>
      </p:sp>
      <p:sp>
        <p:nvSpPr>
          <p:cNvPr id="8" name="4 Başlık"/>
          <p:cNvSpPr txBox="1">
            <a:spLocks/>
          </p:cNvSpPr>
          <p:nvPr/>
        </p:nvSpPr>
        <p:spPr>
          <a:xfrm>
            <a:off x="142844" y="857238"/>
            <a:ext cx="7572428" cy="2643206"/>
          </a:xfrm>
          <a:prstGeom prst="rect">
            <a:avLst/>
          </a:prstGeom>
        </p:spPr>
        <p:txBody>
          <a:bodyPr rIns="91440" anchor="b">
            <a:no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ÜNİTENİN AMACI: </a:t>
            </a:r>
            <a:r>
              <a:rPr lang="tr-TR" sz="1400" dirty="0" smtClean="0">
                <a:solidFill>
                  <a:schemeClr val="bg1"/>
                </a:solidFill>
              </a:rPr>
              <a:t>Bu üniteyi tamamladık dan sonra </a:t>
            </a: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p>
          <a:p>
            <a:pPr marL="512064" marR="0" lvl="0" defTabSz="828000" rtl="0" eaLnBrk="1" fontAlgn="auto" latinLnBrk="0" hangingPunct="1">
              <a:lnSpc>
                <a:spcPct val="100000"/>
              </a:lnSpc>
              <a:spcBef>
                <a:spcPct val="0"/>
              </a:spcBef>
              <a:spcAft>
                <a:spcPts val="0"/>
              </a:spcAft>
              <a:buClrTx/>
              <a:buSzTx/>
              <a:tabLst/>
              <a:defRPr/>
            </a:pPr>
            <a:endParaRPr lang="tr-TR" sz="1400" dirty="0" smtClean="0">
              <a:solidFill>
                <a:schemeClr val="bg1"/>
              </a:solidFill>
              <a:latin typeface="+mj-lt"/>
              <a:ea typeface="+mj-ea"/>
              <a:cs typeface="+mj-cs"/>
            </a:endParaRP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1400" dirty="0" smtClean="0">
                <a:solidFill>
                  <a:schemeClr val="bg1"/>
                </a:solidFill>
                <a:latin typeface="+mj-lt"/>
                <a:ea typeface="+mj-ea"/>
                <a:cs typeface="+mj-cs"/>
              </a:rPr>
              <a:t>Orijinal reçetelere uygun olarak pizza hamuru yapmayı ve pizza sosunu hazırlayabilecek;</a:t>
            </a:r>
          </a:p>
          <a:p>
            <a:pPr marL="512064">
              <a:spcBef>
                <a:spcPct val="0"/>
              </a:spcBef>
              <a:buFont typeface="Arial" pitchFamily="34" charset="0"/>
              <a:buChar char="•"/>
              <a:defRPr/>
            </a:pPr>
            <a:r>
              <a:rPr lang="tr-TR" sz="1400" dirty="0" smtClean="0">
                <a:solidFill>
                  <a:schemeClr val="bg1"/>
                </a:solidFill>
                <a:latin typeface="+mj-lt"/>
                <a:ea typeface="+mj-ea"/>
                <a:cs typeface="+mj-cs"/>
              </a:rPr>
              <a:t>Hazırlayacağımız hamurda mayalandırmayı, dinlendirmeyi ve işlemeyi öğrenecek;</a:t>
            </a:r>
          </a:p>
          <a:p>
            <a:pPr marL="512064">
              <a:spcBef>
                <a:spcPct val="0"/>
              </a:spcBef>
              <a:buFont typeface="Arial" pitchFamily="34" charset="0"/>
              <a:buChar char="•"/>
              <a:defRPr/>
            </a:pPr>
            <a:r>
              <a:rPr lang="tr-TR" sz="1400" dirty="0" smtClean="0">
                <a:solidFill>
                  <a:schemeClr val="bg1"/>
                </a:solidFill>
                <a:latin typeface="+mj-lt"/>
                <a:ea typeface="+mj-ea"/>
                <a:cs typeface="+mj-cs"/>
              </a:rPr>
              <a:t>Uluslar arası pizza teknikleri ve yöresel ürünleri kullanarak pizzaları çeşitlendirmeyi öğrenecek;</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1400" dirty="0" smtClean="0">
                <a:solidFill>
                  <a:schemeClr val="bg1"/>
                </a:solidFill>
                <a:latin typeface="+mj-lt"/>
                <a:ea typeface="+mj-ea"/>
                <a:cs typeface="+mj-cs"/>
              </a:rPr>
              <a:t>Herhangi bir restoran yada otel mutfağında genel olarak kullanılan  ürünlerin bilgi ve becerisine sahip olacaksınız</a:t>
            </a: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tabLst/>
              <a:defRPr/>
            </a:pP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14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9" name="4 Başlık"/>
          <p:cNvSpPr txBox="1">
            <a:spLocks/>
          </p:cNvSpPr>
          <p:nvPr/>
        </p:nvSpPr>
        <p:spPr>
          <a:xfrm>
            <a:off x="762000" y="2285998"/>
            <a:ext cx="7043758" cy="857256"/>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1" name="4 Başlık"/>
          <p:cNvSpPr txBox="1">
            <a:spLocks/>
          </p:cNvSpPr>
          <p:nvPr/>
        </p:nvSpPr>
        <p:spPr>
          <a:xfrm>
            <a:off x="214282" y="2500312"/>
            <a:ext cx="7591476" cy="1285884"/>
          </a:xfrm>
          <a:prstGeom prst="rect">
            <a:avLst/>
          </a:prstGeom>
        </p:spPr>
        <p:txBody>
          <a:bodyPr rIns="91440" anchor="b">
            <a:normAutofit fontScale="92500" lnSpcReduction="10000"/>
            <a:scene3d>
              <a:camera prst="orthographicFront"/>
              <a:lightRig rig="soft" dir="t">
                <a:rot lat="0" lon="0" rev="2400000"/>
              </a:lightRig>
            </a:scene3d>
            <a:sp3d>
              <a:bevelT w="19050" h="12700"/>
            </a:sp3d>
          </a:bodyPr>
          <a:lstStyle/>
          <a:p>
            <a:pPr marL="54864" lvl="0">
              <a:spcBef>
                <a:spcPct val="0"/>
              </a:spcBef>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lvl="0">
              <a:spcBef>
                <a:spcPct val="0"/>
              </a:spcBef>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İŞLENECEK KONULAR</a:t>
            </a:r>
            <a:r>
              <a:rPr lang="tr-TR" sz="1400" dirty="0" smtClean="0">
                <a:solidFill>
                  <a:schemeClr val="bg1"/>
                </a:solidFill>
                <a:latin typeface="+mj-lt"/>
                <a:ea typeface="+mj-ea"/>
                <a:cs typeface="+mj-cs"/>
              </a:rPr>
              <a:t>:Pizza hamuru hazırlama,Temel pizza sosu,Uluslar arası mutfaklarda kullanılan teknikler</a:t>
            </a:r>
            <a:endParaRPr lang="tr-TR" sz="1400" dirty="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2" name="4 Başlık"/>
          <p:cNvSpPr txBox="1">
            <a:spLocks/>
          </p:cNvSpPr>
          <p:nvPr/>
        </p:nvSpPr>
        <p:spPr>
          <a:xfrm>
            <a:off x="214282" y="3357568"/>
            <a:ext cx="7743876" cy="1000132"/>
          </a:xfrm>
          <a:prstGeom prst="rect">
            <a:avLst/>
          </a:prstGeom>
        </p:spPr>
        <p:txBody>
          <a:bodyPr rIns="91440" anchor="b">
            <a:normAutofit fontScale="92500" lnSpcReduction="20000"/>
            <a:scene3d>
              <a:camera prst="orthographicFront"/>
              <a:lightRig rig="soft" dir="t">
                <a:rot lat="0" lon="0" rev="2400000"/>
              </a:lightRig>
            </a:scene3d>
            <a:sp3d>
              <a:bevelT w="19050" h="12700"/>
            </a:sp3d>
          </a:bodyPr>
          <a:lstStyle/>
          <a:p>
            <a:pPr marL="54864" lvl="0">
              <a:spcBef>
                <a:spcPct val="0"/>
              </a:spcBef>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 </a:t>
            </a:r>
          </a:p>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ANAHTAR KAVRAMLAR </a:t>
            </a:r>
            <a:r>
              <a:rPr lang="tr-TR" sz="1400" dirty="0" smtClean="0">
                <a:solidFill>
                  <a:schemeClr val="bg1"/>
                </a:solidFill>
                <a:latin typeface="+mj-lt"/>
                <a:ea typeface="+mj-ea"/>
                <a:cs typeface="+mj-cs"/>
              </a:rPr>
              <a:t>: Mayalanma, Dinlendirme,</a:t>
            </a: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3" name="4 Başlık"/>
          <p:cNvSpPr txBox="1">
            <a:spLocks noGrp="1"/>
          </p:cNvSpPr>
          <p:nvPr>
            <p:ph idx="1"/>
          </p:nvPr>
        </p:nvSpPr>
        <p:spPr>
          <a:xfrm>
            <a:off x="214282" y="4071948"/>
            <a:ext cx="8472518" cy="1071552"/>
          </a:xfrm>
          <a:prstGeom prst="rect">
            <a:avLst/>
          </a:prstGeom>
        </p:spPr>
        <p:txBody>
          <a:bodyPr rIns="91440" anchor="b">
            <a:normAutofit/>
            <a:scene3d>
              <a:camera prst="orthographicFront"/>
              <a:lightRig rig="soft" dir="t">
                <a:rot lat="0" lon="0" rev="2400000"/>
              </a:lightRig>
            </a:scene3d>
            <a:sp3d>
              <a:bevelT w="19050" h="12700"/>
            </a:sp3d>
          </a:bodyPr>
          <a:lstStyle/>
          <a:p>
            <a:pPr marL="54864" lvl="0" indent="0">
              <a:spcBef>
                <a:spcPct val="0"/>
              </a:spcBef>
              <a:buClrTx/>
              <a:buSzTx/>
              <a:buNone/>
              <a:defRPr/>
            </a:pPr>
            <a:r>
              <a:rPr lang="tr-TR" sz="15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KRİTİK NOKTALAR</a:t>
            </a:r>
            <a:r>
              <a:rPr lang="tr-TR" sz="15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r>
              <a:rPr lang="tr-TR" sz="1400" dirty="0" smtClean="0">
                <a:solidFill>
                  <a:schemeClr val="bg1"/>
                </a:solidFill>
                <a:latin typeface="+mj-lt"/>
                <a:ea typeface="+mj-ea"/>
                <a:cs typeface="+mj-cs"/>
              </a:rPr>
              <a:t>Pizza hamurunu dinlendirirken istediğimiz gramaja göre bezelerini yapıp üzeri kapalı bir şekilde +4de 2-3güne kadar </a:t>
            </a:r>
            <a:r>
              <a:rPr lang="tr-TR" sz="1400" dirty="0" err="1" smtClean="0">
                <a:solidFill>
                  <a:schemeClr val="bg1"/>
                </a:solidFill>
                <a:latin typeface="+mj-lt"/>
                <a:ea typeface="+mj-ea"/>
                <a:cs typeface="+mj-cs"/>
              </a:rPr>
              <a:t>bekletebilirz</a:t>
            </a:r>
            <a:endParaRPr lang="tr-TR" sz="1400" dirty="0" smtClean="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026" name="Picture 2" descr="E:\GOKHAN\son menü çalışma 24.2015\secret recipes\europe\pizza dough.JPG"/>
          <p:cNvPicPr>
            <a:picLocks noGrp="1" noChangeAspect="1" noChangeArrowheads="1"/>
          </p:cNvPicPr>
          <p:nvPr>
            <p:ph idx="1"/>
          </p:nvPr>
        </p:nvPicPr>
        <p:blipFill>
          <a:blip r:embed="rId2"/>
          <a:srcRect/>
          <a:stretch>
            <a:fillRect/>
          </a:stretch>
        </p:blipFill>
        <p:spPr bwMode="auto">
          <a:xfrm>
            <a:off x="0" y="0"/>
            <a:ext cx="9144000" cy="51435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3074" name="Picture 2" descr="E:\GOKHAN\son menü çalışma 24.2015\secret recipes\europe\pizza sauce.JPG"/>
          <p:cNvPicPr>
            <a:picLocks noGrp="1" noChangeAspect="1" noChangeArrowheads="1"/>
          </p:cNvPicPr>
          <p:nvPr>
            <p:ph idx="1"/>
          </p:nvPr>
        </p:nvPicPr>
        <p:blipFill>
          <a:blip r:embed="rId2"/>
          <a:srcRect/>
          <a:stretch>
            <a:fillRect/>
          </a:stretch>
        </p:blipFill>
        <p:spPr bwMode="auto">
          <a:xfrm>
            <a:off x="0" y="0"/>
            <a:ext cx="9143999" cy="5143499"/>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7170" name="Picture 2" descr="E:\_KAYA PALAZZO\ALAKART DOSYALAR\ALAKART MUTFAKLAR\TULİPANO İTALIAN\ADA_5613.JPG"/>
          <p:cNvPicPr>
            <a:picLocks noChangeAspect="1" noChangeArrowheads="1"/>
          </p:cNvPicPr>
          <p:nvPr/>
        </p:nvPicPr>
        <p:blipFill>
          <a:blip r:embed="rId2" cstate="print"/>
          <a:srcRect/>
          <a:stretch>
            <a:fillRect/>
          </a:stretch>
        </p:blipFill>
        <p:spPr bwMode="auto">
          <a:xfrm>
            <a:off x="0" y="0"/>
            <a:ext cx="9144000" cy="51435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0" y="928676"/>
            <a:ext cx="9144000" cy="3929090"/>
          </a:xfrm>
        </p:spPr>
        <p:txBody>
          <a:bodyPr>
            <a:normAutofit/>
          </a:bodyPr>
          <a:lstStyle/>
          <a:p>
            <a:pPr algn="l"/>
            <a:r>
              <a:rPr lang="tr-TR" sz="1600" dirty="0">
                <a:solidFill>
                  <a:schemeClr val="bg1"/>
                </a:solidFill>
              </a:rPr>
              <a:t>Mükemmel bir steak için; ideal büyüklükteki sığırın kesilmesiyle birlikte elde edilen etin, merkezi kısımlarında haritaya benzer mermerimsi yapıyı andıran (marble) bol miktarda ince yağların etin içerisine işlenmesiyle, özel şartlar altında %80 - %86 arasında nem ve </a:t>
            </a:r>
            <a:r>
              <a:rPr lang="tr-TR" sz="1600" dirty="0" smtClean="0">
                <a:solidFill>
                  <a:schemeClr val="bg1"/>
                </a:solidFill>
              </a:rPr>
              <a:t>+0°C </a:t>
            </a:r>
            <a:r>
              <a:rPr lang="tr-TR" sz="1600" dirty="0">
                <a:solidFill>
                  <a:schemeClr val="bg1"/>
                </a:solidFill>
              </a:rPr>
              <a:t>sıcaklıkta 28 gün kemikli olarak dinlendirilerek etin bir miktar su kaybedip hafiflemesine dry aged beef denir. Mermer şeklindeki ince yağlar insan vücuduna enerji verici olması ve protein ihtiyacını karşılama açısından çok faydalıdır. Kolesterol ise çok düşük miktardadır. Lezzeti ise tartışılamaz.</a:t>
            </a:r>
          </a:p>
        </p:txBody>
      </p:sp>
      <p:sp>
        <p:nvSpPr>
          <p:cNvPr id="4" name="Dikdörtgen 3"/>
          <p:cNvSpPr/>
          <p:nvPr/>
        </p:nvSpPr>
        <p:spPr>
          <a:xfrm>
            <a:off x="142844" y="142858"/>
            <a:ext cx="8286808"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tr-TR" sz="4000" b="1" spc="50" dirty="0" smtClean="0">
                <a:ln w="11430"/>
                <a:solidFill>
                  <a:srgbClr val="FF0000"/>
                </a:solidFill>
                <a:effectLst>
                  <a:outerShdw blurRad="76200" dist="50800" dir="5400000" algn="tl" rotWithShape="0">
                    <a:srgbClr val="000000">
                      <a:alpha val="65000"/>
                    </a:srgbClr>
                  </a:outerShdw>
                </a:effectLst>
                <a:latin typeface="Andalus" panose="02020603050405020304" pitchFamily="18" charset="-78"/>
                <a:cs typeface="Andalus" panose="02020603050405020304" pitchFamily="18" charset="-78"/>
              </a:rPr>
              <a:t>DRY</a:t>
            </a:r>
            <a:r>
              <a:rPr lang="tr-TR" sz="4000" b="1" cap="none" spc="50" dirty="0" smtClean="0">
                <a:ln w="11430"/>
                <a:solidFill>
                  <a:srgbClr val="C00000"/>
                </a:solidFill>
                <a:effectLst>
                  <a:outerShdw blurRad="76200" dist="50800" dir="5400000" algn="tl" rotWithShape="0">
                    <a:srgbClr val="000000">
                      <a:alpha val="65000"/>
                    </a:srgbClr>
                  </a:outerShdw>
                </a:effectLst>
              </a:rPr>
              <a:t> </a:t>
            </a:r>
            <a:r>
              <a:rPr lang="tr-TR" sz="3600" b="1" spc="50" dirty="0" smtClean="0">
                <a:ln w="11430"/>
                <a:solidFill>
                  <a:srgbClr val="FF0000"/>
                </a:solidFill>
                <a:effectLst>
                  <a:outerShdw blurRad="76200" dist="50800" dir="5400000" algn="tl" rotWithShape="0">
                    <a:srgbClr val="000000">
                      <a:alpha val="65000"/>
                    </a:srgbClr>
                  </a:outerShdw>
                </a:effectLst>
                <a:latin typeface="Andalus" panose="02020603050405020304" pitchFamily="18" charset="-78"/>
                <a:cs typeface="Andalus" panose="02020603050405020304" pitchFamily="18" charset="-78"/>
              </a:rPr>
              <a:t>AGED</a:t>
            </a:r>
            <a:r>
              <a:rPr lang="tr-TR" sz="4000" b="1" cap="none" spc="50" dirty="0" smtClean="0">
                <a:ln w="11430"/>
                <a:solidFill>
                  <a:srgbClr val="C00000"/>
                </a:solidFill>
                <a:effectLst>
                  <a:outerShdw blurRad="76200" dist="50800" dir="5400000" algn="tl" rotWithShape="0">
                    <a:srgbClr val="000000">
                      <a:alpha val="65000"/>
                    </a:srgbClr>
                  </a:outerShdw>
                </a:effectLst>
              </a:rPr>
              <a:t> </a:t>
            </a:r>
            <a:r>
              <a:rPr lang="tr-TR" sz="4000" b="1" spc="50" dirty="0" smtClean="0">
                <a:ln w="11430"/>
                <a:solidFill>
                  <a:srgbClr val="FF0000"/>
                </a:solidFill>
                <a:effectLst>
                  <a:outerShdw blurRad="76200" dist="50800" dir="5400000" algn="tl" rotWithShape="0">
                    <a:srgbClr val="000000">
                      <a:alpha val="65000"/>
                    </a:srgbClr>
                  </a:outerShdw>
                </a:effectLst>
                <a:latin typeface="Andalus" panose="02020603050405020304" pitchFamily="18" charset="-78"/>
                <a:cs typeface="Andalus" panose="02020603050405020304" pitchFamily="18" charset="-78"/>
              </a:rPr>
              <a:t>NEDİR</a:t>
            </a:r>
            <a:endParaRPr lang="tr-TR" sz="4000" b="1" spc="50" dirty="0">
              <a:ln w="11430"/>
              <a:solidFill>
                <a:srgbClr val="FF0000"/>
              </a:solidFill>
              <a:effectLst>
                <a:outerShdw blurRad="76200" dist="50800" dir="5400000" algn="tl" rotWithShape="0">
                  <a:srgbClr val="000000">
                    <a:alpha val="65000"/>
                  </a:srgbClr>
                </a:outerShdw>
              </a:effectLst>
              <a:latin typeface="Andalus" panose="02020603050405020304" pitchFamily="18" charset="-78"/>
              <a:cs typeface="Andalus" panose="02020603050405020304" pitchFamily="18" charset="-78"/>
            </a:endParaRPr>
          </a:p>
        </p:txBody>
      </p:sp>
      <p:pic>
        <p:nvPicPr>
          <p:cNvPr id="6" name="Picture 2" descr="C:\Users\USER\Desktop\Ekran Alıntısı11.PNG"/>
          <p:cNvPicPr>
            <a:picLocks noChangeAspect="1" noChangeArrowheads="1"/>
          </p:cNvPicPr>
          <p:nvPr/>
        </p:nvPicPr>
        <p:blipFill>
          <a:blip r:embed="rId2"/>
          <a:srcRect/>
          <a:stretch>
            <a:fillRect/>
          </a:stretch>
        </p:blipFill>
        <p:spPr bwMode="auto">
          <a:xfrm>
            <a:off x="7500958" y="0"/>
            <a:ext cx="1643042" cy="1071552"/>
          </a:xfrm>
          <a:prstGeom prst="rect">
            <a:avLst/>
          </a:prstGeom>
          <a:ln>
            <a:noFill/>
          </a:ln>
          <a:effectLst>
            <a:softEdge rad="112500"/>
          </a:effectLst>
        </p:spPr>
      </p:pic>
      <p:sp>
        <p:nvSpPr>
          <p:cNvPr id="7" name="Dikdörtgen 3"/>
          <p:cNvSpPr/>
          <p:nvPr/>
        </p:nvSpPr>
        <p:spPr>
          <a:xfrm>
            <a:off x="0" y="2000246"/>
            <a:ext cx="9144000"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tr-TR" sz="3600" b="1" cap="none" spc="50" dirty="0" smtClean="0">
                <a:ln w="11430"/>
                <a:solidFill>
                  <a:srgbClr val="FF0000"/>
                </a:solidFill>
                <a:effectLst>
                  <a:outerShdw blurRad="76200" dist="50800" dir="5400000" algn="tl" rotWithShape="0">
                    <a:srgbClr val="000000">
                      <a:alpha val="65000"/>
                    </a:srgbClr>
                  </a:outerShdw>
                </a:effectLst>
                <a:latin typeface="Andalus" panose="02020603050405020304" pitchFamily="18" charset="-78"/>
                <a:cs typeface="Andalus" panose="02020603050405020304" pitchFamily="18" charset="-78"/>
              </a:rPr>
              <a:t>    </a:t>
            </a:r>
          </a:p>
          <a:p>
            <a:pPr algn="ctr"/>
            <a:r>
              <a:rPr lang="tr-TR" sz="3600" b="1" cap="none" spc="50" dirty="0" smtClean="0">
                <a:ln w="11430"/>
                <a:solidFill>
                  <a:srgbClr val="FF0000"/>
                </a:solidFill>
                <a:effectLst>
                  <a:outerShdw blurRad="76200" dist="50800" dir="5400000" algn="tl" rotWithShape="0">
                    <a:srgbClr val="000000">
                      <a:alpha val="65000"/>
                    </a:srgbClr>
                  </a:outerShdw>
                </a:effectLst>
                <a:latin typeface="Andalus" panose="02020603050405020304" pitchFamily="18" charset="-78"/>
                <a:cs typeface="Andalus" panose="02020603050405020304" pitchFamily="18" charset="-78"/>
              </a:rPr>
              <a:t>DRY AGED STEAK </a:t>
            </a:r>
            <a:r>
              <a:rPr lang="tr-TR" sz="3200" b="1" cap="none" spc="50" dirty="0" smtClean="0">
                <a:ln w="11430"/>
                <a:solidFill>
                  <a:srgbClr val="FF0000"/>
                </a:solidFill>
                <a:effectLst>
                  <a:outerShdw blurRad="76200" dist="50800" dir="5400000" algn="tl" rotWithShape="0">
                    <a:srgbClr val="000000">
                      <a:alpha val="65000"/>
                    </a:srgbClr>
                  </a:outerShdw>
                </a:effectLst>
                <a:latin typeface="Andalus" panose="02020603050405020304" pitchFamily="18" charset="-78"/>
                <a:cs typeface="Andalus" panose="02020603050405020304" pitchFamily="18" charset="-78"/>
              </a:rPr>
              <a:t>ÇEŞİTLERİ</a:t>
            </a:r>
            <a:r>
              <a:rPr lang="tr-TR" sz="3600" b="1" cap="none" spc="50" dirty="0" smtClean="0">
                <a:ln w="11430"/>
                <a:solidFill>
                  <a:srgbClr val="FF0000"/>
                </a:solidFill>
                <a:effectLst>
                  <a:outerShdw blurRad="76200" dist="50800" dir="5400000" algn="tl" rotWithShape="0">
                    <a:srgbClr val="000000">
                      <a:alpha val="65000"/>
                    </a:srgbClr>
                  </a:outerShdw>
                </a:effectLst>
                <a:latin typeface="Andalus" panose="02020603050405020304" pitchFamily="18" charset="-78"/>
                <a:cs typeface="Andalus" panose="02020603050405020304" pitchFamily="18" charset="-78"/>
              </a:rPr>
              <a:t> </a:t>
            </a:r>
            <a:endParaRPr lang="tr-TR" sz="3600" b="1" cap="none" spc="50" dirty="0">
              <a:ln w="11430"/>
              <a:solidFill>
                <a:srgbClr val="FF0000"/>
              </a:solidFill>
              <a:effectLst>
                <a:outerShdw blurRad="76200" dist="50800" dir="5400000" algn="tl" rotWithShape="0">
                  <a:srgbClr val="000000">
                    <a:alpha val="65000"/>
                  </a:srgbClr>
                </a:outerShdw>
              </a:effectLst>
            </a:endParaRPr>
          </a:p>
        </p:txBody>
      </p:sp>
      <p:sp>
        <p:nvSpPr>
          <p:cNvPr id="8" name="7 Dikdörtgen"/>
          <p:cNvSpPr/>
          <p:nvPr/>
        </p:nvSpPr>
        <p:spPr>
          <a:xfrm>
            <a:off x="0" y="3143254"/>
            <a:ext cx="9144000" cy="1569660"/>
          </a:xfrm>
          <a:prstGeom prst="rect">
            <a:avLst/>
          </a:prstGeom>
        </p:spPr>
        <p:txBody>
          <a:bodyPr wrap="square">
            <a:spAutoFit/>
          </a:bodyPr>
          <a:lstStyle/>
          <a:p>
            <a:pPr>
              <a:buClr>
                <a:schemeClr val="accent1"/>
              </a:buClr>
              <a:buSzPct val="70000"/>
            </a:pPr>
            <a:r>
              <a:rPr lang="tr-TR" sz="1600" dirty="0" smtClean="0">
                <a:solidFill>
                  <a:schemeClr val="bg1"/>
                </a:solidFill>
              </a:rPr>
              <a:t>Bilinen en kıymetli steak Rib Eye Steak’tir ( Antrikot ) . Bu et yumuşak ve sulu olduğu için ızgarası en güzel olan ettir. Rib Eye Steak bir nevi Dallas Steak’in ( Dana Pirzola ) kemiğinden ayrılmış hali de diyebiliriz. En çok tüketilen ve bilinen steak isi T-Bone Steak’tir. Adını kontrfile ve bonfilesini birbirinden ayıran ve T harfine benzeyen kemiğinden alır. T-Bone Steak hayvanın her omurunun dilimler halinde kesilmesi ile oluşur. Dünyanın en ünlü ve kaliteli eti ise Kobe Beef’tir. Ülkemizde de Kobe Beef’e benzer mermersi yağ dokusuna yüksek miktarlarda sahip hayvanlar bulunuyor.</a:t>
            </a:r>
          </a:p>
        </p:txBody>
      </p:sp>
    </p:spTree>
    <p:extLst>
      <p:ext uri="{BB962C8B-B14F-4D97-AF65-F5344CB8AC3E}">
        <p14:creationId xmlns:p14="http://schemas.microsoft.com/office/powerpoint/2010/main" val="35894539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Ekran Alıntısı11.PNG"/>
          <p:cNvPicPr>
            <a:picLocks noChangeAspect="1" noChangeArrowheads="1"/>
          </p:cNvPicPr>
          <p:nvPr/>
        </p:nvPicPr>
        <p:blipFill>
          <a:blip r:embed="rId3"/>
          <a:srcRect/>
          <a:stretch>
            <a:fillRect/>
          </a:stretch>
        </p:blipFill>
        <p:spPr bwMode="auto">
          <a:xfrm>
            <a:off x="7643834" y="0"/>
            <a:ext cx="1500166" cy="1214428"/>
          </a:xfrm>
          <a:prstGeom prst="rect">
            <a:avLst/>
          </a:prstGeom>
          <a:ln>
            <a:noFill/>
          </a:ln>
          <a:effectLst>
            <a:softEdge rad="112500"/>
          </a:effectLst>
        </p:spPr>
      </p:pic>
      <p:sp>
        <p:nvSpPr>
          <p:cNvPr id="5" name="4 Başlık"/>
          <p:cNvSpPr>
            <a:spLocks noGrp="1"/>
          </p:cNvSpPr>
          <p:nvPr>
            <p:ph type="title"/>
          </p:nvPr>
        </p:nvSpPr>
        <p:spPr>
          <a:xfrm>
            <a:off x="0" y="-142894"/>
            <a:ext cx="8072462" cy="571504"/>
          </a:xfrm>
        </p:spPr>
        <p:txBody>
          <a:bodyPr>
            <a:normAutofit/>
          </a:bodyPr>
          <a:lstStyle/>
          <a:p>
            <a:pPr algn="l"/>
            <a:r>
              <a:rPr lang="tr-TR" sz="1400" b="1" dirty="0" smtClean="0">
                <a:solidFill>
                  <a:srgbClr val="FF0000"/>
                </a:solidFill>
              </a:rPr>
              <a:t>   </a:t>
            </a:r>
            <a:r>
              <a:rPr lang="tr-TR" sz="1400" dirty="0" smtClean="0">
                <a:solidFill>
                  <a:srgbClr val="C00000"/>
                </a:solidFill>
              </a:rPr>
              <a:t>ÜNİTE 10</a:t>
            </a:r>
            <a:r>
              <a:rPr lang="tr-TR" sz="1800" b="1" dirty="0" smtClean="0">
                <a:solidFill>
                  <a:srgbClr val="FF0000"/>
                </a:solidFill>
              </a:rPr>
              <a:t>:</a:t>
            </a:r>
            <a:r>
              <a:rPr lang="tr-TR" sz="1400" dirty="0" smtClean="0">
                <a:solidFill>
                  <a:schemeClr val="bg1"/>
                </a:solidFill>
              </a:rPr>
              <a:t>DENİZ KABUKLULARI KULLANILARAK RİSOTTO VE PAELLA YAPIMI TEKNİKLERİ..</a:t>
            </a:r>
          </a:p>
        </p:txBody>
      </p:sp>
      <p:sp>
        <p:nvSpPr>
          <p:cNvPr id="8" name="4 Başlık"/>
          <p:cNvSpPr txBox="1">
            <a:spLocks/>
          </p:cNvSpPr>
          <p:nvPr/>
        </p:nvSpPr>
        <p:spPr>
          <a:xfrm>
            <a:off x="142844" y="857238"/>
            <a:ext cx="7572428" cy="2643206"/>
          </a:xfrm>
          <a:prstGeom prst="rect">
            <a:avLst/>
          </a:prstGeom>
        </p:spPr>
        <p:txBody>
          <a:bodyPr rIns="91440" anchor="b">
            <a:no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ÜNİTENİN AMACI: </a:t>
            </a:r>
            <a:r>
              <a:rPr lang="tr-TR" sz="1400" dirty="0" smtClean="0">
                <a:solidFill>
                  <a:schemeClr val="bg1"/>
                </a:solidFill>
              </a:rPr>
              <a:t>Bu üniteyi tamamladık dan sonra </a:t>
            </a: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p>
          <a:p>
            <a:pPr marL="512064" marR="0" lvl="0" defTabSz="828000" rtl="0" eaLnBrk="1" fontAlgn="auto" latinLnBrk="0" hangingPunct="1">
              <a:lnSpc>
                <a:spcPct val="100000"/>
              </a:lnSpc>
              <a:spcBef>
                <a:spcPct val="0"/>
              </a:spcBef>
              <a:spcAft>
                <a:spcPts val="0"/>
              </a:spcAft>
              <a:buClrTx/>
              <a:buSzTx/>
              <a:tabLst/>
              <a:defRPr/>
            </a:pPr>
            <a:endParaRPr lang="tr-TR" sz="1400" dirty="0" smtClean="0">
              <a:solidFill>
                <a:schemeClr val="bg1"/>
              </a:solidFill>
              <a:latin typeface="+mj-lt"/>
              <a:ea typeface="+mj-ea"/>
              <a:cs typeface="+mj-cs"/>
            </a:endParaRP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1400" dirty="0" smtClean="0">
                <a:solidFill>
                  <a:schemeClr val="bg1"/>
                </a:solidFill>
                <a:latin typeface="+mj-lt"/>
                <a:ea typeface="+mj-ea"/>
                <a:cs typeface="+mj-cs"/>
              </a:rPr>
              <a:t>Orijinal reçetelere uygun olarak risotto ve paella yapım tekniklerini öğrenecek,deniz kabuklularında bu yaptığımız ürünlerle nasıl pişirildiğini ve servis edildiğini bilecek;</a:t>
            </a:r>
          </a:p>
          <a:p>
            <a:pPr marL="512064">
              <a:spcBef>
                <a:spcPct val="0"/>
              </a:spcBef>
              <a:buFont typeface="Arial" pitchFamily="34" charset="0"/>
              <a:buChar char="•"/>
              <a:defRPr/>
            </a:pPr>
            <a:r>
              <a:rPr lang="tr-TR" sz="1400" dirty="0" smtClean="0">
                <a:solidFill>
                  <a:schemeClr val="bg1"/>
                </a:solidFill>
                <a:latin typeface="+mj-lt"/>
                <a:ea typeface="+mj-ea"/>
                <a:cs typeface="+mj-cs"/>
              </a:rPr>
              <a:t>Bu ürünleri hazırlarken kavurarak , salma gibi birçok pişirme tekniğini kullanmayı öğrenecek;</a:t>
            </a:r>
          </a:p>
          <a:p>
            <a:pPr marL="512064">
              <a:spcBef>
                <a:spcPct val="0"/>
              </a:spcBef>
              <a:buFont typeface="Arial" pitchFamily="34" charset="0"/>
              <a:buChar char="•"/>
              <a:defRPr/>
            </a:pPr>
            <a:r>
              <a:rPr lang="tr-TR" sz="1400" dirty="0" smtClean="0">
                <a:solidFill>
                  <a:schemeClr val="bg1"/>
                </a:solidFill>
                <a:latin typeface="+mj-lt"/>
                <a:ea typeface="+mj-ea"/>
                <a:cs typeface="+mj-cs"/>
              </a:rPr>
              <a:t>Uluslar arası mutfaklarda hazırlanılan pirinç ürünlerinin Türk mutfak kültürüyle olan ilişkisini öğrenecek;</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1400" dirty="0" smtClean="0">
                <a:solidFill>
                  <a:schemeClr val="bg1"/>
                </a:solidFill>
                <a:latin typeface="+mj-lt"/>
                <a:ea typeface="+mj-ea"/>
                <a:cs typeface="+mj-cs"/>
              </a:rPr>
              <a:t>Herhangi bir restoran yada otel mutfağında genel olarak kullanılan ürünlerin bilgi ve becerisine sahip olacaksınız</a:t>
            </a: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tabLst/>
              <a:defRPr/>
            </a:pP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14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9" name="4 Başlık"/>
          <p:cNvSpPr txBox="1">
            <a:spLocks/>
          </p:cNvSpPr>
          <p:nvPr/>
        </p:nvSpPr>
        <p:spPr>
          <a:xfrm>
            <a:off x="762000" y="2285998"/>
            <a:ext cx="7043758" cy="857256"/>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1" name="4 Başlık"/>
          <p:cNvSpPr txBox="1">
            <a:spLocks/>
          </p:cNvSpPr>
          <p:nvPr/>
        </p:nvSpPr>
        <p:spPr>
          <a:xfrm>
            <a:off x="214282" y="2500312"/>
            <a:ext cx="7591476" cy="1285884"/>
          </a:xfrm>
          <a:prstGeom prst="rect">
            <a:avLst/>
          </a:prstGeom>
        </p:spPr>
        <p:txBody>
          <a:bodyPr rIns="91440" anchor="b">
            <a:normAutofit fontScale="92500" lnSpcReduction="10000"/>
            <a:scene3d>
              <a:camera prst="orthographicFront"/>
              <a:lightRig rig="soft" dir="t">
                <a:rot lat="0" lon="0" rev="2400000"/>
              </a:lightRig>
            </a:scene3d>
            <a:sp3d>
              <a:bevelT w="19050" h="12700"/>
            </a:sp3d>
          </a:bodyPr>
          <a:lstStyle/>
          <a:p>
            <a:pPr marL="54864" lvl="0">
              <a:spcBef>
                <a:spcPct val="0"/>
              </a:spcBef>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lvl="0">
              <a:spcBef>
                <a:spcPct val="0"/>
              </a:spcBef>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İŞLENECEK KONULAR</a:t>
            </a:r>
            <a:r>
              <a:rPr lang="tr-TR" sz="1400" dirty="0" smtClean="0">
                <a:solidFill>
                  <a:schemeClr val="bg1"/>
                </a:solidFill>
                <a:latin typeface="+mj-lt"/>
                <a:ea typeface="+mj-ea"/>
                <a:cs typeface="+mj-cs"/>
              </a:rPr>
              <a:t>:Pirinç pişirme tekniklerinden “Salma, Kavurma” yöntemleri, </a:t>
            </a:r>
          </a:p>
          <a:p>
            <a:pPr marL="54864" lvl="0">
              <a:spcBef>
                <a:spcPct val="0"/>
              </a:spcBef>
              <a:defRPr/>
            </a:pPr>
            <a:r>
              <a:rPr lang="tr-TR" sz="1400" dirty="0" smtClean="0">
                <a:solidFill>
                  <a:schemeClr val="bg1"/>
                </a:solidFill>
                <a:latin typeface="+mj-lt"/>
                <a:ea typeface="+mj-ea"/>
                <a:cs typeface="+mj-cs"/>
              </a:rPr>
              <a:t>Deniz Kabuklularını işleme ,pişirme teknikleri, Balık fondu hazırlama</a:t>
            </a:r>
            <a:endParaRPr lang="tr-TR" sz="1400" dirty="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2" name="4 Başlık"/>
          <p:cNvSpPr txBox="1">
            <a:spLocks/>
          </p:cNvSpPr>
          <p:nvPr/>
        </p:nvSpPr>
        <p:spPr>
          <a:xfrm>
            <a:off x="214282" y="3357568"/>
            <a:ext cx="7743876" cy="1000132"/>
          </a:xfrm>
          <a:prstGeom prst="rect">
            <a:avLst/>
          </a:prstGeom>
        </p:spPr>
        <p:txBody>
          <a:bodyPr rIns="91440" anchor="b">
            <a:normAutofit fontScale="92500" lnSpcReduction="20000"/>
            <a:scene3d>
              <a:camera prst="orthographicFront"/>
              <a:lightRig rig="soft" dir="t">
                <a:rot lat="0" lon="0" rev="2400000"/>
              </a:lightRig>
            </a:scene3d>
            <a:sp3d>
              <a:bevelT w="19050" h="12700"/>
            </a:sp3d>
          </a:bodyPr>
          <a:lstStyle/>
          <a:p>
            <a:pPr marL="54864" lvl="0">
              <a:spcBef>
                <a:spcPct val="0"/>
              </a:spcBef>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  </a:t>
            </a:r>
          </a:p>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ANAHTAR KAVRAMLAR </a:t>
            </a:r>
            <a:r>
              <a:rPr lang="tr-TR" sz="1400" dirty="0" smtClean="0">
                <a:solidFill>
                  <a:schemeClr val="bg1"/>
                </a:solidFill>
                <a:latin typeface="+mj-lt"/>
                <a:ea typeface="+mj-ea"/>
                <a:cs typeface="+mj-cs"/>
              </a:rPr>
              <a:t>:Tereyağı ile  bağlama,Balık Fond, Aldante,Salma,Kavurma</a:t>
            </a: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3" name="4 Başlık"/>
          <p:cNvSpPr txBox="1">
            <a:spLocks noGrp="1"/>
          </p:cNvSpPr>
          <p:nvPr>
            <p:ph idx="1"/>
          </p:nvPr>
        </p:nvSpPr>
        <p:spPr>
          <a:xfrm>
            <a:off x="214282" y="4071948"/>
            <a:ext cx="8472518" cy="1071552"/>
          </a:xfrm>
          <a:prstGeom prst="rect">
            <a:avLst/>
          </a:prstGeom>
        </p:spPr>
        <p:txBody>
          <a:bodyPr rIns="91440" anchor="b">
            <a:normAutofit/>
            <a:scene3d>
              <a:camera prst="orthographicFront"/>
              <a:lightRig rig="soft" dir="t">
                <a:rot lat="0" lon="0" rev="2400000"/>
              </a:lightRig>
            </a:scene3d>
            <a:sp3d>
              <a:bevelT w="19050" h="12700"/>
            </a:sp3d>
          </a:bodyPr>
          <a:lstStyle/>
          <a:p>
            <a:pPr marL="54864" lvl="0" indent="0">
              <a:spcBef>
                <a:spcPct val="0"/>
              </a:spcBef>
              <a:buClrTx/>
              <a:buSzTx/>
              <a:buNone/>
              <a:defRPr/>
            </a:pPr>
            <a:r>
              <a:rPr lang="tr-TR" sz="15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KRİTİK NOKTALAR</a:t>
            </a:r>
            <a:r>
              <a:rPr lang="tr-TR" sz="15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r>
              <a:rPr lang="tr-TR" sz="1300" dirty="0" smtClean="0">
                <a:solidFill>
                  <a:schemeClr val="bg1"/>
                </a:solidFill>
                <a:latin typeface="+mj-lt"/>
                <a:ea typeface="+mj-ea"/>
                <a:cs typeface="+mj-cs"/>
              </a:rPr>
              <a:t>Risotto pirincinin ilk aşamasını tamamladıktan sonra su ilavesini pirincin pişme derecesine göre 3-4seferde yapılmalıdır.Bilindiğinin aksine krema konulmaz.Pişirme işlemi tamamlandıktan sonra tereyağı ile bağlanır.</a:t>
            </a: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098" name="Picture 2" descr="E:\GOKHAN\son menü çalışma 24.2015\secret recipes\europe\basic risotto recipe.JPG"/>
          <p:cNvPicPr>
            <a:picLocks noChangeAspect="1" noChangeArrowheads="1"/>
          </p:cNvPicPr>
          <p:nvPr/>
        </p:nvPicPr>
        <p:blipFill>
          <a:blip r:embed="rId2"/>
          <a:srcRect/>
          <a:stretch>
            <a:fillRect/>
          </a:stretch>
        </p:blipFill>
        <p:spPr bwMode="auto">
          <a:xfrm>
            <a:off x="0" y="0"/>
            <a:ext cx="9144000" cy="51435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6146" name="Picture 2" descr="E:\GOKHAN\son menü çalışma 24.2015\secret recipes\ASEAN SAUCE\lemon butter sauce.JPG"/>
          <p:cNvPicPr>
            <a:picLocks noChangeAspect="1" noChangeArrowheads="1"/>
          </p:cNvPicPr>
          <p:nvPr/>
        </p:nvPicPr>
        <p:blipFill>
          <a:blip r:embed="rId2"/>
          <a:srcRect/>
          <a:stretch>
            <a:fillRect/>
          </a:stretch>
        </p:blipFill>
        <p:spPr bwMode="auto">
          <a:xfrm>
            <a:off x="0" y="0"/>
            <a:ext cx="9144000" cy="51435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_KAYA PALAZZO\ALAKART DOSYALAR\ALAKART MUTFAKLAR\TULİPANO İTALIAN\ADA_5623.JPG"/>
          <p:cNvPicPr>
            <a:picLocks noGrp="1" noChangeAspect="1" noChangeArrowheads="1"/>
          </p:cNvPicPr>
          <p:nvPr>
            <p:ph idx="1"/>
          </p:nvPr>
        </p:nvPicPr>
        <p:blipFill>
          <a:blip r:embed="rId3" cstate="print"/>
          <a:srcRect/>
          <a:stretch>
            <a:fillRect/>
          </a:stretch>
        </p:blipFill>
        <p:spPr bwMode="auto">
          <a:xfrm>
            <a:off x="4572000" y="2428874"/>
            <a:ext cx="4572000" cy="2714626"/>
          </a:xfrm>
          <a:prstGeom prst="rect">
            <a:avLst/>
          </a:prstGeom>
          <a:noFill/>
        </p:spPr>
      </p:pic>
      <p:pic>
        <p:nvPicPr>
          <p:cNvPr id="8195" name="Picture 3"/>
          <p:cNvPicPr>
            <a:picLocks noChangeAspect="1" noChangeArrowheads="1"/>
          </p:cNvPicPr>
          <p:nvPr/>
        </p:nvPicPr>
        <p:blipFill>
          <a:blip r:embed="rId4"/>
          <a:srcRect/>
          <a:stretch>
            <a:fillRect/>
          </a:stretch>
        </p:blipFill>
        <p:spPr bwMode="auto">
          <a:xfrm>
            <a:off x="4572000" y="0"/>
            <a:ext cx="4572000" cy="2500312"/>
          </a:xfrm>
          <a:prstGeom prst="rect">
            <a:avLst/>
          </a:prstGeom>
          <a:noFill/>
          <a:ln w="9525">
            <a:noFill/>
            <a:miter lim="800000"/>
            <a:headEnd/>
            <a:tailEnd/>
          </a:ln>
          <a:effectLst/>
        </p:spPr>
      </p:pic>
      <p:sp>
        <p:nvSpPr>
          <p:cNvPr id="5" name="4 Dikdörtgen"/>
          <p:cNvSpPr/>
          <p:nvPr/>
        </p:nvSpPr>
        <p:spPr>
          <a:xfrm>
            <a:off x="142844" y="2786064"/>
            <a:ext cx="4286280" cy="2277547"/>
          </a:xfrm>
          <a:prstGeom prst="rect">
            <a:avLst/>
          </a:prstGeom>
        </p:spPr>
        <p:txBody>
          <a:bodyPr wrap="square">
            <a:spAutoFit/>
          </a:bodyPr>
          <a:lstStyle/>
          <a:p>
            <a:r>
              <a:rPr lang="tr-TR" sz="1600" dirty="0" smtClean="0">
                <a:solidFill>
                  <a:srgbClr val="FF0000"/>
                </a:solidFill>
              </a:rPr>
              <a:t>Risotto; </a:t>
            </a:r>
            <a:r>
              <a:rPr lang="tr-TR" sz="1400" dirty="0" smtClean="0">
                <a:solidFill>
                  <a:schemeClr val="bg1"/>
                </a:solidFill>
              </a:rPr>
              <a:t>Risotto, et, tavuk veya sebze suyunda pişirilerek krema kıvamına getirilmiş bir tür pirinç pilavı. İtalyan mutfağının önemli yemeklerinden biri olan risotto, İtalya'da pirincin en yaygın tüketim şekillerinden biridir. Pek çok yörede pilava soğan ve şarap katılarak pişirilir. İtalyan mutfağının olmazsa olmazı olan risottoyu yapmak için en uygun pirinç türü ise adını Arborio kasabasından alan </a:t>
            </a:r>
            <a:r>
              <a:rPr lang="tr-TR" sz="1400" b="1" dirty="0" smtClean="0">
                <a:solidFill>
                  <a:schemeClr val="bg1"/>
                </a:solidFill>
              </a:rPr>
              <a:t>Arborio</a:t>
            </a:r>
            <a:r>
              <a:rPr lang="tr-TR" sz="1400" dirty="0" smtClean="0">
                <a:solidFill>
                  <a:schemeClr val="bg1"/>
                </a:solidFill>
              </a:rPr>
              <a:t> pirincidir. Bu pirinç Po vadisinde yetiştirilir.</a:t>
            </a:r>
            <a:endParaRPr lang="tr-TR" sz="1400" dirty="0">
              <a:solidFill>
                <a:schemeClr val="bg1"/>
              </a:solidFill>
            </a:endParaRPr>
          </a:p>
        </p:txBody>
      </p:sp>
      <p:sp>
        <p:nvSpPr>
          <p:cNvPr id="8" name="7 Dikdörtgen"/>
          <p:cNvSpPr/>
          <p:nvPr/>
        </p:nvSpPr>
        <p:spPr>
          <a:xfrm>
            <a:off x="142844" y="0"/>
            <a:ext cx="4643470" cy="2923877"/>
          </a:xfrm>
          <a:prstGeom prst="rect">
            <a:avLst/>
          </a:prstGeom>
        </p:spPr>
        <p:txBody>
          <a:bodyPr wrap="square">
            <a:spAutoFit/>
          </a:bodyPr>
          <a:lstStyle/>
          <a:p>
            <a:r>
              <a:rPr lang="tr-TR" sz="1400" dirty="0" smtClean="0">
                <a:solidFill>
                  <a:srgbClr val="FF0000"/>
                </a:solidFill>
              </a:rPr>
              <a:t>  </a:t>
            </a:r>
            <a:r>
              <a:rPr lang="tr-TR" sz="1600" dirty="0" smtClean="0">
                <a:solidFill>
                  <a:srgbClr val="FF0000"/>
                </a:solidFill>
              </a:rPr>
              <a:t>Paella;  </a:t>
            </a:r>
            <a:r>
              <a:rPr lang="tr-TR" sz="1400" dirty="0" smtClean="0">
                <a:solidFill>
                  <a:schemeClr val="bg1"/>
                </a:solidFill>
              </a:rPr>
              <a:t>İspanyol mutfağının vazgeçilmez lezzetlerinden paella, oldukça karakteristik özelliklere sahip farklı sebze,deniz mahsulü ve et kombinasyonlarıyla hazırlanabilen bir çeşit pirinç yemeği. Kökeni itibarıyla Valensiya kentine özgü bir yemek olsa da günümüzde tüm ülkeye yayılmış durumda.Her bölgede o bölgeye özgü malzemelerle hazırlanıyor.Paella yapımında kullanılan pirinç ve etler İspanya’da yetiştirildiğinden ve özellikle bazı bölgelerde deniz ürünleri de bol olduğundan doğal, taze ve lezzetli bir yemek ortaya çıkıyor. Paella’nın İtalyanların risottosunu andırdığını düşünebilirsiniz fakat benzerlikler olsa da gerçekte çok farklılar.</a:t>
            </a:r>
            <a:endParaRPr lang="tr-TR" sz="1400" dirty="0">
              <a:solidFill>
                <a:schemeClr val="bg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Ekran Alıntısı11.PNG"/>
          <p:cNvPicPr>
            <a:picLocks noChangeAspect="1" noChangeArrowheads="1"/>
          </p:cNvPicPr>
          <p:nvPr/>
        </p:nvPicPr>
        <p:blipFill>
          <a:blip r:embed="rId3"/>
          <a:srcRect/>
          <a:stretch>
            <a:fillRect/>
          </a:stretch>
        </p:blipFill>
        <p:spPr bwMode="auto">
          <a:xfrm>
            <a:off x="7500958" y="0"/>
            <a:ext cx="1643042" cy="1214428"/>
          </a:xfrm>
          <a:prstGeom prst="rect">
            <a:avLst/>
          </a:prstGeom>
          <a:ln>
            <a:noFill/>
          </a:ln>
          <a:effectLst>
            <a:softEdge rad="112500"/>
          </a:effectLst>
        </p:spPr>
      </p:pic>
      <p:sp>
        <p:nvSpPr>
          <p:cNvPr id="5" name="4 Başlık"/>
          <p:cNvSpPr>
            <a:spLocks noGrp="1"/>
          </p:cNvSpPr>
          <p:nvPr>
            <p:ph type="title"/>
          </p:nvPr>
        </p:nvSpPr>
        <p:spPr>
          <a:xfrm>
            <a:off x="0" y="-142894"/>
            <a:ext cx="7715272" cy="642942"/>
          </a:xfrm>
        </p:spPr>
        <p:txBody>
          <a:bodyPr>
            <a:normAutofit/>
          </a:bodyPr>
          <a:lstStyle/>
          <a:p>
            <a:pPr algn="l"/>
            <a:r>
              <a:rPr lang="tr-TR" sz="1400" b="1" dirty="0" smtClean="0">
                <a:solidFill>
                  <a:srgbClr val="FF0000"/>
                </a:solidFill>
              </a:rPr>
              <a:t>   </a:t>
            </a:r>
            <a:r>
              <a:rPr lang="tr-TR" sz="1400" dirty="0" smtClean="0">
                <a:solidFill>
                  <a:srgbClr val="C00000"/>
                </a:solidFill>
              </a:rPr>
              <a:t>ÜNİTE 11</a:t>
            </a:r>
            <a:r>
              <a:rPr lang="tr-TR" sz="1800" b="1" dirty="0" smtClean="0">
                <a:solidFill>
                  <a:srgbClr val="FF0000"/>
                </a:solidFill>
              </a:rPr>
              <a:t>:</a:t>
            </a:r>
            <a:r>
              <a:rPr lang="tr-TR" sz="1400" dirty="0" smtClean="0">
                <a:solidFill>
                  <a:schemeClr val="bg1"/>
                </a:solidFill>
              </a:rPr>
              <a:t>KURU BAKLAGİLLER, KULLANILDIĞI YERLER,PİŞİRİLMESİ</a:t>
            </a:r>
          </a:p>
        </p:txBody>
      </p:sp>
      <p:sp>
        <p:nvSpPr>
          <p:cNvPr id="8" name="4 Başlık"/>
          <p:cNvSpPr txBox="1">
            <a:spLocks/>
          </p:cNvSpPr>
          <p:nvPr/>
        </p:nvSpPr>
        <p:spPr>
          <a:xfrm>
            <a:off x="142844" y="857238"/>
            <a:ext cx="7572428" cy="2643206"/>
          </a:xfrm>
          <a:prstGeom prst="rect">
            <a:avLst/>
          </a:prstGeom>
        </p:spPr>
        <p:txBody>
          <a:bodyPr rIns="91440" anchor="b">
            <a:no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ÜNİTENİN AMACI: </a:t>
            </a:r>
            <a:r>
              <a:rPr lang="tr-TR" sz="1400" dirty="0" smtClean="0">
                <a:solidFill>
                  <a:schemeClr val="bg1"/>
                </a:solidFill>
              </a:rPr>
              <a:t>Bu üniteyi tamamladık dan sonra </a:t>
            </a: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p>
          <a:p>
            <a:pPr marL="512064" marR="0" lvl="0" defTabSz="828000" rtl="0" eaLnBrk="1" fontAlgn="auto" latinLnBrk="0" hangingPunct="1">
              <a:lnSpc>
                <a:spcPct val="100000"/>
              </a:lnSpc>
              <a:spcBef>
                <a:spcPct val="0"/>
              </a:spcBef>
              <a:spcAft>
                <a:spcPts val="0"/>
              </a:spcAft>
              <a:buClrTx/>
              <a:buSzTx/>
              <a:tabLst/>
              <a:defRPr/>
            </a:pPr>
            <a:endParaRPr lang="tr-TR" sz="1400" dirty="0" smtClean="0">
              <a:solidFill>
                <a:schemeClr val="bg1"/>
              </a:solidFill>
              <a:latin typeface="+mj-lt"/>
              <a:ea typeface="+mj-ea"/>
              <a:cs typeface="+mj-cs"/>
            </a:endParaRP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1400" dirty="0" smtClean="0">
                <a:solidFill>
                  <a:schemeClr val="bg1"/>
                </a:solidFill>
                <a:latin typeface="+mj-lt"/>
                <a:ea typeface="+mj-ea"/>
                <a:cs typeface="+mj-cs"/>
              </a:rPr>
              <a:t>Kuru baklagillerin çeşitleri ,pişirilmesi ana yemek,meze,zeytinyağlı vb. olarak yada farklı şekillerde kullanımını öğrenecek;</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1400" dirty="0" smtClean="0">
                <a:solidFill>
                  <a:schemeClr val="bg1"/>
                </a:solidFill>
                <a:latin typeface="+mj-lt"/>
                <a:ea typeface="+mj-ea"/>
                <a:cs typeface="+mj-cs"/>
              </a:rPr>
              <a:t>Baklagillerin Yörelerde hangi yemeklerde kullanıldığını ve farklılıklarını bilecek;</a:t>
            </a:r>
          </a:p>
          <a:p>
            <a:pPr marL="512064">
              <a:spcBef>
                <a:spcPct val="0"/>
              </a:spcBef>
              <a:buFont typeface="Arial" pitchFamily="34" charset="0"/>
              <a:buChar char="•"/>
              <a:defRPr/>
            </a:pPr>
            <a:r>
              <a:rPr lang="tr-TR" sz="1400" dirty="0" smtClean="0">
                <a:solidFill>
                  <a:schemeClr val="bg1"/>
                </a:solidFill>
                <a:latin typeface="+mj-lt"/>
                <a:ea typeface="+mj-ea"/>
                <a:cs typeface="+mj-cs"/>
              </a:rPr>
              <a:t>Zengin besin öğelerine sahip olduğu için yanında yenilecek gıdaların uyumluluğunu bilecek</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1400" dirty="0" smtClean="0">
                <a:solidFill>
                  <a:schemeClr val="bg1"/>
                </a:solidFill>
                <a:latin typeface="+mj-lt"/>
                <a:ea typeface="+mj-ea"/>
                <a:cs typeface="+mj-cs"/>
              </a:rPr>
              <a:t>Herhangi bir restoran yada otel mutfağında genel olarak kullanılan  ürünlerin bilgi ve becerisine sahip olacaksınız</a:t>
            </a: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tabLst/>
              <a:defRPr/>
            </a:pP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14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9" name="4 Başlık"/>
          <p:cNvSpPr txBox="1">
            <a:spLocks/>
          </p:cNvSpPr>
          <p:nvPr/>
        </p:nvSpPr>
        <p:spPr>
          <a:xfrm>
            <a:off x="762000" y="2285998"/>
            <a:ext cx="7043758" cy="857256"/>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1" name="4 Başlık"/>
          <p:cNvSpPr txBox="1">
            <a:spLocks/>
          </p:cNvSpPr>
          <p:nvPr/>
        </p:nvSpPr>
        <p:spPr>
          <a:xfrm>
            <a:off x="214282" y="2500312"/>
            <a:ext cx="7591476" cy="1285884"/>
          </a:xfrm>
          <a:prstGeom prst="rect">
            <a:avLst/>
          </a:prstGeom>
        </p:spPr>
        <p:txBody>
          <a:bodyPr rIns="91440" anchor="b">
            <a:normAutofit fontScale="92500" lnSpcReduction="10000"/>
            <a:scene3d>
              <a:camera prst="orthographicFront"/>
              <a:lightRig rig="soft" dir="t">
                <a:rot lat="0" lon="0" rev="2400000"/>
              </a:lightRig>
            </a:scene3d>
            <a:sp3d>
              <a:bevelT w="19050" h="12700"/>
            </a:sp3d>
          </a:bodyPr>
          <a:lstStyle/>
          <a:p>
            <a:pPr marL="54864" lvl="0">
              <a:spcBef>
                <a:spcPct val="0"/>
              </a:spcBef>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lvl="0">
              <a:spcBef>
                <a:spcPct val="0"/>
              </a:spcBef>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İŞLENECEK KONULAR</a:t>
            </a:r>
            <a:r>
              <a:rPr lang="tr-TR" sz="1400" dirty="0" smtClean="0">
                <a:solidFill>
                  <a:schemeClr val="bg1"/>
                </a:solidFill>
                <a:latin typeface="+mj-lt"/>
                <a:ea typeface="+mj-ea"/>
                <a:cs typeface="+mj-cs"/>
              </a:rPr>
              <a:t>:Baklagillerin pişirilmesi sunumu ve saklanması,Kullanıldığı yerler,Pişirme teknikleri</a:t>
            </a:r>
            <a:endParaRPr lang="tr-TR" sz="1400" dirty="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2" name="4 Başlık"/>
          <p:cNvSpPr txBox="1">
            <a:spLocks/>
          </p:cNvSpPr>
          <p:nvPr/>
        </p:nvSpPr>
        <p:spPr>
          <a:xfrm>
            <a:off x="214282" y="3357568"/>
            <a:ext cx="7743876" cy="1000132"/>
          </a:xfrm>
          <a:prstGeom prst="rect">
            <a:avLst/>
          </a:prstGeom>
        </p:spPr>
        <p:txBody>
          <a:bodyPr rIns="91440" anchor="b">
            <a:normAutofit lnSpcReduction="10000"/>
            <a:scene3d>
              <a:camera prst="orthographicFront"/>
              <a:lightRig rig="soft" dir="t">
                <a:rot lat="0" lon="0" rev="2400000"/>
              </a:lightRig>
            </a:scene3d>
            <a:sp3d>
              <a:bevelT w="19050" h="12700"/>
            </a:sp3d>
          </a:bodyPr>
          <a:lstStyle/>
          <a:p>
            <a:pPr marL="54864" lvl="0">
              <a:spcBef>
                <a:spcPct val="0"/>
              </a:spcBef>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 </a:t>
            </a:r>
          </a:p>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ANAHTAR KAVRAMLAR</a:t>
            </a:r>
            <a:r>
              <a:rPr lang="tr-TR" sz="1400" dirty="0" smtClean="0">
                <a:solidFill>
                  <a:schemeClr val="bg1"/>
                </a:solidFill>
                <a:latin typeface="+mj-lt"/>
                <a:ea typeface="+mj-ea"/>
                <a:cs typeface="+mj-cs"/>
              </a:rPr>
              <a:t>:Islatma,kabuğunun çıkarılması,püre ,</a:t>
            </a: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3" name="4 Başlık"/>
          <p:cNvSpPr txBox="1">
            <a:spLocks noGrp="1"/>
          </p:cNvSpPr>
          <p:nvPr>
            <p:ph idx="1"/>
          </p:nvPr>
        </p:nvSpPr>
        <p:spPr>
          <a:xfrm>
            <a:off x="214282" y="4071948"/>
            <a:ext cx="8472518" cy="1071552"/>
          </a:xfrm>
          <a:prstGeom prst="rect">
            <a:avLst/>
          </a:prstGeom>
        </p:spPr>
        <p:txBody>
          <a:bodyPr rIns="91440" anchor="b">
            <a:normAutofit/>
            <a:scene3d>
              <a:camera prst="orthographicFront"/>
              <a:lightRig rig="soft" dir="t">
                <a:rot lat="0" lon="0" rev="2400000"/>
              </a:lightRig>
            </a:scene3d>
            <a:sp3d>
              <a:bevelT w="19050" h="12700"/>
            </a:sp3d>
          </a:bodyPr>
          <a:lstStyle/>
          <a:p>
            <a:pPr marL="54864" lvl="0" indent="0">
              <a:spcBef>
                <a:spcPct val="0"/>
              </a:spcBef>
              <a:buClrTx/>
              <a:buSzTx/>
              <a:buNone/>
              <a:defRPr/>
            </a:pPr>
            <a:r>
              <a:rPr lang="tr-TR" sz="15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KRİTİK NOKTALAR</a:t>
            </a:r>
            <a:r>
              <a:rPr lang="tr-TR" sz="15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r>
              <a:rPr lang="tr-TR" sz="1500" dirty="0" smtClean="0">
                <a:solidFill>
                  <a:schemeClr val="bg1"/>
                </a:solidFill>
                <a:latin typeface="+mj-lt"/>
                <a:ea typeface="+mj-ea"/>
                <a:cs typeface="+mj-cs"/>
              </a:rPr>
              <a:t>Nohut, fasulye gibi pişme süreleri uzun yapısı sert baklagilleri mutlaka 1 gün öncesinden ıslatmamız gerekir</a:t>
            </a:r>
            <a:r>
              <a:rPr lang="tr-TR" sz="15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endParaRPr lang="tr-TR" sz="1300" dirty="0" smtClean="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142844" y="285734"/>
            <a:ext cx="5572164" cy="4832092"/>
          </a:xfrm>
          <a:prstGeom prst="rect">
            <a:avLst/>
          </a:prstGeom>
        </p:spPr>
        <p:txBody>
          <a:bodyPr wrap="square">
            <a:spAutoFit/>
          </a:bodyPr>
          <a:lstStyle/>
          <a:p>
            <a:pPr fontAlgn="base"/>
            <a:r>
              <a:rPr lang="tr-TR" sz="1400" dirty="0" smtClean="0">
                <a:solidFill>
                  <a:srgbClr val="FF0000"/>
                </a:solidFill>
              </a:rPr>
              <a:t>Nohut </a:t>
            </a:r>
            <a:r>
              <a:rPr lang="tr-TR" sz="1400" dirty="0" smtClean="0">
                <a:solidFill>
                  <a:schemeClr val="bg1"/>
                </a:solidFill>
              </a:rPr>
              <a:t>Çorum’da leblebi ile, Arap mutfağında ise humus ile sevilen, her yemekte kullanılabilen bir bakliyat türüdür. Ülkemizde en çok İç Anadolu ve Güneydoğu’da yetiştirilir.</a:t>
            </a:r>
          </a:p>
          <a:p>
            <a:pPr fontAlgn="base"/>
            <a:r>
              <a:rPr lang="tr-TR" sz="1400" b="1" dirty="0" smtClean="0">
                <a:solidFill>
                  <a:srgbClr val="FF0000"/>
                </a:solidFill>
              </a:rPr>
              <a:t>Bakla</a:t>
            </a:r>
            <a:r>
              <a:rPr lang="tr-TR" sz="1400" b="1" dirty="0" smtClean="0"/>
              <a:t>,</a:t>
            </a:r>
            <a:r>
              <a:rPr lang="tr-TR" sz="1400" dirty="0" smtClean="0"/>
              <a:t> </a:t>
            </a:r>
            <a:r>
              <a:rPr lang="tr-TR" sz="1400" dirty="0" smtClean="0">
                <a:solidFill>
                  <a:schemeClr val="bg1"/>
                </a:solidFill>
              </a:rPr>
              <a:t>baklagillere adını veren bir türdür. Her yemekte kullanılan özellikle de İç Anadolu’da dolmaları lezzetlendiren yüksek protein kaynağıdır.</a:t>
            </a:r>
          </a:p>
          <a:p>
            <a:pPr fontAlgn="base"/>
            <a:r>
              <a:rPr lang="tr-TR" sz="1400" b="1" dirty="0" smtClean="0">
                <a:solidFill>
                  <a:srgbClr val="FF0000"/>
                </a:solidFill>
              </a:rPr>
              <a:t>Barbunya,</a:t>
            </a:r>
            <a:r>
              <a:rPr lang="tr-TR" sz="1400" dirty="0" smtClean="0"/>
              <a:t> </a:t>
            </a:r>
            <a:r>
              <a:rPr lang="tr-TR" sz="1400" dirty="0" smtClean="0">
                <a:solidFill>
                  <a:schemeClr val="bg1"/>
                </a:solidFill>
              </a:rPr>
              <a:t>ilkbahar ve yaz döneminde yetişen, mevsiminde taze olarak tüketildiğinde daha sağlıklı hale gelen bir bakliyat türüdür.</a:t>
            </a:r>
          </a:p>
          <a:p>
            <a:pPr fontAlgn="base"/>
            <a:r>
              <a:rPr lang="tr-TR" sz="1400" b="1" dirty="0" smtClean="0">
                <a:solidFill>
                  <a:srgbClr val="FF0000"/>
                </a:solidFill>
              </a:rPr>
              <a:t>Mercimek</a:t>
            </a:r>
            <a:r>
              <a:rPr lang="tr-TR" sz="1400" b="1" dirty="0" smtClean="0"/>
              <a:t>,</a:t>
            </a:r>
            <a:r>
              <a:rPr lang="tr-TR" sz="1400" dirty="0" smtClean="0">
                <a:solidFill>
                  <a:schemeClr val="bg1"/>
                </a:solidFill>
              </a:rPr>
              <a:t>güzel yurdumuzun her bölgesinde üretime açık olan bir bakliyat türüdür. Kırmızı, yeşil, sarı ve siyah mercimek olmak üzere çeşitleri vardır. Yüksek protein kaynağıdır.</a:t>
            </a:r>
          </a:p>
          <a:p>
            <a:pPr fontAlgn="base"/>
            <a:r>
              <a:rPr lang="tr-TR" sz="1400" b="1" dirty="0" smtClean="0">
                <a:solidFill>
                  <a:srgbClr val="FF0000"/>
                </a:solidFill>
              </a:rPr>
              <a:t>Bezelye,</a:t>
            </a:r>
            <a:r>
              <a:rPr lang="tr-TR" sz="1400" dirty="0" smtClean="0"/>
              <a:t> </a:t>
            </a:r>
            <a:r>
              <a:rPr lang="tr-TR" sz="1400" dirty="0" smtClean="0">
                <a:solidFill>
                  <a:schemeClr val="bg1"/>
                </a:solidFill>
              </a:rPr>
              <a:t>protein, nişasta, fosfor ve B vitaminleri bakımından oldukça zengin olan bir türdür. Etli şekilde pişirildiğinde daha sağlıklı hale gelmektedir.</a:t>
            </a:r>
          </a:p>
          <a:p>
            <a:pPr fontAlgn="base"/>
            <a:r>
              <a:rPr lang="tr-TR" sz="1400" b="1" dirty="0" smtClean="0">
                <a:solidFill>
                  <a:srgbClr val="FF0000"/>
                </a:solidFill>
              </a:rPr>
              <a:t>Börülce,</a:t>
            </a:r>
            <a:r>
              <a:rPr lang="tr-TR" sz="1400" dirty="0" smtClean="0"/>
              <a:t> </a:t>
            </a:r>
            <a:r>
              <a:rPr lang="tr-TR" sz="1400" dirty="0" smtClean="0">
                <a:solidFill>
                  <a:schemeClr val="bg1"/>
                </a:solidFill>
              </a:rPr>
              <a:t>hem taze hem de kuru şekilde tüketilen protein ve nişasta kaynağıdır</a:t>
            </a:r>
            <a:r>
              <a:rPr lang="tr-TR" sz="1400" dirty="0" smtClean="0"/>
              <a:t>.</a:t>
            </a:r>
          </a:p>
          <a:p>
            <a:pPr fontAlgn="base"/>
            <a:r>
              <a:rPr lang="tr-TR" sz="1400" b="1" dirty="0" smtClean="0">
                <a:solidFill>
                  <a:srgbClr val="FF0000"/>
                </a:solidFill>
              </a:rPr>
              <a:t>Fasulye,</a:t>
            </a:r>
            <a:r>
              <a:rPr lang="tr-TR" sz="1400" dirty="0" smtClean="0"/>
              <a:t> </a:t>
            </a:r>
            <a:r>
              <a:rPr lang="tr-TR" sz="1400" dirty="0" smtClean="0">
                <a:solidFill>
                  <a:schemeClr val="bg1"/>
                </a:solidFill>
              </a:rPr>
              <a:t>çok çeşitli bir baklagildir. Ülkemiz adeta kuru fasulye ile temsil edilir. Yöresel lezzetlerin farklılığı ile sucuklu, etli, pastırmalı şeklinde de tüketilir.</a:t>
            </a:r>
          </a:p>
          <a:p>
            <a:pPr fontAlgn="base"/>
            <a:r>
              <a:rPr lang="tr-TR" sz="1400" b="1" dirty="0" smtClean="0">
                <a:solidFill>
                  <a:srgbClr val="FF0000"/>
                </a:solidFill>
              </a:rPr>
              <a:t>Soya Fasulyesi</a:t>
            </a:r>
            <a:r>
              <a:rPr lang="tr-TR" sz="1400" b="1" dirty="0" smtClean="0"/>
              <a:t>, </a:t>
            </a:r>
            <a:r>
              <a:rPr lang="tr-TR" sz="1400" dirty="0" smtClean="0">
                <a:solidFill>
                  <a:schemeClr val="bg1"/>
                </a:solidFill>
              </a:rPr>
              <a:t>pek çok üründe kullanılan hatta son zamanlarda kullanım alanı daha da duyulan ve popüler olan bir bakliyattır. Pastalarda, ekmeklerde, hamurlu gıdalarda yaygın halde kullanılır.</a:t>
            </a:r>
            <a:endParaRPr lang="tr-TR" sz="1400" dirty="0">
              <a:solidFill>
                <a:schemeClr val="bg1"/>
              </a:solidFill>
            </a:endParaRPr>
          </a:p>
        </p:txBody>
      </p:sp>
      <p:sp>
        <p:nvSpPr>
          <p:cNvPr id="5" name="4 Dikdörtgen"/>
          <p:cNvSpPr/>
          <p:nvPr/>
        </p:nvSpPr>
        <p:spPr>
          <a:xfrm>
            <a:off x="142844" y="0"/>
            <a:ext cx="3361258" cy="369332"/>
          </a:xfrm>
          <a:prstGeom prst="rect">
            <a:avLst/>
          </a:prstGeom>
        </p:spPr>
        <p:txBody>
          <a:bodyPr wrap="square">
            <a:spAutoFit/>
          </a:bodyPr>
          <a:lstStyle/>
          <a:p>
            <a:pPr fontAlgn="base"/>
            <a:r>
              <a:rPr lang="tr-TR" dirty="0" smtClean="0">
                <a:solidFill>
                  <a:srgbClr val="FF0000"/>
                </a:solidFill>
              </a:rPr>
              <a:t>Kuru Baklagil Çeşitleri</a:t>
            </a:r>
            <a:endParaRPr lang="tr-TR" dirty="0">
              <a:solidFill>
                <a:srgbClr val="FF0000"/>
              </a:solidFill>
            </a:endParaRPr>
          </a:p>
        </p:txBody>
      </p:sp>
      <p:pic>
        <p:nvPicPr>
          <p:cNvPr id="6" name="Picture 2"/>
          <p:cNvPicPr>
            <a:picLocks noChangeAspect="1" noChangeArrowheads="1"/>
          </p:cNvPicPr>
          <p:nvPr/>
        </p:nvPicPr>
        <p:blipFill>
          <a:blip r:embed="rId2"/>
          <a:srcRect/>
          <a:stretch>
            <a:fillRect/>
          </a:stretch>
        </p:blipFill>
        <p:spPr bwMode="auto">
          <a:xfrm>
            <a:off x="5500694" y="142858"/>
            <a:ext cx="3643306" cy="4857783"/>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Ekran Alıntısı11.PNG"/>
          <p:cNvPicPr>
            <a:picLocks noChangeAspect="1" noChangeArrowheads="1"/>
          </p:cNvPicPr>
          <p:nvPr/>
        </p:nvPicPr>
        <p:blipFill>
          <a:blip r:embed="rId3"/>
          <a:srcRect/>
          <a:stretch>
            <a:fillRect/>
          </a:stretch>
        </p:blipFill>
        <p:spPr bwMode="auto">
          <a:xfrm>
            <a:off x="7500958" y="0"/>
            <a:ext cx="1643042" cy="1214428"/>
          </a:xfrm>
          <a:prstGeom prst="rect">
            <a:avLst/>
          </a:prstGeom>
          <a:ln>
            <a:noFill/>
          </a:ln>
          <a:effectLst>
            <a:softEdge rad="112500"/>
          </a:effectLst>
        </p:spPr>
      </p:pic>
      <p:sp>
        <p:nvSpPr>
          <p:cNvPr id="5" name="4 Başlık"/>
          <p:cNvSpPr>
            <a:spLocks noGrp="1"/>
          </p:cNvSpPr>
          <p:nvPr>
            <p:ph type="title"/>
          </p:nvPr>
        </p:nvSpPr>
        <p:spPr>
          <a:xfrm>
            <a:off x="0" y="-142894"/>
            <a:ext cx="7715272" cy="642942"/>
          </a:xfrm>
        </p:spPr>
        <p:txBody>
          <a:bodyPr>
            <a:normAutofit/>
          </a:bodyPr>
          <a:lstStyle/>
          <a:p>
            <a:pPr algn="l"/>
            <a:r>
              <a:rPr lang="tr-TR" sz="1400" b="1" dirty="0" smtClean="0">
                <a:solidFill>
                  <a:srgbClr val="FF0000"/>
                </a:solidFill>
              </a:rPr>
              <a:t>   </a:t>
            </a:r>
            <a:r>
              <a:rPr lang="tr-TR" sz="1400" dirty="0" smtClean="0">
                <a:solidFill>
                  <a:srgbClr val="C00000"/>
                </a:solidFill>
              </a:rPr>
              <a:t>ÜNİTE 12</a:t>
            </a:r>
            <a:r>
              <a:rPr lang="tr-TR" sz="1800" b="1" dirty="0" smtClean="0">
                <a:solidFill>
                  <a:srgbClr val="FF0000"/>
                </a:solidFill>
              </a:rPr>
              <a:t>:</a:t>
            </a:r>
            <a:r>
              <a:rPr lang="tr-TR" sz="1400" dirty="0" smtClean="0">
                <a:solidFill>
                  <a:schemeClr val="bg1"/>
                </a:solidFill>
              </a:rPr>
              <a:t>YARATICI MUTFAK ÇALIŞMALARI 1 (Soğuk Başlangıçlar)</a:t>
            </a:r>
          </a:p>
        </p:txBody>
      </p:sp>
      <p:sp>
        <p:nvSpPr>
          <p:cNvPr id="8" name="4 Başlık"/>
          <p:cNvSpPr txBox="1">
            <a:spLocks/>
          </p:cNvSpPr>
          <p:nvPr/>
        </p:nvSpPr>
        <p:spPr>
          <a:xfrm>
            <a:off x="142844" y="857238"/>
            <a:ext cx="7572428" cy="2643206"/>
          </a:xfrm>
          <a:prstGeom prst="rect">
            <a:avLst/>
          </a:prstGeom>
        </p:spPr>
        <p:txBody>
          <a:bodyPr rIns="91440" anchor="b">
            <a:no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ÜNİTENİN AMACI: </a:t>
            </a:r>
            <a:r>
              <a:rPr lang="tr-TR" sz="1400" dirty="0" smtClean="0">
                <a:solidFill>
                  <a:schemeClr val="bg1"/>
                </a:solidFill>
              </a:rPr>
              <a:t>Bu üniteyi tamamladık dan sonra </a:t>
            </a: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1400" dirty="0" smtClean="0">
                <a:solidFill>
                  <a:schemeClr val="bg1"/>
                </a:solidFill>
              </a:rPr>
              <a:t>Buraya kadar edindiğimiz bilgileri,pişirme teknikleri,doğrama teknikleriyle birleştirip kendi yaratıcılığımızı öne çıkarıp neler yapabiliyoruz bunu göreceğiz.</a:t>
            </a: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defTabSz="828000" rtl="0" eaLnBrk="1" fontAlgn="auto" latinLnBrk="0" hangingPunct="1">
              <a:lnSpc>
                <a:spcPct val="100000"/>
              </a:lnSpc>
              <a:spcBef>
                <a:spcPct val="0"/>
              </a:spcBef>
              <a:spcAft>
                <a:spcPts val="0"/>
              </a:spcAft>
              <a:buClrTx/>
              <a:buSzTx/>
              <a:tabLst/>
              <a:defRPr/>
            </a:pPr>
            <a:endParaRPr lang="tr-TR" sz="1400" dirty="0" smtClean="0">
              <a:solidFill>
                <a:schemeClr val="bg1"/>
              </a:solidFill>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tabLst/>
              <a:defRPr/>
            </a:pP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14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9" name="4 Başlık"/>
          <p:cNvSpPr txBox="1">
            <a:spLocks/>
          </p:cNvSpPr>
          <p:nvPr/>
        </p:nvSpPr>
        <p:spPr>
          <a:xfrm>
            <a:off x="762000" y="2285998"/>
            <a:ext cx="7043758" cy="857256"/>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1" name="4 Başlık"/>
          <p:cNvSpPr txBox="1">
            <a:spLocks/>
          </p:cNvSpPr>
          <p:nvPr/>
        </p:nvSpPr>
        <p:spPr>
          <a:xfrm>
            <a:off x="214282" y="2500312"/>
            <a:ext cx="7591476" cy="1285884"/>
          </a:xfrm>
          <a:prstGeom prst="rect">
            <a:avLst/>
          </a:prstGeom>
        </p:spPr>
        <p:txBody>
          <a:bodyPr rIns="91440" anchor="b">
            <a:normAutofit/>
            <a:scene3d>
              <a:camera prst="orthographicFront"/>
              <a:lightRig rig="soft" dir="t">
                <a:rot lat="0" lon="0" rev="2400000"/>
              </a:lightRig>
            </a:scene3d>
            <a:sp3d>
              <a:bevelT w="19050" h="12700"/>
            </a:sp3d>
          </a:bodyPr>
          <a:lstStyle/>
          <a:p>
            <a:pPr marL="54864" lvl="0">
              <a:spcBef>
                <a:spcPct val="0"/>
              </a:spcBef>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lvl="0">
              <a:spcBef>
                <a:spcPct val="0"/>
              </a:spcBef>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İŞLENECEK KONULAR</a:t>
            </a:r>
            <a:r>
              <a:rPr lang="tr-TR" sz="1400" dirty="0" smtClean="0">
                <a:solidFill>
                  <a:schemeClr val="bg1"/>
                </a:solidFill>
                <a:latin typeface="+mj-lt"/>
                <a:ea typeface="+mj-ea"/>
                <a:cs typeface="+mj-cs"/>
              </a:rPr>
              <a:t>:Soğuk Başlangıçlar Prezantasyon çalışmaları</a:t>
            </a:r>
            <a:endParaRPr lang="tr-TR" sz="1400" dirty="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2" name="4 Başlık"/>
          <p:cNvSpPr txBox="1">
            <a:spLocks/>
          </p:cNvSpPr>
          <p:nvPr/>
        </p:nvSpPr>
        <p:spPr>
          <a:xfrm>
            <a:off x="214282" y="3357568"/>
            <a:ext cx="7743876" cy="1000132"/>
          </a:xfrm>
          <a:prstGeom prst="rect">
            <a:avLst/>
          </a:prstGeom>
        </p:spPr>
        <p:txBody>
          <a:bodyPr rIns="91440" anchor="b">
            <a:normAutofit/>
            <a:scene3d>
              <a:camera prst="orthographicFront"/>
              <a:lightRig rig="soft" dir="t">
                <a:rot lat="0" lon="0" rev="2400000"/>
              </a:lightRig>
            </a:scene3d>
            <a:sp3d>
              <a:bevelT w="19050" h="12700"/>
            </a:sp3d>
          </a:bodyPr>
          <a:lstStyle/>
          <a:p>
            <a:pPr marL="54864" lvl="0">
              <a:spcBef>
                <a:spcPct val="0"/>
              </a:spcBef>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3" name="4 Başlık"/>
          <p:cNvSpPr txBox="1">
            <a:spLocks noGrp="1"/>
          </p:cNvSpPr>
          <p:nvPr>
            <p:ph idx="1"/>
          </p:nvPr>
        </p:nvSpPr>
        <p:spPr>
          <a:xfrm>
            <a:off x="214282" y="4071948"/>
            <a:ext cx="8472518" cy="1071552"/>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pPr algn="ctr"/>
            <a:r>
              <a:rPr lang="tr-TR" sz="2800" dirty="0" smtClean="0">
                <a:solidFill>
                  <a:schemeClr val="bg1"/>
                </a:solidFill>
              </a:rPr>
              <a:t>AVAKADO TARTAR,KADAYIFA SARILI KARİDES VE EKŞİ KREMA</a:t>
            </a:r>
            <a:endParaRPr lang="tr-TR" sz="2800" dirty="0">
              <a:solidFill>
                <a:schemeClr val="bg1"/>
              </a:solidFill>
            </a:endParaRPr>
          </a:p>
        </p:txBody>
      </p:sp>
      <p:pic>
        <p:nvPicPr>
          <p:cNvPr id="2050" name="Picture 2" descr="E:\_KAYA PALAZZO\ALAKART DOSYALAR\VERİLEN YEMEKLER,MENÜLER\TUİ  ÖZEL YEMEĞİ - 27 EYLÜL\TUİ DEMO FOTOĞRAFLARI\Kadayıfa Sarılı Kızarmış Karides.jpg"/>
          <p:cNvPicPr>
            <a:picLocks noGrp="1" noChangeAspect="1" noChangeArrowheads="1"/>
          </p:cNvPicPr>
          <p:nvPr>
            <p:ph idx="1"/>
          </p:nvPr>
        </p:nvPicPr>
        <p:blipFill>
          <a:blip r:embed="rId2" cstate="print"/>
          <a:srcRect/>
          <a:stretch>
            <a:fillRect/>
          </a:stretch>
        </p:blipFill>
        <p:spPr bwMode="auto">
          <a:xfrm>
            <a:off x="1357290" y="1235075"/>
            <a:ext cx="6143667" cy="3394075"/>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_KAYA PALAZZO\ALAKART DOSYALAR\VERİLEN YEMEKLER,MENÜLER\TUİ  ÖZEL YEMEĞİ - 27 EYLÜL\TUİ DEMO FOTOĞRAFLARI\Burrata Peyniri.JPG"/>
          <p:cNvPicPr>
            <a:picLocks noChangeAspect="1" noChangeArrowheads="1"/>
          </p:cNvPicPr>
          <p:nvPr/>
        </p:nvPicPr>
        <p:blipFill>
          <a:blip r:embed="rId2" cstate="print"/>
          <a:srcRect/>
          <a:stretch>
            <a:fillRect/>
          </a:stretch>
        </p:blipFill>
        <p:spPr bwMode="auto">
          <a:xfrm>
            <a:off x="1428728" y="1000114"/>
            <a:ext cx="6643734" cy="3786214"/>
          </a:xfrm>
          <a:prstGeom prst="rect">
            <a:avLst/>
          </a:prstGeom>
          <a:noFill/>
        </p:spPr>
      </p:pic>
      <p:sp>
        <p:nvSpPr>
          <p:cNvPr id="5" name="1 Başlık"/>
          <p:cNvSpPr>
            <a:spLocks noGrp="1"/>
          </p:cNvSpPr>
          <p:nvPr>
            <p:ph type="title"/>
          </p:nvPr>
        </p:nvSpPr>
        <p:spPr>
          <a:xfrm>
            <a:off x="457200" y="190152"/>
            <a:ext cx="8229600" cy="857250"/>
          </a:xfrm>
        </p:spPr>
        <p:txBody>
          <a:bodyPr>
            <a:noAutofit/>
          </a:bodyPr>
          <a:lstStyle/>
          <a:p>
            <a:pPr algn="ctr"/>
            <a:r>
              <a:rPr lang="tr-TR" sz="2800" dirty="0" smtClean="0">
                <a:solidFill>
                  <a:schemeClr val="bg1"/>
                </a:solidFill>
              </a:rPr>
              <a:t>BURATTA PEYNİRİ,DOMATES RELİSH,ZEYTİN CHUTNEY VE MİLFÖY GRİSSİNİ</a:t>
            </a:r>
            <a:endParaRPr lang="tr-TR" sz="2800" dirty="0">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Ekran Alıntısı11.PNG"/>
          <p:cNvPicPr>
            <a:picLocks noChangeAspect="1" noChangeArrowheads="1"/>
          </p:cNvPicPr>
          <p:nvPr/>
        </p:nvPicPr>
        <p:blipFill>
          <a:blip r:embed="rId3"/>
          <a:srcRect/>
          <a:stretch>
            <a:fillRect/>
          </a:stretch>
        </p:blipFill>
        <p:spPr bwMode="auto">
          <a:xfrm>
            <a:off x="7500958" y="0"/>
            <a:ext cx="1643042" cy="1214428"/>
          </a:xfrm>
          <a:prstGeom prst="rect">
            <a:avLst/>
          </a:prstGeom>
          <a:ln>
            <a:noFill/>
          </a:ln>
          <a:effectLst>
            <a:softEdge rad="112500"/>
          </a:effectLst>
        </p:spPr>
      </p:pic>
      <p:sp>
        <p:nvSpPr>
          <p:cNvPr id="5" name="4 Başlık"/>
          <p:cNvSpPr>
            <a:spLocks noGrp="1"/>
          </p:cNvSpPr>
          <p:nvPr>
            <p:ph type="title"/>
          </p:nvPr>
        </p:nvSpPr>
        <p:spPr>
          <a:xfrm>
            <a:off x="0" y="-142894"/>
            <a:ext cx="7715272" cy="642942"/>
          </a:xfrm>
        </p:spPr>
        <p:txBody>
          <a:bodyPr>
            <a:normAutofit/>
          </a:bodyPr>
          <a:lstStyle/>
          <a:p>
            <a:pPr algn="l"/>
            <a:r>
              <a:rPr lang="tr-TR" sz="1400" b="1" dirty="0" smtClean="0">
                <a:solidFill>
                  <a:srgbClr val="FF0000"/>
                </a:solidFill>
              </a:rPr>
              <a:t>   </a:t>
            </a:r>
            <a:r>
              <a:rPr lang="tr-TR" sz="1400" dirty="0" smtClean="0">
                <a:solidFill>
                  <a:srgbClr val="C00000"/>
                </a:solidFill>
              </a:rPr>
              <a:t>ÜNİTE 13</a:t>
            </a:r>
            <a:r>
              <a:rPr lang="tr-TR" sz="1800" b="1" dirty="0" smtClean="0">
                <a:solidFill>
                  <a:srgbClr val="FF0000"/>
                </a:solidFill>
              </a:rPr>
              <a:t>:</a:t>
            </a:r>
            <a:r>
              <a:rPr lang="tr-TR" sz="1400" dirty="0" smtClean="0">
                <a:solidFill>
                  <a:schemeClr val="bg1"/>
                </a:solidFill>
              </a:rPr>
              <a:t>YARATICI MUTFAK ÇALIŞMALARI 2 (Kokteyl Prolounge)</a:t>
            </a:r>
          </a:p>
        </p:txBody>
      </p:sp>
      <p:sp>
        <p:nvSpPr>
          <p:cNvPr id="8" name="4 Başlık"/>
          <p:cNvSpPr txBox="1">
            <a:spLocks/>
          </p:cNvSpPr>
          <p:nvPr/>
        </p:nvSpPr>
        <p:spPr>
          <a:xfrm>
            <a:off x="142844" y="857238"/>
            <a:ext cx="7572428" cy="2643206"/>
          </a:xfrm>
          <a:prstGeom prst="rect">
            <a:avLst/>
          </a:prstGeom>
        </p:spPr>
        <p:txBody>
          <a:bodyPr rIns="91440" anchor="b">
            <a:no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ÜNİTENİN AMACI: </a:t>
            </a:r>
            <a:r>
              <a:rPr lang="tr-TR" sz="1400" dirty="0" smtClean="0">
                <a:solidFill>
                  <a:schemeClr val="bg1"/>
                </a:solidFill>
              </a:rPr>
              <a:t>Bu üniteyi tamamladık dan sonra </a:t>
            </a: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1400" dirty="0" smtClean="0">
                <a:solidFill>
                  <a:schemeClr val="bg1"/>
                </a:solidFill>
              </a:rPr>
              <a:t>Buraya kadar edindiğimiz bilgileri,pişirme teknikleri,doğrama teknikleriyle birleştirip kendi yaratıcılığımızı öne çıkarıp neler yapabiliyoruz bunu göreceğiz.</a:t>
            </a: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defTabSz="828000" rtl="0" eaLnBrk="1" fontAlgn="auto" latinLnBrk="0" hangingPunct="1">
              <a:lnSpc>
                <a:spcPct val="100000"/>
              </a:lnSpc>
              <a:spcBef>
                <a:spcPct val="0"/>
              </a:spcBef>
              <a:spcAft>
                <a:spcPts val="0"/>
              </a:spcAft>
              <a:buClrTx/>
              <a:buSzTx/>
              <a:tabLst/>
              <a:defRPr/>
            </a:pPr>
            <a:endParaRPr lang="tr-TR" sz="1400" dirty="0" smtClean="0">
              <a:solidFill>
                <a:schemeClr val="bg1"/>
              </a:solidFill>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tabLst/>
              <a:defRPr/>
            </a:pP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14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9" name="4 Başlık"/>
          <p:cNvSpPr txBox="1">
            <a:spLocks/>
          </p:cNvSpPr>
          <p:nvPr/>
        </p:nvSpPr>
        <p:spPr>
          <a:xfrm>
            <a:off x="762000" y="2285998"/>
            <a:ext cx="7043758" cy="857256"/>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1" name="4 Başlık"/>
          <p:cNvSpPr txBox="1">
            <a:spLocks/>
          </p:cNvSpPr>
          <p:nvPr/>
        </p:nvSpPr>
        <p:spPr>
          <a:xfrm>
            <a:off x="214282" y="2500312"/>
            <a:ext cx="7591476" cy="1285884"/>
          </a:xfrm>
          <a:prstGeom prst="rect">
            <a:avLst/>
          </a:prstGeom>
        </p:spPr>
        <p:txBody>
          <a:bodyPr rIns="91440" anchor="b">
            <a:normAutofit/>
            <a:scene3d>
              <a:camera prst="orthographicFront"/>
              <a:lightRig rig="soft" dir="t">
                <a:rot lat="0" lon="0" rev="2400000"/>
              </a:lightRig>
            </a:scene3d>
            <a:sp3d>
              <a:bevelT w="19050" h="12700"/>
            </a:sp3d>
          </a:bodyPr>
          <a:lstStyle/>
          <a:p>
            <a:pPr marL="54864" lvl="0">
              <a:spcBef>
                <a:spcPct val="0"/>
              </a:spcBef>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lvl="0">
              <a:spcBef>
                <a:spcPct val="0"/>
              </a:spcBef>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İŞLENECEK KONULAR</a:t>
            </a: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r>
              <a:rPr lang="tr-TR" sz="1400" dirty="0" smtClean="0">
                <a:solidFill>
                  <a:schemeClr val="bg1"/>
                </a:solidFill>
                <a:latin typeface="+mj-lt"/>
                <a:ea typeface="+mj-ea"/>
                <a:cs typeface="+mj-cs"/>
              </a:rPr>
              <a:t>Kokteyl prolounge</a:t>
            </a: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r>
              <a:rPr lang="tr-TR" sz="1400" dirty="0" smtClean="0">
                <a:solidFill>
                  <a:schemeClr val="bg1"/>
                </a:solidFill>
                <a:latin typeface="+mj-lt"/>
                <a:ea typeface="+mj-ea"/>
                <a:cs typeface="+mj-cs"/>
              </a:rPr>
              <a:t> Prezantasyon  çalışmaları 2</a:t>
            </a:r>
            <a:endParaRPr lang="tr-TR" sz="1400" dirty="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2" name="4 Başlık"/>
          <p:cNvSpPr txBox="1">
            <a:spLocks/>
          </p:cNvSpPr>
          <p:nvPr/>
        </p:nvSpPr>
        <p:spPr>
          <a:xfrm>
            <a:off x="214282" y="3357568"/>
            <a:ext cx="7743876" cy="1000132"/>
          </a:xfrm>
          <a:prstGeom prst="rect">
            <a:avLst/>
          </a:prstGeom>
        </p:spPr>
        <p:txBody>
          <a:bodyPr rIns="91440" anchor="b">
            <a:normAutofit/>
            <a:scene3d>
              <a:camera prst="orthographicFront"/>
              <a:lightRig rig="soft" dir="t">
                <a:rot lat="0" lon="0" rev="2400000"/>
              </a:lightRig>
            </a:scene3d>
            <a:sp3d>
              <a:bevelT w="19050" h="12700"/>
            </a:sp3d>
          </a:bodyPr>
          <a:lstStyle/>
          <a:p>
            <a:pPr marL="54864" lvl="0">
              <a:spcBef>
                <a:spcPct val="0"/>
              </a:spcBef>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3" name="4 Başlık"/>
          <p:cNvSpPr txBox="1">
            <a:spLocks noGrp="1"/>
          </p:cNvSpPr>
          <p:nvPr>
            <p:ph idx="1"/>
          </p:nvPr>
        </p:nvSpPr>
        <p:spPr>
          <a:xfrm>
            <a:off x="214282" y="4071948"/>
            <a:ext cx="8472518" cy="1071552"/>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Ekran Alıntısı221.PNG"/>
          <p:cNvPicPr>
            <a:picLocks noGrp="1" noChangeAspect="1"/>
          </p:cNvPicPr>
          <p:nvPr>
            <p:ph idx="1"/>
          </p:nvPr>
        </p:nvPicPr>
        <p:blipFill>
          <a:blip r:embed="rId2"/>
          <a:stretch>
            <a:fillRect/>
          </a:stretch>
        </p:blipFill>
        <p:spPr>
          <a:xfrm>
            <a:off x="0" y="0"/>
            <a:ext cx="9144000"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ctr"/>
            <a:r>
              <a:rPr lang="tr-TR" sz="2400" dirty="0" smtClean="0">
                <a:solidFill>
                  <a:schemeClr val="bg1"/>
                </a:solidFill>
              </a:rPr>
              <a:t>Kanepe çeşitleri;</a:t>
            </a:r>
            <a:br>
              <a:rPr lang="tr-TR" sz="2400" dirty="0" smtClean="0">
                <a:solidFill>
                  <a:schemeClr val="bg1"/>
                </a:solidFill>
              </a:rPr>
            </a:br>
            <a:r>
              <a:rPr lang="tr-TR" sz="2400" dirty="0" smtClean="0">
                <a:solidFill>
                  <a:schemeClr val="bg1"/>
                </a:solidFill>
              </a:rPr>
              <a:t>Baget ekmeğinde Somon füme,Kaz ciğeri </a:t>
            </a:r>
            <a:r>
              <a:rPr lang="tr-TR" sz="2400" dirty="0" err="1" smtClean="0">
                <a:solidFill>
                  <a:schemeClr val="bg1"/>
                </a:solidFill>
              </a:rPr>
              <a:t>Mus</a:t>
            </a:r>
            <a:r>
              <a:rPr lang="tr-TR" sz="2400" dirty="0" smtClean="0">
                <a:solidFill>
                  <a:schemeClr val="bg1"/>
                </a:solidFill>
              </a:rPr>
              <a:t>,Rokfor M</a:t>
            </a:r>
            <a:endParaRPr lang="tr-TR" sz="2400" dirty="0">
              <a:solidFill>
                <a:schemeClr val="bg1"/>
              </a:solidFill>
            </a:endParaRPr>
          </a:p>
        </p:txBody>
      </p:sp>
      <p:pic>
        <p:nvPicPr>
          <p:cNvPr id="3074" name="Picture 2" descr="E:\_KAYA PALAZZO\ALAKART DOSYALAR\VERİLEN YEMEKLER,MENÜLER\TUİ  ÖZEL YEMEĞİ - 27 EYLÜL\TUİ DEMO FOTOĞRAFLARI\Vip Lounge 1.JPG"/>
          <p:cNvPicPr>
            <a:picLocks noGrp="1" noChangeAspect="1" noChangeArrowheads="1"/>
          </p:cNvPicPr>
          <p:nvPr>
            <p:ph idx="1"/>
          </p:nvPr>
        </p:nvPicPr>
        <p:blipFill>
          <a:blip r:embed="rId2" cstate="print"/>
          <a:srcRect/>
          <a:stretch>
            <a:fillRect/>
          </a:stretch>
        </p:blipFill>
        <p:spPr bwMode="auto">
          <a:xfrm>
            <a:off x="1643042" y="1235075"/>
            <a:ext cx="5857916" cy="3394075"/>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pPr algn="ctr"/>
            <a:r>
              <a:rPr lang="tr-TR" sz="2800" dirty="0" smtClean="0">
                <a:solidFill>
                  <a:schemeClr val="bg1"/>
                </a:solidFill>
              </a:rPr>
              <a:t>Opera Kek,Fıstıklı </a:t>
            </a:r>
            <a:r>
              <a:rPr lang="tr-TR" sz="2800" dirty="0" err="1" smtClean="0">
                <a:solidFill>
                  <a:schemeClr val="bg1"/>
                </a:solidFill>
              </a:rPr>
              <a:t>Browni</a:t>
            </a:r>
            <a:r>
              <a:rPr lang="tr-TR" sz="2800" dirty="0" smtClean="0">
                <a:solidFill>
                  <a:schemeClr val="bg1"/>
                </a:solidFill>
              </a:rPr>
              <a:t> ve New York </a:t>
            </a:r>
            <a:r>
              <a:rPr lang="tr-TR" sz="2800" dirty="0" err="1" smtClean="0">
                <a:solidFill>
                  <a:schemeClr val="bg1"/>
                </a:solidFill>
              </a:rPr>
              <a:t>Cheescake</a:t>
            </a:r>
            <a:endParaRPr lang="tr-TR" sz="2800" dirty="0">
              <a:solidFill>
                <a:schemeClr val="bg1"/>
              </a:solidFill>
            </a:endParaRPr>
          </a:p>
        </p:txBody>
      </p:sp>
      <p:pic>
        <p:nvPicPr>
          <p:cNvPr id="4098" name="Picture 2" descr="E:\_KAYA PALAZZO\ALAKART DOSYALAR\VERİLEN YEMEKLER,MENÜLER\TUİ  ÖZEL YEMEĞİ - 27 EYLÜL\TUİ DEMO FOTOĞRAFLARI\Vip Lounge 2.JPG"/>
          <p:cNvPicPr>
            <a:picLocks noGrp="1" noChangeAspect="1" noChangeArrowheads="1"/>
          </p:cNvPicPr>
          <p:nvPr>
            <p:ph idx="1"/>
          </p:nvPr>
        </p:nvPicPr>
        <p:blipFill>
          <a:blip r:embed="rId2" cstate="print"/>
          <a:srcRect/>
          <a:stretch>
            <a:fillRect/>
          </a:stretch>
        </p:blipFill>
        <p:spPr bwMode="auto">
          <a:xfrm>
            <a:off x="1643042" y="1235075"/>
            <a:ext cx="6286544" cy="3551253"/>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ctr"/>
            <a:r>
              <a:rPr lang="tr-TR" sz="2800" dirty="0" smtClean="0">
                <a:solidFill>
                  <a:schemeClr val="bg1"/>
                </a:solidFill>
              </a:rPr>
              <a:t>Buzda Meyve Şişleri ve El Yapımı Çikolatalar</a:t>
            </a:r>
            <a:endParaRPr lang="tr-TR" sz="2800" dirty="0">
              <a:solidFill>
                <a:schemeClr val="bg1"/>
              </a:solidFill>
            </a:endParaRPr>
          </a:p>
        </p:txBody>
      </p:sp>
      <p:pic>
        <p:nvPicPr>
          <p:cNvPr id="5122" name="Picture 2" descr="E:\_KAYA PALAZZO\ALAKART DOSYALAR\VERİLEN YEMEKLER,MENÜLER\TUİ  ÖZEL YEMEĞİ - 27 EYLÜL\TUİ DEMO FOTOĞRAFLARI\İskele Bistro Setup.JPG"/>
          <p:cNvPicPr>
            <a:picLocks noGrp="1" noChangeAspect="1" noChangeArrowheads="1"/>
          </p:cNvPicPr>
          <p:nvPr>
            <p:ph idx="1"/>
          </p:nvPr>
        </p:nvPicPr>
        <p:blipFill>
          <a:blip r:embed="rId2" cstate="print"/>
          <a:srcRect/>
          <a:stretch>
            <a:fillRect/>
          </a:stretch>
        </p:blipFill>
        <p:spPr bwMode="auto">
          <a:xfrm>
            <a:off x="1714480" y="1214428"/>
            <a:ext cx="6231373" cy="3394075"/>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Ekran Alıntısı11.PNG"/>
          <p:cNvPicPr>
            <a:picLocks noChangeAspect="1" noChangeArrowheads="1"/>
          </p:cNvPicPr>
          <p:nvPr/>
        </p:nvPicPr>
        <p:blipFill>
          <a:blip r:embed="rId3"/>
          <a:srcRect/>
          <a:stretch>
            <a:fillRect/>
          </a:stretch>
        </p:blipFill>
        <p:spPr bwMode="auto">
          <a:xfrm>
            <a:off x="7500958" y="0"/>
            <a:ext cx="1643042" cy="1214428"/>
          </a:xfrm>
          <a:prstGeom prst="rect">
            <a:avLst/>
          </a:prstGeom>
          <a:ln>
            <a:noFill/>
          </a:ln>
          <a:effectLst>
            <a:softEdge rad="112500"/>
          </a:effectLst>
        </p:spPr>
      </p:pic>
      <p:sp>
        <p:nvSpPr>
          <p:cNvPr id="5" name="4 Başlık"/>
          <p:cNvSpPr>
            <a:spLocks noGrp="1"/>
          </p:cNvSpPr>
          <p:nvPr>
            <p:ph type="title"/>
          </p:nvPr>
        </p:nvSpPr>
        <p:spPr>
          <a:xfrm>
            <a:off x="0" y="-142894"/>
            <a:ext cx="7715272" cy="642942"/>
          </a:xfrm>
        </p:spPr>
        <p:txBody>
          <a:bodyPr>
            <a:normAutofit/>
          </a:bodyPr>
          <a:lstStyle/>
          <a:p>
            <a:pPr algn="l"/>
            <a:r>
              <a:rPr lang="tr-TR" sz="1400" b="1" dirty="0" smtClean="0">
                <a:solidFill>
                  <a:srgbClr val="FF0000"/>
                </a:solidFill>
              </a:rPr>
              <a:t>   </a:t>
            </a:r>
            <a:r>
              <a:rPr lang="tr-TR" sz="1400" dirty="0" smtClean="0">
                <a:solidFill>
                  <a:srgbClr val="C00000"/>
                </a:solidFill>
              </a:rPr>
              <a:t>ÜNİTE 14</a:t>
            </a:r>
            <a:r>
              <a:rPr lang="tr-TR" sz="1800" b="1" dirty="0" smtClean="0">
                <a:solidFill>
                  <a:srgbClr val="FF0000"/>
                </a:solidFill>
              </a:rPr>
              <a:t>:</a:t>
            </a:r>
            <a:r>
              <a:rPr lang="tr-TR" sz="1400" dirty="0" smtClean="0">
                <a:solidFill>
                  <a:schemeClr val="bg1"/>
                </a:solidFill>
              </a:rPr>
              <a:t>YARATICI MUTFAK ÇALIŞMALARI 3 (Banket Yemeği)</a:t>
            </a:r>
          </a:p>
        </p:txBody>
      </p:sp>
      <p:sp>
        <p:nvSpPr>
          <p:cNvPr id="8" name="4 Başlık"/>
          <p:cNvSpPr txBox="1">
            <a:spLocks/>
          </p:cNvSpPr>
          <p:nvPr/>
        </p:nvSpPr>
        <p:spPr>
          <a:xfrm>
            <a:off x="142844" y="857238"/>
            <a:ext cx="7572428" cy="2643206"/>
          </a:xfrm>
          <a:prstGeom prst="rect">
            <a:avLst/>
          </a:prstGeom>
        </p:spPr>
        <p:txBody>
          <a:bodyPr rIns="91440" anchor="b">
            <a:no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ÜNİTENİN AMACI: </a:t>
            </a:r>
            <a:r>
              <a:rPr lang="tr-TR" sz="1400" dirty="0" smtClean="0">
                <a:solidFill>
                  <a:schemeClr val="bg1"/>
                </a:solidFill>
              </a:rPr>
              <a:t>Bu üniteyi tamamladık dan sonra </a:t>
            </a: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1400" dirty="0" smtClean="0">
                <a:solidFill>
                  <a:schemeClr val="bg1"/>
                </a:solidFill>
              </a:rPr>
              <a:t>Buraya kadar edindiğimiz bilgileri,pişirme teknikleri,doğrama teknikleriyle birleştirip kendi yaratıcılığımızı öne çıkarıp neler yapabiliyoruz bunu göreceğiz.</a:t>
            </a: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defTabSz="828000" rtl="0" eaLnBrk="1" fontAlgn="auto" latinLnBrk="0" hangingPunct="1">
              <a:lnSpc>
                <a:spcPct val="100000"/>
              </a:lnSpc>
              <a:spcBef>
                <a:spcPct val="0"/>
              </a:spcBef>
              <a:spcAft>
                <a:spcPts val="0"/>
              </a:spcAft>
              <a:buClrTx/>
              <a:buSzTx/>
              <a:tabLst/>
              <a:defRPr/>
            </a:pPr>
            <a:endParaRPr lang="tr-TR" sz="1400" dirty="0" smtClean="0">
              <a:solidFill>
                <a:schemeClr val="bg1"/>
              </a:solidFill>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400" dirty="0" smtClean="0">
              <a:solidFill>
                <a:schemeClr val="bg1"/>
              </a:solidFill>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tabLst/>
              <a:defRPr/>
            </a:pP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14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9" name="4 Başlık"/>
          <p:cNvSpPr txBox="1">
            <a:spLocks/>
          </p:cNvSpPr>
          <p:nvPr/>
        </p:nvSpPr>
        <p:spPr>
          <a:xfrm>
            <a:off x="762000" y="2285998"/>
            <a:ext cx="7043758" cy="857256"/>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1" name="4 Başlık"/>
          <p:cNvSpPr txBox="1">
            <a:spLocks/>
          </p:cNvSpPr>
          <p:nvPr/>
        </p:nvSpPr>
        <p:spPr>
          <a:xfrm>
            <a:off x="214282" y="2500312"/>
            <a:ext cx="7591476" cy="1285884"/>
          </a:xfrm>
          <a:prstGeom prst="rect">
            <a:avLst/>
          </a:prstGeom>
        </p:spPr>
        <p:txBody>
          <a:bodyPr rIns="91440" anchor="b">
            <a:normAutofit/>
            <a:scene3d>
              <a:camera prst="orthographicFront"/>
              <a:lightRig rig="soft" dir="t">
                <a:rot lat="0" lon="0" rev="2400000"/>
              </a:lightRig>
            </a:scene3d>
            <a:sp3d>
              <a:bevelT w="19050" h="12700"/>
            </a:sp3d>
          </a:bodyPr>
          <a:lstStyle/>
          <a:p>
            <a:pPr marL="54864" lvl="0">
              <a:spcBef>
                <a:spcPct val="0"/>
              </a:spcBef>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lvl="0">
              <a:spcBef>
                <a:spcPct val="0"/>
              </a:spcBef>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lvl="0">
              <a:spcBef>
                <a:spcPct val="0"/>
              </a:spcBef>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İŞLENECEK KONULAR</a:t>
            </a: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r>
              <a:rPr lang="tr-TR" sz="1400" dirty="0" smtClean="0">
                <a:solidFill>
                  <a:schemeClr val="bg1"/>
                </a:solidFill>
              </a:rPr>
              <a:t>Banket Yemeği</a:t>
            </a:r>
            <a:r>
              <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r>
              <a:rPr lang="tr-TR" sz="1400" dirty="0" smtClean="0">
                <a:solidFill>
                  <a:schemeClr val="bg1"/>
                </a:solidFill>
                <a:latin typeface="+mj-lt"/>
                <a:ea typeface="+mj-ea"/>
                <a:cs typeface="+mj-cs"/>
              </a:rPr>
              <a:t> Prezantasyon  çalışmaları 2</a:t>
            </a:r>
            <a:endParaRPr lang="tr-TR" sz="1400" dirty="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2" name="4 Başlık"/>
          <p:cNvSpPr txBox="1">
            <a:spLocks/>
          </p:cNvSpPr>
          <p:nvPr/>
        </p:nvSpPr>
        <p:spPr>
          <a:xfrm>
            <a:off x="214282" y="3357568"/>
            <a:ext cx="7743876" cy="1000132"/>
          </a:xfrm>
          <a:prstGeom prst="rect">
            <a:avLst/>
          </a:prstGeom>
        </p:spPr>
        <p:txBody>
          <a:bodyPr rIns="91440" anchor="b">
            <a:normAutofit/>
            <a:scene3d>
              <a:camera prst="orthographicFront"/>
              <a:lightRig rig="soft" dir="t">
                <a:rot lat="0" lon="0" rev="2400000"/>
              </a:lightRig>
            </a:scene3d>
            <a:sp3d>
              <a:bevelT w="19050" h="12700"/>
            </a:sp3d>
          </a:bodyPr>
          <a:lstStyle/>
          <a:p>
            <a:pPr marL="54864" lvl="0">
              <a:spcBef>
                <a:spcPct val="0"/>
              </a:spcBef>
              <a:defRPr/>
            </a:pPr>
            <a:endPar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3" name="4 Başlık"/>
          <p:cNvSpPr txBox="1">
            <a:spLocks noGrp="1"/>
          </p:cNvSpPr>
          <p:nvPr>
            <p:ph idx="1"/>
          </p:nvPr>
        </p:nvSpPr>
        <p:spPr>
          <a:xfrm>
            <a:off x="214282" y="4071948"/>
            <a:ext cx="8472518" cy="1071552"/>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857238"/>
          </a:xfrm>
        </p:spPr>
        <p:txBody>
          <a:bodyPr>
            <a:normAutofit/>
          </a:bodyPr>
          <a:lstStyle/>
          <a:p>
            <a:pPr algn="ctr"/>
            <a:r>
              <a:rPr lang="tr-TR" sz="2800" dirty="0" smtClean="0"/>
              <a:t>Ordövr Tabağı</a:t>
            </a:r>
            <a:endParaRPr lang="tr-TR" sz="2800" dirty="0"/>
          </a:p>
        </p:txBody>
      </p:sp>
      <p:pic>
        <p:nvPicPr>
          <p:cNvPr id="9218" name="Picture 2" descr="E:\_KAYA PALAZZO\ALAKART DOSYALAR\VERİLEN YEMEKLER,MENÜLER\YILBAŞI &amp; CHRİSTMAS\FOTOĞRAFLAR\SOĞUK\2016-12-09-PHOTO-00000210.jpg"/>
          <p:cNvPicPr>
            <a:picLocks noChangeAspect="1" noChangeArrowheads="1"/>
          </p:cNvPicPr>
          <p:nvPr/>
        </p:nvPicPr>
        <p:blipFill>
          <a:blip r:embed="rId2"/>
          <a:srcRect/>
          <a:stretch>
            <a:fillRect/>
          </a:stretch>
        </p:blipFill>
        <p:spPr bwMode="auto">
          <a:xfrm>
            <a:off x="928662" y="928676"/>
            <a:ext cx="7429552" cy="4214824"/>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ctr"/>
            <a:r>
              <a:rPr lang="tr-TR" sz="2800" dirty="0" smtClean="0">
                <a:solidFill>
                  <a:schemeClr val="bg1"/>
                </a:solidFill>
              </a:rPr>
              <a:t>Etli Laz Yaprak Sarması </a:t>
            </a:r>
            <a:endParaRPr lang="tr-TR" sz="2800" dirty="0">
              <a:solidFill>
                <a:schemeClr val="bg1"/>
              </a:solidFill>
            </a:endParaRPr>
          </a:p>
        </p:txBody>
      </p:sp>
      <p:pic>
        <p:nvPicPr>
          <p:cNvPr id="7170" name="Picture 2" descr="E:\_KAYA PALAZZO\ALAKART DOSYALAR\ALAKART MUTFAKLAR\ÖZEL YEMEK DOSYALAR\KIPRIS BAKANLARI ÖZEL YEMEK 05.04.17\ADA_6507.JPG"/>
          <p:cNvPicPr>
            <a:picLocks noGrp="1" noChangeAspect="1" noChangeArrowheads="1"/>
          </p:cNvPicPr>
          <p:nvPr>
            <p:ph idx="1"/>
          </p:nvPr>
        </p:nvPicPr>
        <p:blipFill>
          <a:blip r:embed="rId2" cstate="print"/>
          <a:srcRect/>
          <a:stretch>
            <a:fillRect/>
          </a:stretch>
        </p:blipFill>
        <p:spPr bwMode="auto">
          <a:xfrm>
            <a:off x="2009806" y="1235075"/>
            <a:ext cx="5124388" cy="3394075"/>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857238"/>
          </a:xfrm>
        </p:spPr>
        <p:txBody>
          <a:bodyPr>
            <a:normAutofit/>
          </a:bodyPr>
          <a:lstStyle/>
          <a:p>
            <a:pPr algn="ctr"/>
            <a:r>
              <a:rPr lang="tr-TR" sz="2800" dirty="0" smtClean="0">
                <a:solidFill>
                  <a:schemeClr val="bg1"/>
                </a:solidFill>
              </a:rPr>
              <a:t> Farklı Somon Izgara Sunumları</a:t>
            </a:r>
            <a:endParaRPr lang="tr-TR" sz="2800" dirty="0">
              <a:solidFill>
                <a:schemeClr val="bg1"/>
              </a:solidFill>
            </a:endParaRPr>
          </a:p>
        </p:txBody>
      </p:sp>
      <p:pic>
        <p:nvPicPr>
          <p:cNvPr id="8194" name="Picture 2" descr="E:\_KAYA PALAZZO\ALAKART DOSYALAR\ALAKART MUTFAKLAR\TULİPANO İTALIAN\ADA_6383.JPG"/>
          <p:cNvPicPr>
            <a:picLocks noGrp="1" noChangeAspect="1" noChangeArrowheads="1"/>
          </p:cNvPicPr>
          <p:nvPr>
            <p:ph idx="1"/>
          </p:nvPr>
        </p:nvPicPr>
        <p:blipFill>
          <a:blip r:embed="rId2" cstate="print"/>
          <a:srcRect/>
          <a:stretch>
            <a:fillRect/>
          </a:stretch>
        </p:blipFill>
        <p:spPr bwMode="auto">
          <a:xfrm>
            <a:off x="0" y="1071552"/>
            <a:ext cx="4643438" cy="4071948"/>
          </a:xfrm>
          <a:prstGeom prst="rect">
            <a:avLst/>
          </a:prstGeom>
          <a:noFill/>
        </p:spPr>
      </p:pic>
      <p:pic>
        <p:nvPicPr>
          <p:cNvPr id="8195" name="Picture 3" descr="E:\_KAYA PALAZZO\ALAKART DOSYALAR\ALAKART MUTFAKLAR\TULİPANO İTALIAN\ADA_6664.JPG"/>
          <p:cNvPicPr>
            <a:picLocks noChangeAspect="1" noChangeArrowheads="1"/>
          </p:cNvPicPr>
          <p:nvPr/>
        </p:nvPicPr>
        <p:blipFill>
          <a:blip r:embed="rId3" cstate="print"/>
          <a:srcRect/>
          <a:stretch>
            <a:fillRect/>
          </a:stretch>
        </p:blipFill>
        <p:spPr bwMode="auto">
          <a:xfrm>
            <a:off x="4572000" y="1071552"/>
            <a:ext cx="4572000" cy="4071948"/>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pPr algn="ctr"/>
            <a:r>
              <a:rPr lang="tr-TR" sz="2800" dirty="0" smtClean="0">
                <a:solidFill>
                  <a:schemeClr val="bg1"/>
                </a:solidFill>
              </a:rPr>
              <a:t>Ispanak ve </a:t>
            </a:r>
            <a:r>
              <a:rPr lang="tr-TR" sz="2800" dirty="0" err="1" smtClean="0">
                <a:solidFill>
                  <a:schemeClr val="bg1"/>
                </a:solidFill>
              </a:rPr>
              <a:t>rikotta</a:t>
            </a:r>
            <a:r>
              <a:rPr lang="tr-TR" sz="2800" dirty="0" smtClean="0">
                <a:solidFill>
                  <a:schemeClr val="bg1"/>
                </a:solidFill>
              </a:rPr>
              <a:t> Peyniri ile Doldurulmuş Piliç,Mini Sebzeler ve </a:t>
            </a:r>
            <a:r>
              <a:rPr lang="tr-TR" sz="2800" dirty="0" err="1" smtClean="0">
                <a:solidFill>
                  <a:schemeClr val="bg1"/>
                </a:solidFill>
              </a:rPr>
              <a:t>Jui</a:t>
            </a:r>
            <a:r>
              <a:rPr lang="tr-TR" sz="2800" dirty="0" smtClean="0">
                <a:solidFill>
                  <a:schemeClr val="bg1"/>
                </a:solidFill>
              </a:rPr>
              <a:t> Sos</a:t>
            </a:r>
            <a:endParaRPr lang="tr-TR" sz="2800" dirty="0">
              <a:solidFill>
                <a:schemeClr val="bg1"/>
              </a:solidFill>
            </a:endParaRPr>
          </a:p>
        </p:txBody>
      </p:sp>
      <p:pic>
        <p:nvPicPr>
          <p:cNvPr id="6146" name="Picture 2" descr="E:\_KAYA PALAZZO\ALAKART DOSYALAR\VERİLEN YEMEKLER,MENÜLER\TUİ  ÖZEL YEMEĞİ - 27 EYLÜL\TUİ DEMO FOTOĞRAFLARI\Piliç Sarma, Lor Peyniri ve Ispanak.jpg"/>
          <p:cNvPicPr>
            <a:picLocks noGrp="1" noChangeAspect="1" noChangeArrowheads="1"/>
          </p:cNvPicPr>
          <p:nvPr>
            <p:ph idx="1"/>
          </p:nvPr>
        </p:nvPicPr>
        <p:blipFill>
          <a:blip r:embed="rId2" cstate="print"/>
          <a:srcRect/>
          <a:stretch>
            <a:fillRect/>
          </a:stretch>
        </p:blipFill>
        <p:spPr bwMode="auto">
          <a:xfrm>
            <a:off x="1714480" y="1235075"/>
            <a:ext cx="5572164" cy="339407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16" cy="5143500"/>
          </a:xfrm>
          <a:prstGeom prst="rect">
            <a:avLst/>
          </a:prstGeom>
        </p:spPr>
      </p:pic>
      <p:sp>
        <p:nvSpPr>
          <p:cNvPr id="7" name="6 Alt Başlık"/>
          <p:cNvSpPr>
            <a:spLocks noGrp="1"/>
          </p:cNvSpPr>
          <p:nvPr>
            <p:ph type="subTitle" idx="1"/>
          </p:nvPr>
        </p:nvSpPr>
        <p:spPr/>
        <p:txBody>
          <a:bodyPr/>
          <a:lstStyle/>
          <a:p>
            <a:endParaRPr lang="tr-TR"/>
          </a:p>
        </p:txBody>
      </p:sp>
      <p:pic>
        <p:nvPicPr>
          <p:cNvPr id="8"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5597" y="0"/>
            <a:ext cx="2368403" cy="5143500"/>
          </a:xfrm>
          <a:prstGeom prst="rect">
            <a:avLst/>
          </a:prstGeom>
        </p:spPr>
      </p:pic>
    </p:spTree>
    <p:extLst>
      <p:ext uri="{BB962C8B-B14F-4D97-AF65-F5344CB8AC3E}">
        <p14:creationId xmlns:p14="http://schemas.microsoft.com/office/powerpoint/2010/main" val="28079612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Ekran Alıntısı212.PNG"/>
          <p:cNvPicPr>
            <a:picLocks noGrp="1" noChangeAspect="1"/>
          </p:cNvPicPr>
          <p:nvPr>
            <p:ph idx="1"/>
          </p:nvPr>
        </p:nvPicPr>
        <p:blipFill>
          <a:blip r:embed="rId2"/>
          <a:stretch>
            <a:fillRect/>
          </a:stretch>
        </p:blipFill>
        <p:spPr>
          <a:xfrm>
            <a:off x="0" y="0"/>
            <a:ext cx="9144000" cy="51435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Ekran Alıntısı11.PNG"/>
          <p:cNvPicPr>
            <a:picLocks noChangeAspect="1" noChangeArrowheads="1"/>
          </p:cNvPicPr>
          <p:nvPr/>
        </p:nvPicPr>
        <p:blipFill>
          <a:blip r:embed="rId3"/>
          <a:srcRect/>
          <a:stretch>
            <a:fillRect/>
          </a:stretch>
        </p:blipFill>
        <p:spPr bwMode="auto">
          <a:xfrm>
            <a:off x="7500958" y="0"/>
            <a:ext cx="1643042" cy="1214428"/>
          </a:xfrm>
          <a:prstGeom prst="rect">
            <a:avLst/>
          </a:prstGeom>
          <a:ln>
            <a:noFill/>
          </a:ln>
          <a:effectLst>
            <a:softEdge rad="112500"/>
          </a:effectLst>
        </p:spPr>
      </p:pic>
      <p:sp>
        <p:nvSpPr>
          <p:cNvPr id="5" name="4 Başlık"/>
          <p:cNvSpPr>
            <a:spLocks noGrp="1"/>
          </p:cNvSpPr>
          <p:nvPr>
            <p:ph type="title"/>
          </p:nvPr>
        </p:nvSpPr>
        <p:spPr>
          <a:xfrm>
            <a:off x="0" y="-142894"/>
            <a:ext cx="7715272" cy="928694"/>
          </a:xfrm>
        </p:spPr>
        <p:txBody>
          <a:bodyPr>
            <a:normAutofit/>
          </a:bodyPr>
          <a:lstStyle/>
          <a:p>
            <a:pPr algn="l"/>
            <a:r>
              <a:rPr lang="tr-TR" sz="1400" b="1" dirty="0" smtClean="0">
                <a:solidFill>
                  <a:srgbClr val="FF0000"/>
                </a:solidFill>
              </a:rPr>
              <a:t>   </a:t>
            </a:r>
            <a:r>
              <a:rPr lang="tr-TR" sz="1400" dirty="0" smtClean="0">
                <a:solidFill>
                  <a:srgbClr val="C00000"/>
                </a:solidFill>
              </a:rPr>
              <a:t>ÜNİTE 2: </a:t>
            </a:r>
            <a:r>
              <a:rPr lang="tr-TR" sz="1300" dirty="0" smtClean="0">
                <a:solidFill>
                  <a:schemeClr val="bg1"/>
                </a:solidFill>
                <a:effectLst/>
              </a:rPr>
              <a:t>DANA ETİ BÖLÜMLERİNİN DİĞER YÖNTEMLERLE HAZIRLANMASI PİŞİRİLMESİ</a:t>
            </a:r>
            <a:r>
              <a:rPr lang="tr-TR" sz="1300" dirty="0" smtClean="0">
                <a:solidFill>
                  <a:schemeClr val="bg1"/>
                </a:solidFill>
              </a:rPr>
              <a:t>. </a:t>
            </a:r>
            <a:endParaRPr lang="tr-TR" sz="1300" b="1" dirty="0">
              <a:solidFill>
                <a:srgbClr val="FF0000"/>
              </a:solidFill>
            </a:endParaRPr>
          </a:p>
        </p:txBody>
      </p:sp>
      <p:sp>
        <p:nvSpPr>
          <p:cNvPr id="8" name="4 Başlık"/>
          <p:cNvSpPr txBox="1">
            <a:spLocks/>
          </p:cNvSpPr>
          <p:nvPr/>
        </p:nvSpPr>
        <p:spPr>
          <a:xfrm>
            <a:off x="142844" y="500048"/>
            <a:ext cx="7510514" cy="2571768"/>
          </a:xfrm>
          <a:prstGeom prst="rect">
            <a:avLst/>
          </a:prstGeom>
        </p:spPr>
        <p:txBody>
          <a:bodyPr rIns="91440" anchor="b">
            <a:normAutofit fontScale="47500" lnSpcReduction="20000"/>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30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ÜNİTENİN AMACI: </a:t>
            </a:r>
            <a:r>
              <a:rPr lang="tr-TR" sz="3000" dirty="0" smtClean="0">
                <a:solidFill>
                  <a:schemeClr val="bg1"/>
                </a:solidFill>
              </a:rPr>
              <a:t>Bu üniteyi tamamladık dan sonra </a:t>
            </a:r>
            <a:r>
              <a:rPr lang="tr-TR" sz="3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p>
          <a:p>
            <a:pPr marL="54864" marR="0" lvl="0" indent="0" defTabSz="914400" rtl="0" eaLnBrk="1" fontAlgn="auto" latinLnBrk="0" hangingPunct="1">
              <a:lnSpc>
                <a:spcPct val="100000"/>
              </a:lnSpc>
              <a:spcBef>
                <a:spcPct val="0"/>
              </a:spcBef>
              <a:spcAft>
                <a:spcPts val="0"/>
              </a:spcAft>
              <a:buClrTx/>
              <a:buSzTx/>
              <a:buFontTx/>
              <a:buNone/>
              <a:tabLst/>
              <a:defRPr/>
            </a:pPr>
            <a:endParaRPr lang="tr-TR" sz="30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defTabSz="828000" rtl="0" eaLnBrk="1" fontAlgn="auto" latinLnBrk="0" hangingPunct="1">
              <a:lnSpc>
                <a:spcPct val="100000"/>
              </a:lnSpc>
              <a:spcBef>
                <a:spcPct val="0"/>
              </a:spcBef>
              <a:spcAft>
                <a:spcPts val="0"/>
              </a:spcAft>
              <a:buClrTx/>
              <a:buSzTx/>
              <a:buFont typeface="Arial" pitchFamily="34" charset="0"/>
              <a:buChar char="•"/>
              <a:tabLst/>
              <a:defRPr/>
            </a:pPr>
            <a:r>
              <a:rPr lang="tr-TR" sz="3000" dirty="0" smtClean="0">
                <a:solidFill>
                  <a:schemeClr val="bg1"/>
                </a:solidFill>
                <a:latin typeface="+mj-lt"/>
                <a:ea typeface="+mj-ea"/>
                <a:cs typeface="+mj-cs"/>
              </a:rPr>
              <a:t>“Braising ve Roasting” pişirme tekniklerinin hangi etlere uygun olacağını öğrenecek,</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3000" dirty="0" smtClean="0">
                <a:solidFill>
                  <a:schemeClr val="bg1"/>
                </a:solidFill>
                <a:latin typeface="+mj-lt"/>
                <a:ea typeface="+mj-ea"/>
                <a:cs typeface="+mj-cs"/>
              </a:rPr>
              <a:t>Bu pişirme yöntemlerinin “Grilling” ile kombine ederek nasıl lezzetlendireceğini bilecek</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3000" dirty="0" smtClean="0">
                <a:solidFill>
                  <a:schemeClr val="bg1"/>
                </a:solidFill>
                <a:latin typeface="+mj-lt"/>
                <a:ea typeface="+mj-ea"/>
                <a:cs typeface="+mj-cs"/>
              </a:rPr>
              <a:t>Etlerin yanında konulan hangi sosun,hangi garnitürün uygun olacağını bilecek,</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3000" dirty="0" smtClean="0">
                <a:solidFill>
                  <a:schemeClr val="bg1"/>
                </a:solidFill>
                <a:latin typeface="+mj-lt"/>
                <a:ea typeface="+mj-ea"/>
                <a:cs typeface="+mj-cs"/>
              </a:rPr>
              <a:t>Etlere hangi pişirme yöntemi uygulanacak  hangi kesim tekniği uygulanmasını bilecek,</a:t>
            </a:r>
          </a:p>
          <a:p>
            <a:pPr marL="512064" marR="0" lvl="0" defTabSz="914400" rtl="0" eaLnBrk="1" fontAlgn="auto" latinLnBrk="0" hangingPunct="1">
              <a:lnSpc>
                <a:spcPct val="100000"/>
              </a:lnSpc>
              <a:spcBef>
                <a:spcPct val="0"/>
              </a:spcBef>
              <a:spcAft>
                <a:spcPts val="0"/>
              </a:spcAft>
              <a:buClrTx/>
              <a:buSzTx/>
              <a:buFont typeface="Arial" pitchFamily="34" charset="0"/>
              <a:buChar char="•"/>
              <a:tabLst/>
              <a:defRPr/>
            </a:pPr>
            <a:r>
              <a:rPr lang="tr-TR" sz="3000" dirty="0" smtClean="0">
                <a:solidFill>
                  <a:schemeClr val="bg1"/>
                </a:solidFill>
                <a:latin typeface="+mj-lt"/>
                <a:ea typeface="+mj-ea"/>
                <a:cs typeface="+mj-cs"/>
              </a:rPr>
              <a:t>Herhangi bir restoran yada otel mutfağında genel olarak kullanılan  ürünlerin bilgi ve  becerisine sahip olacaksınız</a:t>
            </a: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5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15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buFont typeface="Arial" pitchFamily="34" charset="0"/>
              <a:buChar char="•"/>
              <a:tabLst/>
              <a:defRPr/>
            </a:pPr>
            <a:endPar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12064" marR="0" lvl="0" indent="-457200" defTabSz="914400" rtl="0" eaLnBrk="1" fontAlgn="auto" latinLnBrk="0" hangingPunct="1">
              <a:lnSpc>
                <a:spcPct val="100000"/>
              </a:lnSpc>
              <a:spcBef>
                <a:spcPct val="0"/>
              </a:spcBef>
              <a:spcAft>
                <a:spcPts val="0"/>
              </a:spcAft>
              <a:buClrTx/>
              <a:buSzTx/>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9" name="4 Başlık"/>
          <p:cNvSpPr txBox="1">
            <a:spLocks/>
          </p:cNvSpPr>
          <p:nvPr/>
        </p:nvSpPr>
        <p:spPr>
          <a:xfrm>
            <a:off x="762000" y="2285998"/>
            <a:ext cx="7043758" cy="857256"/>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1" name="4 Başlık"/>
          <p:cNvSpPr txBox="1">
            <a:spLocks/>
          </p:cNvSpPr>
          <p:nvPr/>
        </p:nvSpPr>
        <p:spPr>
          <a:xfrm>
            <a:off x="214282" y="2500312"/>
            <a:ext cx="7591476" cy="1285884"/>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İŞLENECEK KONULAR: </a:t>
            </a:r>
            <a:r>
              <a:rPr lang="tr-TR" sz="1400" dirty="0" smtClean="0">
                <a:solidFill>
                  <a:schemeClr val="bg1"/>
                </a:solidFill>
                <a:latin typeface="+mj-lt"/>
                <a:ea typeface="+mj-ea"/>
                <a:cs typeface="+mj-cs"/>
              </a:rPr>
              <a:t>Braising, Roasting, Izgara (Grilling), Ön Haşlama  (Blaching) ,   Gravy Sos, Patates Garnitürü,Keşkek Yapımı, Sebze Garnitürleri                                                                </a:t>
            </a:r>
            <a:endParaRPr lang="tr-TR" sz="1400" dirty="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2" name="4 Başlık"/>
          <p:cNvSpPr txBox="1">
            <a:spLocks/>
          </p:cNvSpPr>
          <p:nvPr/>
        </p:nvSpPr>
        <p:spPr>
          <a:xfrm>
            <a:off x="214282" y="3357568"/>
            <a:ext cx="7743876" cy="1000132"/>
          </a:xfrm>
          <a:prstGeom prst="rect">
            <a:avLst/>
          </a:prstGeom>
        </p:spPr>
        <p:txBody>
          <a:bodyPr rIns="91440" anchor="b">
            <a:normAutofit fontScale="92500" lnSpcReduction="10000"/>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 </a:t>
            </a:r>
            <a:r>
              <a:rPr lang="tr-TR" sz="15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ANAHTAR KAVRAMLAR:</a:t>
            </a:r>
            <a:r>
              <a:rPr lang="tr-TR" sz="1500" dirty="0" err="1" smtClean="0">
                <a:solidFill>
                  <a:schemeClr val="bg1"/>
                </a:solidFill>
                <a:latin typeface="+mj-lt"/>
                <a:ea typeface="+mj-ea"/>
                <a:cs typeface="+mj-cs"/>
              </a:rPr>
              <a:t>Brisket</a:t>
            </a:r>
            <a:r>
              <a:rPr lang="tr-TR" sz="1500" dirty="0" smtClean="0">
                <a:solidFill>
                  <a:schemeClr val="bg1"/>
                </a:solidFill>
                <a:latin typeface="+mj-lt"/>
                <a:ea typeface="+mj-ea"/>
                <a:cs typeface="+mj-cs"/>
              </a:rPr>
              <a:t>,İncik</a:t>
            </a:r>
            <a:r>
              <a:rPr lang="tr-TR" sz="15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a:t>
            </a:r>
            <a:r>
              <a:rPr lang="tr-TR" sz="15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r>
              <a:rPr lang="tr-TR" sz="1500" dirty="0" smtClean="0">
                <a:solidFill>
                  <a:schemeClr val="bg1"/>
                </a:solidFill>
                <a:latin typeface="+mj-lt"/>
                <a:ea typeface="+mj-ea"/>
                <a:cs typeface="+mj-cs"/>
              </a:rPr>
              <a:t>Glaze (Parlatma), Deglaze, Sear (Mühürlemek</a:t>
            </a:r>
            <a:r>
              <a:rPr lang="tr-TR" sz="15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a:t>
            </a:r>
            <a:r>
              <a:rPr lang="tr-TR" sz="1500" dirty="0" smtClean="0">
                <a:solidFill>
                  <a:schemeClr val="bg1"/>
                </a:solidFill>
                <a:latin typeface="+mj-lt"/>
                <a:ea typeface="+mj-ea"/>
                <a:cs typeface="+mj-cs"/>
              </a:rPr>
              <a:t>  Seasoning (Baharatlama), Marine Etmek (Dinlendirmek</a:t>
            </a:r>
            <a:r>
              <a:rPr lang="tr-TR" sz="1500" dirty="0" smtClean="0">
                <a:solidFill>
                  <a:schemeClr val="bg1"/>
                </a:solidFill>
                <a:effectLst>
                  <a:outerShdw blurRad="38100" dist="38100" dir="2700000" algn="tl">
                    <a:srgbClr val="000000">
                      <a:alpha val="43137"/>
                    </a:srgbClr>
                  </a:outerShdw>
                </a:effectLst>
                <a:latin typeface="+mj-lt"/>
                <a:ea typeface="+mj-ea"/>
                <a:cs typeface="+mj-cs"/>
              </a:rPr>
              <a:t>), Mirepoix </a:t>
            </a:r>
            <a:r>
              <a:rPr lang="tr-TR" sz="1500" dirty="0" smtClean="0">
                <a:solidFill>
                  <a:srgbClr val="C00000"/>
                </a:solidFill>
                <a:effectLst>
                  <a:outerShdw blurRad="38100" dist="38100" dir="2700000" algn="tl">
                    <a:srgbClr val="000000">
                      <a:alpha val="43137"/>
                    </a:srgbClr>
                  </a:outerShdw>
                </a:effectLst>
                <a:latin typeface="+mj-lt"/>
                <a:ea typeface="+mj-ea"/>
                <a:cs typeface="+mj-cs"/>
              </a:rPr>
              <a:t>  </a:t>
            </a:r>
            <a:r>
              <a:rPr lang="tr-TR" sz="1500" dirty="0" smtClean="0">
                <a:solidFill>
                  <a:schemeClr val="bg1"/>
                </a:solidFill>
                <a:latin typeface="+mj-lt"/>
                <a:ea typeface="+mj-ea"/>
                <a:cs typeface="+mj-cs"/>
              </a:rPr>
              <a:t>                                                              </a:t>
            </a:r>
            <a:endParaRPr lang="tr-TR" sz="1500" dirty="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13" name="4 Başlık"/>
          <p:cNvSpPr txBox="1">
            <a:spLocks noGrp="1"/>
          </p:cNvSpPr>
          <p:nvPr>
            <p:ph idx="1"/>
          </p:nvPr>
        </p:nvSpPr>
        <p:spPr>
          <a:xfrm>
            <a:off x="214282" y="4071948"/>
            <a:ext cx="8472518" cy="1071552"/>
          </a:xfrm>
          <a:prstGeom prst="rect">
            <a:avLst/>
          </a:prstGeom>
        </p:spPr>
        <p:txBody>
          <a:bodyPr rIns="91440" anchor="b">
            <a:normAutofit fontScale="92500"/>
            <a:scene3d>
              <a:camera prst="orthographicFront"/>
              <a:lightRig rig="soft" dir="t">
                <a:rot lat="0" lon="0" rev="2400000"/>
              </a:lightRig>
            </a:scene3d>
            <a:sp3d>
              <a:bevelT w="19050" h="12700"/>
            </a:sp3d>
          </a:bodyPr>
          <a:lstStyle/>
          <a:p>
            <a:pPr marL="54864" marR="0" lvl="0" indent="0" defTabSz="914400" rtl="0" eaLnBrk="1" fontAlgn="auto" latinLnBrk="0" hangingPunct="1">
              <a:lnSpc>
                <a:spcPct val="100000"/>
              </a:lnSpc>
              <a:spcBef>
                <a:spcPct val="0"/>
              </a:spcBef>
              <a:spcAft>
                <a:spcPts val="0"/>
              </a:spcAft>
              <a:buClrTx/>
              <a:buSzTx/>
              <a:buFontTx/>
              <a:buNone/>
              <a:tabLst/>
              <a:defRPr/>
            </a:pPr>
            <a:r>
              <a:rPr lang="tr-TR" sz="1400" dirty="0" smtClean="0">
                <a:solidFill>
                  <a:srgbClr val="C00000"/>
                </a:solidFill>
                <a:effectLst>
                  <a:outerShdw blurRad="38100" dist="25500" dir="5400000" algn="tl" rotWithShape="0">
                    <a:srgbClr val="000000">
                      <a:satMod val="180000"/>
                      <a:alpha val="75000"/>
                    </a:srgbClr>
                  </a:outerShdw>
                </a:effectLst>
                <a:latin typeface="+mj-lt"/>
                <a:ea typeface="+mj-ea"/>
                <a:cs typeface="+mj-cs"/>
              </a:rPr>
              <a:t>KRİTİK NOKTALAR:</a:t>
            </a:r>
            <a:r>
              <a:rPr lang="tr-TR" sz="1400" dirty="0" smtClean="0">
                <a:solidFill>
                  <a:schemeClr val="bg1"/>
                </a:solidFill>
                <a:latin typeface="+mj-lt"/>
                <a:ea typeface="+mj-ea"/>
                <a:cs typeface="+mj-cs"/>
              </a:rPr>
              <a:t>Etlere uygulanacak pişirme yöntemlerinde sıralamanın önemi,Fırında pişen etin tepsinin yüzeyinde kalan suyu,yağı ve yapışan parçaları sos haline dönüştürürken uygulanacak işlemler.</a:t>
            </a:r>
            <a:endParaRPr lang="tr-TR" sz="1400" dirty="0">
              <a:solidFill>
                <a:schemeClr val="bg1"/>
              </a:solidFill>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endParaRPr lang="tr-TR" sz="1400" dirty="0" smtClean="0">
              <a:solidFill>
                <a:schemeClr val="bg1"/>
              </a:solidFill>
              <a:effectLst>
                <a:outerShdw blurRad="38100" dist="25500" dir="5400000" algn="tl" rotWithShape="0">
                  <a:srgbClr val="000000">
                    <a:satMod val="180000"/>
                    <a:alpha val="75000"/>
                  </a:srgbClr>
                </a:outerShdw>
              </a:effectLst>
              <a:latin typeface="+mj-lt"/>
              <a:ea typeface="+mj-ea"/>
              <a:cs typeface="+mj-cs"/>
            </a:endParaRPr>
          </a:p>
          <a:p>
            <a:pPr marL="54864" marR="0" lvl="0" indent="0" defTabSz="914400" rtl="0" eaLnBrk="1" fontAlgn="auto" latinLnBrk="0" hangingPunct="1">
              <a:lnSpc>
                <a:spcPct val="100000"/>
              </a:lnSpc>
              <a:spcBef>
                <a:spcPct val="0"/>
              </a:spcBef>
              <a:spcAft>
                <a:spcPts val="0"/>
              </a:spcAft>
              <a:buClrTx/>
              <a:buSzTx/>
              <a:buFontTx/>
              <a:buNone/>
              <a:tabLst/>
              <a:defRPr/>
            </a:pPr>
            <a:r>
              <a:rPr lang="tr-TR" sz="2000" dirty="0" smtClean="0">
                <a:solidFill>
                  <a:schemeClr val="bg1"/>
                </a:solidFill>
                <a:effectLst>
                  <a:outerShdw blurRad="38100" dist="25500" dir="5400000" algn="tl" rotWithShape="0">
                    <a:srgbClr val="000000">
                      <a:satMod val="180000"/>
                      <a:alpha val="75000"/>
                    </a:srgbClr>
                  </a:outerShdw>
                </a:effectLst>
                <a:latin typeface="+mj-lt"/>
                <a:ea typeface="+mj-ea"/>
                <a:cs typeface="+mj-cs"/>
              </a:rPr>
              <a:t>                                  </a:t>
            </a:r>
            <a:endParaRPr kumimoji="0" lang="tr-TR" sz="2000" b="0" i="0" u="none" strike="noStrike" kern="1200" cap="none" spc="0" normalizeH="0" baseline="0" noProof="0" dirty="0">
              <a:ln>
                <a:noFill/>
              </a:ln>
              <a:solidFill>
                <a:schemeClr val="bg1"/>
              </a:solidFill>
              <a:effectLst>
                <a:outerShdw blurRad="38100" dist="25500" dir="5400000" algn="tl" rotWithShape="0">
                  <a:srgbClr val="000000">
                    <a:satMod val="180000"/>
                    <a:alpha val="75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28610"/>
            <a:ext cx="4186238" cy="4572032"/>
          </a:xfrm>
        </p:spPr>
        <p:txBody>
          <a:bodyPr>
            <a:normAutofit lnSpcReduction="10000"/>
          </a:bodyPr>
          <a:lstStyle/>
          <a:p>
            <a:r>
              <a:rPr lang="tr-TR" sz="1500" dirty="0" smtClean="0">
                <a:solidFill>
                  <a:srgbClr val="FF0000"/>
                </a:solidFill>
              </a:rPr>
              <a:t>Fırında Pişirme(Roasting Baking ):            </a:t>
            </a:r>
            <a:r>
              <a:rPr lang="tr-TR" sz="1500" dirty="0" smtClean="0">
                <a:solidFill>
                  <a:schemeClr val="bg1"/>
                </a:solidFill>
              </a:rPr>
              <a:t>Bu yöntemde, sıcak hava veya buharla birlikte sıcak hava dolaşımlı fırında su eklemeden pişirme yapılır. Kuzu tandır bu yönteme iyi bir örnektir. Fırına sürülen etlerin yağlı olması veya ara sıra etin üzerine kendi suyu veya yağ sürülmesi gerekebilir. Fırın ısısının 150 °C olması idealdir ve bu ısıda en iyi lezzet sağlanmaktadır. Bazen 230 °C gibi yüksek ısıda hızla dışı dağlandıktan sonra normal ısıda pişime işlemine devam edilmektedir. İyi pişmiş bir et için iç ısının 77°C’ ye ulaşması gerekmektedir. Fırında çeşitli sebze yemekleri, börek, ekmek, pasta ürünleri pişirilmektedir. Büyük parçalar hâlinde etlerin pişirilmesi roasting ya da </a:t>
            </a:r>
            <a:r>
              <a:rPr lang="tr-TR" sz="1500" dirty="0" err="1" smtClean="0">
                <a:solidFill>
                  <a:schemeClr val="bg1"/>
                </a:solidFill>
              </a:rPr>
              <a:t>roti</a:t>
            </a:r>
            <a:r>
              <a:rPr lang="tr-TR" sz="1500" dirty="0" smtClean="0">
                <a:solidFill>
                  <a:schemeClr val="bg1"/>
                </a:solidFill>
              </a:rPr>
              <a:t> adını alırken ekmek ve pastacılık ürünlerinin pişirilmesi </a:t>
            </a:r>
            <a:r>
              <a:rPr lang="tr-TR" sz="1500" dirty="0" err="1" smtClean="0">
                <a:solidFill>
                  <a:schemeClr val="bg1"/>
                </a:solidFill>
              </a:rPr>
              <a:t>baking</a:t>
            </a:r>
            <a:r>
              <a:rPr lang="tr-TR" sz="1500" dirty="0" smtClean="0">
                <a:solidFill>
                  <a:schemeClr val="bg1"/>
                </a:solidFill>
              </a:rPr>
              <a:t> adını almaktadır. </a:t>
            </a:r>
          </a:p>
          <a:p>
            <a:endParaRPr lang="tr-TR" sz="1500" dirty="0"/>
          </a:p>
        </p:txBody>
      </p:sp>
      <p:pic>
        <p:nvPicPr>
          <p:cNvPr id="2050" name="Picture 2" descr="C:\Users\USER\Desktop\Ekran Alıntısı312.PNG"/>
          <p:cNvPicPr>
            <a:picLocks noChangeAspect="1" noChangeArrowheads="1"/>
          </p:cNvPicPr>
          <p:nvPr/>
        </p:nvPicPr>
        <p:blipFill>
          <a:blip r:embed="rId2"/>
          <a:srcRect/>
          <a:stretch>
            <a:fillRect/>
          </a:stretch>
        </p:blipFill>
        <p:spPr bwMode="auto">
          <a:xfrm>
            <a:off x="4572000" y="142858"/>
            <a:ext cx="4429156" cy="2357455"/>
          </a:xfrm>
          <a:prstGeom prst="rect">
            <a:avLst/>
          </a:prstGeom>
          <a:noFill/>
        </p:spPr>
      </p:pic>
      <p:pic>
        <p:nvPicPr>
          <p:cNvPr id="2051" name="Picture 3" descr="C:\Users\USER\Desktop\43.PNG"/>
          <p:cNvPicPr>
            <a:picLocks noChangeAspect="1" noChangeArrowheads="1"/>
          </p:cNvPicPr>
          <p:nvPr/>
        </p:nvPicPr>
        <p:blipFill>
          <a:blip r:embed="rId3"/>
          <a:srcRect/>
          <a:stretch>
            <a:fillRect/>
          </a:stretch>
        </p:blipFill>
        <p:spPr bwMode="auto">
          <a:xfrm>
            <a:off x="4572001" y="2500312"/>
            <a:ext cx="4429155" cy="2500330"/>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öküm">
  <a:themeElements>
    <a:clrScheme name="Döküm">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Döküm">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öküm">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1381</TotalTime>
  <Words>3235</Words>
  <Application>Microsoft Office PowerPoint</Application>
  <PresentationFormat>Ekran Gösterisi (16:9)</PresentationFormat>
  <Paragraphs>424</Paragraphs>
  <Slides>57</Slides>
  <Notes>17</Notes>
  <HiddenSlides>0</HiddenSlides>
  <MMClips>0</MMClips>
  <ScaleCrop>false</ScaleCrop>
  <HeadingPairs>
    <vt:vector size="4" baseType="variant">
      <vt:variant>
        <vt:lpstr>Tema</vt:lpstr>
      </vt:variant>
      <vt:variant>
        <vt:i4>1</vt:i4>
      </vt:variant>
      <vt:variant>
        <vt:lpstr>Slayt Başlıkları</vt:lpstr>
      </vt:variant>
      <vt:variant>
        <vt:i4>57</vt:i4>
      </vt:variant>
    </vt:vector>
  </HeadingPairs>
  <TitlesOfParts>
    <vt:vector size="58" baseType="lpstr">
      <vt:lpstr>Döküm</vt:lpstr>
      <vt:lpstr>PowerPoint Sunusu</vt:lpstr>
      <vt:lpstr>PowerPoint Sunusu</vt:lpstr>
      <vt:lpstr>   ÜNİTE 1: DANA ETİ BÖLÜMLERİNİN SOUS VİDE TEKNİĞİYLE HAZIRLANMASI, PİŞİRİLMESİ. </vt:lpstr>
      <vt:lpstr>PowerPoint Sunusu</vt:lpstr>
      <vt:lpstr>PowerPoint Sunusu</vt:lpstr>
      <vt:lpstr>PowerPoint Sunusu</vt:lpstr>
      <vt:lpstr>PowerPoint Sunusu</vt:lpstr>
      <vt:lpstr>   ÜNİTE 2: DANA ETİ BÖLÜMLERİNİN DİĞER YÖNTEMLERLE HAZIRLANMASI PİŞİRİLMESİ. </vt:lpstr>
      <vt:lpstr>PowerPoint Sunusu</vt:lpstr>
      <vt:lpstr>Izgarada pişirme (Grilling- Broiling ): Yiyeceklerin, odun, kömür, hava gazı ya da elektrik aracılığı ile sağlanan ısı kaynağına doğrudan doğruya tutularak pişirilmesi ızgara olarak adlandırılmaktadır. En bilinen, kömür ateşi üzerinde şişlerle veya ızgara adı verilen teller üzerinde pişirme, alttan ısıtılan palet  şeklinde, düz, döküm demir üzerinde pişirmedir. Kuru ısıda pişirme yöntemlerinden en yaygın olanı ızgarada pişirmedir. Doğrudan ısı ile yüz yüze gelmek, yiyeceklerdeki proteini pıhtılaştırarak yiyecekte kalmasını sağladığın dan yararlı bir pişirme yöntemidir. Izgarada pişirme süresini, ısının pişirme gücü ve yiyecek maddesinin yapısal özelliği etkilemektedir. Izgara yapılacak malzemelerin, ısı kaynağının altına ( broiling ) veya üstüne yerleştirilerek ( grilling ) yüksek ısıda pişirildiği yöntemdir.</vt:lpstr>
      <vt:lpstr>   ÜNİTE 3: KUZU ETİNİN BÖLÜMLERİ, KULLANILDIĞI YERLER VE PİŞİRİLMESİ.. </vt:lpstr>
      <vt:lpstr>PowerPoint Sunusu</vt:lpstr>
      <vt:lpstr>Sote ve kavurma (Sauteing/Saute)</vt:lpstr>
      <vt:lpstr>   ÜNİTE 4 KÜMES HAYVANLARININ ÇEŞİTLERİ, HAZIRLANMASI VE PİŞİRİLMESİ. </vt:lpstr>
      <vt:lpstr>PowerPoint Sunusu</vt:lpstr>
      <vt:lpstr>PowerPoint Sunusu</vt:lpstr>
      <vt:lpstr>   ÜNİTE 5: DENİZ ÜRÜNLERİNİN ÇEŞİTLERİ, HAZIRLANMASI VE PİŞİRİLMESİ</vt:lpstr>
      <vt:lpstr>PowerPoint Sunusu</vt:lpstr>
      <vt:lpstr>PowerPoint Sunusu</vt:lpstr>
      <vt:lpstr>   ÜNİTE 6:FONDLAR,(STOKLAR) KONSOMELER</vt:lpstr>
      <vt:lpstr>PowerPoint Sunusu</vt:lpstr>
      <vt:lpstr>PowerPoint Sunusu</vt:lpstr>
      <vt:lpstr>PowerPoint Sunusu</vt:lpstr>
      <vt:lpstr>PowerPoint Sunusu</vt:lpstr>
      <vt:lpstr>PowerPoint Sunusu</vt:lpstr>
      <vt:lpstr>   ÜNİTE 7:ÇORBALAR,YÖRESEL ÇORBALAR,ULUSLAR ARASI ÇORBALAR</vt:lpstr>
      <vt:lpstr>PowerPoint Sunusu</vt:lpstr>
      <vt:lpstr>PowerPoint Sunusu</vt:lpstr>
      <vt:lpstr>PowerPoint Sunusu</vt:lpstr>
      <vt:lpstr>   ÜNİTE 8:MAKARNA YAPIMI,TEKNİKLERİ VE MAKARNA SOSLARI.</vt:lpstr>
      <vt:lpstr>PowerPoint Sunusu</vt:lpstr>
      <vt:lpstr>PowerPoint Sunusu</vt:lpstr>
      <vt:lpstr>PowerPoint Sunusu</vt:lpstr>
      <vt:lpstr>PowerPoint Sunusu</vt:lpstr>
      <vt:lpstr>PowerPoint Sunusu</vt:lpstr>
      <vt:lpstr>   ÜNİTE 9:PİZZA YAPIMI,TEKNİKLERİ VE ÇEŞİTLERİ.</vt:lpstr>
      <vt:lpstr>PowerPoint Sunusu</vt:lpstr>
      <vt:lpstr>PowerPoint Sunusu</vt:lpstr>
      <vt:lpstr>PowerPoint Sunusu</vt:lpstr>
      <vt:lpstr>   ÜNİTE 10:DENİZ KABUKLULARI KULLANILARAK RİSOTTO VE PAELLA YAPIMI TEKNİKLERİ..</vt:lpstr>
      <vt:lpstr>PowerPoint Sunusu</vt:lpstr>
      <vt:lpstr>PowerPoint Sunusu</vt:lpstr>
      <vt:lpstr>PowerPoint Sunusu</vt:lpstr>
      <vt:lpstr>   ÜNİTE 11:KURU BAKLAGİLLER, KULLANILDIĞI YERLER,PİŞİRİLMESİ</vt:lpstr>
      <vt:lpstr>PowerPoint Sunusu</vt:lpstr>
      <vt:lpstr>   ÜNİTE 12:YARATICI MUTFAK ÇALIŞMALARI 1 (Soğuk Başlangıçlar)</vt:lpstr>
      <vt:lpstr>AVAKADO TARTAR,KADAYIFA SARILI KARİDES VE EKŞİ KREMA</vt:lpstr>
      <vt:lpstr>BURATTA PEYNİRİ,DOMATES RELİSH,ZEYTİN CHUTNEY VE MİLFÖY GRİSSİNİ</vt:lpstr>
      <vt:lpstr>   ÜNİTE 13:YARATICI MUTFAK ÇALIŞMALARI 2 (Kokteyl Prolounge)</vt:lpstr>
      <vt:lpstr>Kanepe çeşitleri; Baget ekmeğinde Somon füme,Kaz ciğeri Mus,Rokfor M</vt:lpstr>
      <vt:lpstr>Opera Kek,Fıstıklı Browni ve New York Cheescake</vt:lpstr>
      <vt:lpstr>Buzda Meyve Şişleri ve El Yapımı Çikolatalar</vt:lpstr>
      <vt:lpstr>   ÜNİTE 14:YARATICI MUTFAK ÇALIŞMALARI 3 (Banket Yemeği)</vt:lpstr>
      <vt:lpstr>Ordövr Tabağı</vt:lpstr>
      <vt:lpstr>Etli Laz Yaprak Sarması </vt:lpstr>
      <vt:lpstr> Farklı Somon Izgara Sunumları</vt:lpstr>
      <vt:lpstr>Ispanak ve rikotta Peyniri ile Doldurulmuş Piliç,Mini Sebzeler ve Jui Sos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USER</dc:creator>
  <cp:lastModifiedBy>au</cp:lastModifiedBy>
  <cp:revision>143</cp:revision>
  <dcterms:created xsi:type="dcterms:W3CDTF">2019-07-31T09:25:19Z</dcterms:created>
  <dcterms:modified xsi:type="dcterms:W3CDTF">2020-02-17T11:19:15Z</dcterms:modified>
</cp:coreProperties>
</file>