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B58EABF-0F04-483C-914B-942373833B64}" type="datetimeFigureOut">
              <a:rPr lang="tr-TR" smtClean="0"/>
              <a:t>19.03.2020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126565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58EABF-0F04-483C-914B-942373833B64}" type="datetimeFigureOut">
              <a:rPr lang="tr-TR" smtClean="0"/>
              <a:t>19.03.2020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336740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58EABF-0F04-483C-914B-942373833B64}" type="datetimeFigureOut">
              <a:rPr lang="tr-TR" smtClean="0"/>
              <a:t>19.03.2020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195006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58EABF-0F04-483C-914B-942373833B64}" type="datetimeFigureOut">
              <a:rPr lang="tr-TR" smtClean="0"/>
              <a:t>19.03.2020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256682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B58EABF-0F04-483C-914B-942373833B64}" type="datetimeFigureOut">
              <a:rPr lang="tr-TR" smtClean="0"/>
              <a:t>19.03.2020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224712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58EABF-0F04-483C-914B-942373833B64}" type="datetimeFigureOut">
              <a:rPr lang="tr-TR" smtClean="0"/>
              <a:t>19.03.2020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37110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58EABF-0F04-483C-914B-942373833B64}" type="datetimeFigureOut">
              <a:rPr lang="tr-TR" smtClean="0"/>
              <a:t>19.03.2020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342741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58EABF-0F04-483C-914B-942373833B64}" type="datetimeFigureOut">
              <a:rPr lang="tr-TR" smtClean="0"/>
              <a:t>19.03.2020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214764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58EABF-0F04-483C-914B-942373833B64}" type="datetimeFigureOut">
              <a:rPr lang="tr-TR" smtClean="0"/>
              <a:t>19.03.2020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123337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58EABF-0F04-483C-914B-942373833B64}" type="datetimeFigureOut">
              <a:rPr lang="tr-TR" smtClean="0"/>
              <a:t>19.03.2020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11882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58EABF-0F04-483C-914B-942373833B64}" type="datetimeFigureOut">
              <a:rPr lang="tr-TR" smtClean="0"/>
              <a:t>19.03.2020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DB899-310F-41E3-AB7F-16FBA9985AD1}" type="slidenum">
              <a:rPr lang="tr-TR" smtClean="0"/>
              <a:t>‹#›</a:t>
            </a:fld>
            <a:endParaRPr lang="tr-TR"/>
          </a:p>
        </p:txBody>
      </p:sp>
    </p:spTree>
    <p:extLst>
      <p:ext uri="{BB962C8B-B14F-4D97-AF65-F5344CB8AC3E}">
        <p14:creationId xmlns:p14="http://schemas.microsoft.com/office/powerpoint/2010/main" val="136814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8EABF-0F04-483C-914B-942373833B64}" type="datetimeFigureOut">
              <a:rPr lang="tr-TR" smtClean="0"/>
              <a:t>19.03.2020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DB899-310F-41E3-AB7F-16FBA9985AD1}" type="slidenum">
              <a:rPr lang="tr-TR" smtClean="0"/>
              <a:t>‹#›</a:t>
            </a:fld>
            <a:endParaRPr lang="tr-TR"/>
          </a:p>
        </p:txBody>
      </p:sp>
    </p:spTree>
    <p:extLst>
      <p:ext uri="{BB962C8B-B14F-4D97-AF65-F5344CB8AC3E}">
        <p14:creationId xmlns:p14="http://schemas.microsoft.com/office/powerpoint/2010/main" val="397637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mage.slidesharecdn.com/1-151025191959-lva1-app6891/95/musteri-iliskileri-yonetimi-1-3-638.jpg?cb=1445800908" TargetMode="External"/><Relationship Id="rId2" Type="http://schemas.openxmlformats.org/officeDocument/2006/relationships/hyperlink" Target="https://image.slidesharecdn.com/1-151025191959-lva1-app6891/95/musteri-iliskileri-yonetimi-1-2-638.jpg?cb=144580090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mage.slidesharecdn.com/1-151025191959-lva1-app6891/95/musteri-iliskileri-yonetimi-1-3-638.jpg?cb=1445800908" TargetMode="External"/><Relationship Id="rId7" Type="http://schemas.openxmlformats.org/officeDocument/2006/relationships/hyperlink" Target="https://image.slidesharecdn.com/1-151025191959-lva1-app6891/95/musteri-iliskileri-yonetimi-1-7-638.jpg?cb=1445800908" TargetMode="External"/><Relationship Id="rId2" Type="http://schemas.openxmlformats.org/officeDocument/2006/relationships/hyperlink" Target="https://image.slidesharecdn.com/1-151025191959-lva1-app6891/95/musteri-iliskileri-yonetimi-1-2-638.jpg?cb=1445800908" TargetMode="External"/><Relationship Id="rId1" Type="http://schemas.openxmlformats.org/officeDocument/2006/relationships/slideLayout" Target="../slideLayouts/slideLayout2.xml"/><Relationship Id="rId6" Type="http://schemas.openxmlformats.org/officeDocument/2006/relationships/hyperlink" Target="https://image.slidesharecdn.com/1-151025191959-lva1-app6891/95/musteri-iliskileri-yonetimi-1-6-638.jpg?cb=1445800908" TargetMode="External"/><Relationship Id="rId5" Type="http://schemas.openxmlformats.org/officeDocument/2006/relationships/hyperlink" Target="https://image.slidesharecdn.com/1-151025191959-lva1-app6891/95/musteri-iliskileri-yonetimi-1-5-638.jpg?cb=1445800908" TargetMode="External"/><Relationship Id="rId4" Type="http://schemas.openxmlformats.org/officeDocument/2006/relationships/hyperlink" Target="https://image.slidesharecdn.com/1-151025191959-lva1-app6891/95/musteri-iliskileri-yonetimi-1-4-638.jpg?cb=1445800908"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image.slidesharecdn.com/1-151025191959-lva1-app6891/95/musteri-iliskileri-yonetimi-1-14-638.jpg?cb=1445800908" TargetMode="External"/><Relationship Id="rId13" Type="http://schemas.openxmlformats.org/officeDocument/2006/relationships/hyperlink" Target="https://image.slidesharecdn.com/1-151025191959-lva1-app6891/95/musteri-iliskileri-yonetimi-1-19-638.jpg?cb=1445800908" TargetMode="External"/><Relationship Id="rId3" Type="http://schemas.openxmlformats.org/officeDocument/2006/relationships/hyperlink" Target="https://image.slidesharecdn.com/1-151025191959-lva1-app6891/95/musteri-iliskileri-yonetimi-1-9-638.jpg?cb=1445800908" TargetMode="External"/><Relationship Id="rId7" Type="http://schemas.openxmlformats.org/officeDocument/2006/relationships/hyperlink" Target="https://image.slidesharecdn.com/1-151025191959-lva1-app6891/95/musteri-iliskileri-yonetimi-1-13-638.jpg?cb=1445800908" TargetMode="External"/><Relationship Id="rId12" Type="http://schemas.openxmlformats.org/officeDocument/2006/relationships/hyperlink" Target="https://image.slidesharecdn.com/1-151025191959-lva1-app6891/95/musteri-iliskileri-yonetimi-1-18-638.jpg?cb=1445800908" TargetMode="External"/><Relationship Id="rId2" Type="http://schemas.openxmlformats.org/officeDocument/2006/relationships/hyperlink" Target="https://image.slidesharecdn.com/1-151025191959-lva1-app6891/95/musteri-iliskileri-yonetimi-1-8-638.jpg?cb=1445800908" TargetMode="External"/><Relationship Id="rId1" Type="http://schemas.openxmlformats.org/officeDocument/2006/relationships/slideLayout" Target="../slideLayouts/slideLayout2.xml"/><Relationship Id="rId6" Type="http://schemas.openxmlformats.org/officeDocument/2006/relationships/hyperlink" Target="https://image.slidesharecdn.com/1-151025191959-lva1-app6891/95/musteri-iliskileri-yonetimi-1-12-638.jpg?cb=1445800908" TargetMode="External"/><Relationship Id="rId11" Type="http://schemas.openxmlformats.org/officeDocument/2006/relationships/hyperlink" Target="https://image.slidesharecdn.com/1-151025191959-lva1-app6891/95/musteri-iliskileri-yonetimi-1-17-638.jpg?cb=1445800908" TargetMode="External"/><Relationship Id="rId5" Type="http://schemas.openxmlformats.org/officeDocument/2006/relationships/hyperlink" Target="https://image.slidesharecdn.com/1-151025191959-lva1-app6891/95/musteri-iliskileri-yonetimi-1-11-638.jpg?cb=1445800908" TargetMode="External"/><Relationship Id="rId15" Type="http://schemas.openxmlformats.org/officeDocument/2006/relationships/hyperlink" Target="https://image.slidesharecdn.com/1-151025191959-lva1-app6891/95/musteri-iliskileri-yonetimi-1-21-638.jpg?cb=1445800908" TargetMode="External"/><Relationship Id="rId10" Type="http://schemas.openxmlformats.org/officeDocument/2006/relationships/hyperlink" Target="https://image.slidesharecdn.com/1-151025191959-lva1-app6891/95/musteri-iliskileri-yonetimi-1-16-638.jpg?cb=1445800908" TargetMode="External"/><Relationship Id="rId4" Type="http://schemas.openxmlformats.org/officeDocument/2006/relationships/hyperlink" Target="https://image.slidesharecdn.com/1-151025191959-lva1-app6891/95/musteri-iliskileri-yonetimi-1-10-638.jpg?cb=1445800908" TargetMode="External"/><Relationship Id="rId9" Type="http://schemas.openxmlformats.org/officeDocument/2006/relationships/hyperlink" Target="https://image.slidesharecdn.com/1-151025191959-lva1-app6891/95/musteri-iliskileri-yonetimi-1-15-638.jpg?cb=1445800908" TargetMode="External"/><Relationship Id="rId14" Type="http://schemas.openxmlformats.org/officeDocument/2006/relationships/hyperlink" Target="https://image.slidesharecdn.com/1-151025191959-lva1-app6891/95/musteri-iliskileri-yonetimi-1-20-638.jpg?cb=144580090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ge.slidesharecdn.com/10-blmmteriilikileriynetimi-120103054728-phpapp02/95/10-blm-mteri-ilikileri-ynetimi-4-728.jpg?cb=1325571942" TargetMode="External"/><Relationship Id="rId2" Type="http://schemas.openxmlformats.org/officeDocument/2006/relationships/hyperlink" Target="https://image.slidesharecdn.com/10-blmmteriilikileriynetimi-120103054728-phpapp02/95/10-blm-mteri-ilikileri-ynetimi-3-728.jpg?cb=1325571942" TargetMode="External"/><Relationship Id="rId1" Type="http://schemas.openxmlformats.org/officeDocument/2006/relationships/slideLayout" Target="../slideLayouts/slideLayout2.xml"/><Relationship Id="rId4" Type="http://schemas.openxmlformats.org/officeDocument/2006/relationships/hyperlink" Target="https://image.slidesharecdn.com/10-blmmteriilikileriynetimi-120103054728-phpapp02/95/10-blm-mteri-ilikileri-ynetimi-5-728.jpg?cb=132557194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ge.slidesharecdn.com/10-blmmteriilikileriynetimi-120103054728-phpapp02/95/10-blm-mteri-ilikileri-ynetimi-5-728.jpg?cb=1325571942" TargetMode="External"/><Relationship Id="rId2" Type="http://schemas.openxmlformats.org/officeDocument/2006/relationships/hyperlink" Target="https://image.slidesharecdn.com/10-blmmteriilikileriynetimi-120103054728-phpapp02/95/10-blm-mteri-ilikileri-ynetimi-4-728.jpg?cb=13255719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age.slidesharecdn.com/10-blmmteriilikileriynetimi-120103054728-phpapp02/95/10-blm-mteri-ilikileri-ynetimi-5-728.jpg?cb=132557194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Müşteri İlişkileri Yönetimi</a:t>
            </a:r>
            <a:endParaRPr lang="tr-TR" dirty="0"/>
          </a:p>
        </p:txBody>
      </p:sp>
      <p:sp>
        <p:nvSpPr>
          <p:cNvPr id="3" name="Alt Başlık 2"/>
          <p:cNvSpPr>
            <a:spLocks noGrp="1"/>
          </p:cNvSpPr>
          <p:nvPr>
            <p:ph type="subTitle" idx="1"/>
          </p:nvPr>
        </p:nvSpPr>
        <p:spPr/>
        <p:txBody>
          <a:bodyPr>
            <a:normAutofit fontScale="32500" lnSpcReduction="20000"/>
          </a:bodyPr>
          <a:lstStyle/>
          <a:p>
            <a:r>
              <a:rPr lang="tr-TR" dirty="0" err="1"/>
              <a:t>Musteri</a:t>
            </a:r>
            <a:r>
              <a:rPr lang="tr-TR" dirty="0"/>
              <a:t> </a:t>
            </a:r>
            <a:r>
              <a:rPr lang="tr-TR" dirty="0" err="1"/>
              <a:t>iliskileri</a:t>
            </a:r>
            <a:r>
              <a:rPr lang="tr-TR" dirty="0"/>
              <a:t> </a:t>
            </a:r>
            <a:r>
              <a:rPr lang="tr-TR" dirty="0" err="1"/>
              <a:t>Yonetimi</a:t>
            </a:r>
            <a:r>
              <a:rPr lang="tr-TR" dirty="0"/>
              <a:t> - 1</a:t>
            </a:r>
          </a:p>
          <a:p>
            <a:r>
              <a:rPr lang="tr-TR" dirty="0"/>
              <a:t>1. Müşteri İlişkileri Yönetimi: Tanımı, Kapsamı ve Önemi (1.BÖLÜM)</a:t>
            </a:r>
          </a:p>
          <a:p>
            <a:r>
              <a:rPr lang="tr-TR" dirty="0">
                <a:hlinkClick r:id="rId2" tooltip="İçindekiler&#10;Müşteri İlişkileri Yönetimi: Tanımı, Kapsamı ve..."/>
              </a:rPr>
              <a:t>2. </a:t>
            </a:r>
            <a:r>
              <a:rPr lang="tr-TR" dirty="0"/>
              <a:t>İçindekiler Müşteri İlişkileri Yönetimi: Tanımı, Kapsamı ve Önemi 1. Giriş 2. Müşteri İlişkileri Yönetimi Kavramı (MİY - CRM) 3. Müşteri İlişkileri Yönetiminin Önemi 4. Müşteri İlişkileri Yönetiminin Türleri 5. Müşteri İlişkileri Yönetimine İlişkin Yanlış Kanılar 6. Müşteri İlişkileri Yönetiminin Unsurları</a:t>
            </a:r>
          </a:p>
          <a:p>
            <a:r>
              <a:rPr lang="tr-TR" dirty="0">
                <a:hlinkClick r:id="rId3" tooltip="İlişkiler, yaşamın özüdür.&#10;İlişki olmaksızın, herhangi bir ..."/>
              </a:rPr>
              <a:t>3. </a:t>
            </a:r>
            <a:r>
              <a:rPr lang="tr-TR" dirty="0"/>
              <a:t>İlişkiler, yaşamın özüdür. İlişki olmaksızın, herhangi bir toplumun ya da organizasyonun hayatını sürdürmesi zordur. Çünkü tüm iş ortaklarını birbirine bağlayan görülmez iplerdir. İlişkinin yönetilmesi oldukça zor ve karmaşıktır. Küresel rekabetin yoğunlaşmasıyla pazarda karmaşıklık ve belirsizliğin artması, işletmeleri müşteri ilişkileri kurmaya ve yatırım yapmaya zorlamaktadır. Yeni bir dizi pazarlama araçları, sürdürülebilir rekabet avantajını elde etmek için müşterileri cezbetmek, tatmin etmek ve kaybetmemek için geliştirilmiştir. GİRİŞ Müşteri İlişkileri Yönetimi: Tanımı, Kapsamı ve </a:t>
            </a:r>
            <a:r>
              <a:rPr lang="tr-TR" dirty="0" smtClean="0"/>
              <a:t>Önemi</a:t>
            </a:r>
            <a:endParaRPr lang="tr-TR" dirty="0"/>
          </a:p>
        </p:txBody>
      </p:sp>
    </p:spTree>
    <p:extLst>
      <p:ext uri="{BB962C8B-B14F-4D97-AF65-F5344CB8AC3E}">
        <p14:creationId xmlns:p14="http://schemas.microsoft.com/office/powerpoint/2010/main" val="8023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r>
              <a:rPr lang="tr-TR" dirty="0" err="1"/>
              <a:t>Musteri</a:t>
            </a:r>
            <a:r>
              <a:rPr lang="tr-TR" dirty="0"/>
              <a:t> </a:t>
            </a:r>
            <a:r>
              <a:rPr lang="tr-TR" dirty="0" err="1"/>
              <a:t>iliskileri</a:t>
            </a:r>
            <a:r>
              <a:rPr lang="tr-TR" dirty="0"/>
              <a:t> </a:t>
            </a:r>
            <a:r>
              <a:rPr lang="tr-TR" dirty="0" err="1"/>
              <a:t>Yonetimi</a:t>
            </a:r>
            <a:r>
              <a:rPr lang="tr-TR" dirty="0"/>
              <a:t> - 1</a:t>
            </a:r>
          </a:p>
          <a:p>
            <a:r>
              <a:rPr lang="tr-TR" dirty="0"/>
              <a:t>1. Müşteri İlişkileri Yönetimi: Tanımı, Kapsamı ve Önemi (1.BÖLÜM)</a:t>
            </a:r>
          </a:p>
          <a:p>
            <a:r>
              <a:rPr lang="tr-TR" dirty="0">
                <a:hlinkClick r:id="rId2" tooltip="İçindekiler&#10;Müşteri İlişkileri Yönetimi: Tanımı, Kapsamı ve..."/>
              </a:rPr>
              <a:t>2. </a:t>
            </a:r>
            <a:r>
              <a:rPr lang="tr-TR" dirty="0"/>
              <a:t>İçindekiler Müşteri İlişkileri Yönetimi: Tanımı, Kapsamı ve Önemi 1. Giriş 2. Müşteri İlişkileri Yönetimi Kavramı (MİY - CRM) 3. Müşteri İlişkileri Yönetiminin Önemi 4. Müşteri İlişkileri Yönetiminin Türleri 5. Müşteri İlişkileri Yönetimine İlişkin Yanlış Kanılar 6. Müşteri İlişkileri Yönetiminin Unsurları</a:t>
            </a:r>
          </a:p>
          <a:p>
            <a:r>
              <a:rPr lang="tr-TR" dirty="0">
                <a:hlinkClick r:id="rId3" tooltip="İlişkiler, yaşamın özüdür.&#10;İlişki olmaksızın, herhangi bir ..."/>
              </a:rPr>
              <a:t>3. </a:t>
            </a:r>
            <a:r>
              <a:rPr lang="tr-TR" dirty="0"/>
              <a:t>İlişkiler, yaşamın özüdür. İlişki olmaksızın, herhangi bir toplumun ya da organizasyonun hayatını sürdürmesi zordur. Çünkü tüm iş ortaklarını birbirine bağlayan görülmez iplerdir. İlişkinin yönetilmesi oldukça zor ve karmaşıktır. Küresel rekabetin yoğunlaşmasıyla pazarda karmaşıklık ve belirsizliğin artması, işletmeleri müşteri ilişkileri kurmaya ve yatırım yapmaya zorlamaktadır. Yeni bir dizi pazarlama araçları, sürdürülebilir rekabet avantajını elde etmek için müşterileri cezbetmek, tatmin etmek ve kaybetmemek için geliştirilmiştir. GİRİŞ Müşteri İlişkileri Yönetimi: Tanımı, Kapsamı ve Önemi</a:t>
            </a:r>
          </a:p>
          <a:p>
            <a:r>
              <a:rPr lang="tr-TR" dirty="0">
                <a:hlinkClick r:id="rId4" tooltip="İşletmeler, sürekli değişimin yaşandığı, yoğun rekabetin bu..."/>
              </a:rPr>
              <a:t>4. </a:t>
            </a:r>
            <a:r>
              <a:rPr lang="tr-TR" dirty="0"/>
              <a:t>İşletmeler, sürekli değişimin yaşandığı, yoğun rekabetin bulunduğu dinamik pazarlarda faaliyetlerini gerçekleştirmektedir. Böyle bir dinamik ortamda işletmelerin başarılı olabilmesi ve kâr elde edebilmesi için mevcut ve potansiyel müşterilerin beklentilerini anlaması, bu beklentileri karşılaması hatta aşması gerekir. Bu açıdan ele alındığında işletmelerin müşterilerle olan ilişkilerini etkili bir şekilde yönetmesi ve faaliyetlerin merkezine müşteriyi koyması, onların sürdürülebilir rekabet avantajı elde etmesini sağlar. GİRİŞ Müşteri İlişkileri Yönetimi: Tanımı, Kapsamı ve Önemi 1 2 3</a:t>
            </a:r>
          </a:p>
          <a:p>
            <a:r>
              <a:rPr lang="tr-TR" dirty="0">
                <a:hlinkClick r:id="rId5" tooltip="Müşterilerle ilişkilerini doğru yönetemeyen ve müşteri değe..."/>
              </a:rPr>
              <a:t>5. </a:t>
            </a:r>
            <a:r>
              <a:rPr lang="tr-TR" dirty="0"/>
              <a:t>Müşterilerle ilişkilerini doğru yönetemeyen ve müşteri değerini dikkate alarak stratejilerini oluşturmayan işletmeler; 1. hem kaynaklarını etkin bir şekilde kullanmamış 2. hem de mevcut müşterilerinin rakip işletmeye geçmesine neden olur. GİRİŞ Müşteri İlişkileri Yönetimi: Tanımı, Kapsamı ve Önemi</a:t>
            </a:r>
          </a:p>
          <a:p>
            <a:r>
              <a:rPr lang="tr-TR" dirty="0">
                <a:hlinkClick r:id="rId6" tooltip="TANIM 1:&#10;İşletmelerin,&#10;müşterilerle olan ilişkilerinde müşt..."/>
              </a:rPr>
              <a:t>6. </a:t>
            </a:r>
            <a:r>
              <a:rPr lang="tr-TR" dirty="0"/>
              <a:t>TANIM 1: İşletmelerin, müşterilerle olan ilişkilerinde müşteri tatmini sağlamasını, müşterinin yaşam boyu değeri temelinde müşterilerle stratejik ilişkiler gerçekleştirmesini ve ilişkileri yönetmesini amaçlayan ve bunu yaparken de teknolojiden yararlanan yönetim stratejisi, müşteri ilişkileri yönetimidir. GİRİŞ Müşteri İlişkileri Yönetimi: Tanımı, Kapsamı ve Önemi</a:t>
            </a:r>
          </a:p>
          <a:p>
            <a:r>
              <a:rPr lang="tr-TR" dirty="0">
                <a:hlinkClick r:id="rId7" tooltip="TANIM 2:&#10;MİY;&#10;müşterileri tanımlama,&#10;bu müşterilere ilişkin..."/>
              </a:rPr>
              <a:t>7. </a:t>
            </a:r>
            <a:r>
              <a:rPr lang="tr-TR" dirty="0"/>
              <a:t>TANIM 2: MİY; müşterileri tanımlama, bu müşterilere ilişkin bilgi yaratma, müşteri ilişkilerini kurma, bir işletmenin, ürün ve hizmetlerinin müşteri algılamasını biçimlendirme sürecidir. MÜŞTERİ İLİŞKİLERİ YÖNETİMİ KAVRAMI (MİY) Müşteri İlişkileri Yönetimi: Tanımı, Kapsamı ve Önemi </a:t>
            </a:r>
            <a:r>
              <a:rPr lang="tr-TR" dirty="0" err="1"/>
              <a:t>Customer</a:t>
            </a:r>
            <a:r>
              <a:rPr lang="tr-TR" dirty="0"/>
              <a:t> </a:t>
            </a:r>
            <a:r>
              <a:rPr lang="tr-TR" dirty="0" err="1"/>
              <a:t>Relationship</a:t>
            </a:r>
            <a:r>
              <a:rPr lang="tr-TR" dirty="0"/>
              <a:t> Management (CRM)</a:t>
            </a:r>
          </a:p>
          <a:p>
            <a:r>
              <a:rPr lang="tr-TR" dirty="0" smtClean="0"/>
              <a:t>8</a:t>
            </a:r>
            <a:endParaRPr lang="tr-TR" dirty="0"/>
          </a:p>
        </p:txBody>
      </p:sp>
    </p:spTree>
    <p:extLst>
      <p:ext uri="{BB962C8B-B14F-4D97-AF65-F5344CB8AC3E}">
        <p14:creationId xmlns:p14="http://schemas.microsoft.com/office/powerpoint/2010/main" val="277975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r>
              <a:rPr lang="tr-TR" dirty="0" smtClean="0">
                <a:hlinkClick r:id="rId2" tooltip="MÜŞTERİ İLİŞKİLERİ YÖNETİMİ KAVRAMI (MİY)&#10;Müşteri İlişkiler..."/>
              </a:rPr>
              <a:t>8</a:t>
            </a:r>
            <a:r>
              <a:rPr lang="tr-TR" dirty="0">
                <a:hlinkClick r:id="rId2" tooltip="MÜŞTERİ İLİŞKİLERİ YÖNETİMİ KAVRAMI (MİY)&#10;Müşteri İlişkiler..."/>
              </a:rPr>
              <a:t>. </a:t>
            </a:r>
            <a:r>
              <a:rPr lang="tr-TR" dirty="0"/>
              <a:t>MÜŞTERİ İLİŞKİLERİ YÖNETİMİ KAVRAMI (MİY) Müşteri İlişkileri Yönetimi: Tanımı, Kapsamı ve Önemi </a:t>
            </a:r>
            <a:r>
              <a:rPr lang="tr-TR" dirty="0" err="1"/>
              <a:t>Customer</a:t>
            </a:r>
            <a:r>
              <a:rPr lang="tr-TR" dirty="0"/>
              <a:t> </a:t>
            </a:r>
            <a:r>
              <a:rPr lang="tr-TR" dirty="0" err="1"/>
              <a:t>Relationship</a:t>
            </a:r>
            <a:r>
              <a:rPr lang="tr-TR" dirty="0"/>
              <a:t> Management (CRM)</a:t>
            </a:r>
          </a:p>
          <a:p>
            <a:r>
              <a:rPr lang="tr-TR" dirty="0">
                <a:hlinkClick r:id="rId3" tooltip="MÜŞTERİ İLİŞKİLERİ YÖNETİMİ KAVRAMI (MİY)&#10;Müşteri İlişkiler..."/>
              </a:rPr>
              <a:t>9. </a:t>
            </a:r>
            <a:r>
              <a:rPr lang="tr-TR" dirty="0"/>
              <a:t>MÜŞTERİ İLİŞKİLERİ YÖNETİMİ KAVRAMI (MİY) Müşteri İlişkileri Yönetimi: Tanımı, Kapsamı ve Önemi </a:t>
            </a:r>
            <a:r>
              <a:rPr lang="tr-TR" dirty="0" err="1"/>
              <a:t>Customer</a:t>
            </a:r>
            <a:r>
              <a:rPr lang="tr-TR" dirty="0"/>
              <a:t> </a:t>
            </a:r>
            <a:r>
              <a:rPr lang="tr-TR" dirty="0" err="1"/>
              <a:t>Relationship</a:t>
            </a:r>
            <a:r>
              <a:rPr lang="tr-TR" dirty="0"/>
              <a:t> Management (CRM)</a:t>
            </a:r>
          </a:p>
          <a:p>
            <a:r>
              <a:rPr lang="tr-TR" dirty="0">
                <a:hlinkClick r:id="rId4" tooltip="MÜŞTERİ İLİŞKİLERİ YÖNETİMİ KAVRAMI (MİY)&#10;Müşteri İlişkiler..."/>
              </a:rPr>
              <a:t>10. </a:t>
            </a:r>
            <a:r>
              <a:rPr lang="tr-TR" dirty="0"/>
              <a:t>MÜŞTERİ İLİŞKİLERİ YÖNETİMİ KAVRAMI (MİY) Müşteri İlişkileri Yönetimi: Tanımı, Kapsamı ve Önemi </a:t>
            </a:r>
            <a:r>
              <a:rPr lang="tr-TR" dirty="0" err="1"/>
              <a:t>Customer</a:t>
            </a:r>
            <a:r>
              <a:rPr lang="tr-TR" dirty="0"/>
              <a:t> </a:t>
            </a:r>
            <a:r>
              <a:rPr lang="tr-TR" dirty="0" err="1"/>
              <a:t>Relationship</a:t>
            </a:r>
            <a:r>
              <a:rPr lang="tr-TR" dirty="0"/>
              <a:t> Management (CRM) TANIM 3: MİY; yeni müşteri elde etmek, müşteriyi elde tutmak, müşteri bağlılığı ve müşteri kârlılığını geliştirmek için anlamlı iletişimler kurmak yoluyla müşteri davranışlarını anlama ve etkileme yaklaşımıdır.</a:t>
            </a:r>
          </a:p>
          <a:p>
            <a:r>
              <a:rPr lang="tr-TR" dirty="0">
                <a:hlinkClick r:id="rId5" tooltip="MÜŞTERİ İLİŞKİLERİ YÖNETİMİ KAVRAMI (MİY)&#10;Customer Relation..."/>
              </a:rPr>
              <a:t>11. </a:t>
            </a:r>
            <a:r>
              <a:rPr lang="tr-TR" dirty="0"/>
              <a:t>MÜŞTERİ İLİŞKİLERİ YÖNETİMİ KAVRAMI (MİY) </a:t>
            </a:r>
            <a:r>
              <a:rPr lang="tr-TR" dirty="0" err="1"/>
              <a:t>Customer</a:t>
            </a:r>
            <a:r>
              <a:rPr lang="tr-TR" dirty="0"/>
              <a:t> </a:t>
            </a:r>
            <a:r>
              <a:rPr lang="tr-TR" dirty="0" err="1"/>
              <a:t>Relationship</a:t>
            </a:r>
            <a:r>
              <a:rPr lang="tr-TR" dirty="0"/>
              <a:t> Management (CRM) İşletmelerin </a:t>
            </a:r>
            <a:r>
              <a:rPr lang="tr-TR" dirty="0" err="1"/>
              <a:t>MİY’i</a:t>
            </a:r>
            <a:r>
              <a:rPr lang="tr-TR" dirty="0"/>
              <a:t> Uygulama Amaçları 1. Müşteri </a:t>
            </a:r>
            <a:r>
              <a:rPr lang="tr-TR" dirty="0" err="1"/>
              <a:t>pörtföyünün</a:t>
            </a:r>
            <a:r>
              <a:rPr lang="tr-TR" dirty="0"/>
              <a:t> değerini arttırmak, (temel amaç) 2. Potansiyel müşterilerin tanımlanması, 3. Müşterilerin hem mevcut hem de gelecekteki ihtiyaçlarının anlaşılması, 4. Kârsız müşteri ve bölümlerden kârlı müşteri ve bölümlerin farklılaştırılması, 5. Artan değer ve tatmin yoluyla kayıpların azaltılması, 6. Mevcut ürün ve hizmetlerin kullanımının arttırılması, 7. Müşteri hizmet ve tatmininin arttırılması, 8. Kampanya yönetiminin geliştirilmesi, 9. Tavsiyelerin arttırılması, 10. Kaybedilen müşterilerin geri kazanılması, 11. İlişki hiyerarşisinde müşterilerin yukarıya hareket ettirilmesi, 12. İşletme tarafından kullanılan çeşitli kanallar boyunca pazarlama ve satış çabalarının bütünleştirilmesidir.</a:t>
            </a:r>
          </a:p>
          <a:p>
            <a:r>
              <a:rPr lang="tr-TR" dirty="0">
                <a:hlinkClick r:id="rId6" tooltip="MÜŞTERİ İLİŞKİLERİ YÖNETİMİ KAVRAMI (MİY)&#10;Customer Relation..."/>
              </a:rPr>
              <a:t>12. </a:t>
            </a:r>
            <a:r>
              <a:rPr lang="tr-TR" dirty="0"/>
              <a:t>MÜŞTERİ İLİŞKİLERİ YÖNETİMİ KAVRAMI (MİY) </a:t>
            </a:r>
            <a:r>
              <a:rPr lang="tr-TR" dirty="0" err="1"/>
              <a:t>Customer</a:t>
            </a:r>
            <a:r>
              <a:rPr lang="tr-TR" dirty="0"/>
              <a:t> </a:t>
            </a:r>
            <a:r>
              <a:rPr lang="tr-TR" dirty="0" err="1"/>
              <a:t>Relationship</a:t>
            </a:r>
            <a:r>
              <a:rPr lang="tr-TR" dirty="0"/>
              <a:t> Management (CRM) Pazar Payı Stratejisi İle Müşteri Payı Stratejisi Arasındaki Farklar Müşteri İlişkileri Yönetimi: Tanımı, Kapsamı ve Önemi</a:t>
            </a:r>
          </a:p>
          <a:p>
            <a:r>
              <a:rPr lang="tr-TR" dirty="0">
                <a:hlinkClick r:id="rId7" tooltip="MİY ile İşletmeler aşağıdaki işlemleri yaparlar;&#10;1. Müşteri..."/>
              </a:rPr>
              <a:t>13. </a:t>
            </a:r>
            <a:r>
              <a:rPr lang="tr-TR" dirty="0"/>
              <a:t>MİY ile İşletmeler aşağıdaki işlemleri yaparlar; 1. Müşteri ihtiyaçlarını tanımlama ve müşterilere daha iyi hizmet etmek için kendi stratejilerine yeniden odaklanır 2. Kullanılmayan iş potansiyellerini tanımlar, 3. Gereksinim duyulan yeni teknoloji ve iş alanlarını belirler, 4. Tedarikçinin güçlü ve zayıf noktalarını tanımlar, 5. Tedarikçinin toplam işlemlerine ilişkin ona geri bildirim sağlar, 6. Rakipler üzerine yeni bilgi ve geribildirim sağlar, 7. Küresel mükemmelliğe ulaşmada kıyaslama yapmasına imkan verir, 8. Müşterinin tedarikçiyle etkileşim durumunun ayrıntısını verir, 9. Müşteri merkezli faaliyet planı yapmasına yardımcı olur. MÜŞTERİ İLİŞKİLERİ YÖNETİMİNİN ÖNEMİ Müşteri İlişkileri Yönetimi: Tanımı, Kapsamı ve Önemi</a:t>
            </a:r>
          </a:p>
          <a:p>
            <a:r>
              <a:rPr lang="tr-TR" dirty="0">
                <a:hlinkClick r:id="rId8" tooltip="MİY’in işletmelere sağladığı bazı faydalar;&#10;1. Her tatmin o..."/>
              </a:rPr>
              <a:t>14. </a:t>
            </a:r>
            <a:r>
              <a:rPr lang="tr-TR" dirty="0" err="1"/>
              <a:t>MİY’in</a:t>
            </a:r>
            <a:r>
              <a:rPr lang="tr-TR" dirty="0"/>
              <a:t> işletmelere sağladığı bazı faydalar; 1. Her tatmin olmuş müşteri, 3’ten daha fazla müşteriyi işletmeye getirir. 2. Mutsuz olmuş bir müşteri, 10’dan daha fazla potansiyel müşteriye yaşadığı olumsuz deneyimini iletir. 3. Hızlı satış oranları ve tedarikçilerin performansı, tatmin ve güven artışıyla yukarı tırmanır. 4. Düzenli müşteriler, yeni müşterilerden daha az fiyat hassasiyeti gösterir. 5. Hatta müşteri odaklı işletmeler, rekabetten daha yüksek fiyatlar belirleyebilir. 6. </a:t>
            </a:r>
            <a:r>
              <a:rPr lang="tr-TR" dirty="0" err="1"/>
              <a:t>MİY’i</a:t>
            </a:r>
            <a:r>
              <a:rPr lang="tr-TR" dirty="0"/>
              <a:t> sürdürmek için yapılan pazarlama ve satış maliyetleri düşer. 7. Şirketten ayrılan müşteri düzeyini %5 azaltabilir, kârı %85’e kadar arttırabilir. MÜŞTERİ İLİŞKİLERİ YÖNETİMİNİN ÖNEMİ Müşteri İlişkileri Yönetimi: Tanımı, Kapsamı ve Önemi</a:t>
            </a:r>
          </a:p>
          <a:p>
            <a:r>
              <a:rPr lang="tr-TR" dirty="0">
                <a:hlinkClick r:id="rId9" tooltip="MÜŞTERİ İLİŞKİLERİ YÖNETİMİNİN TÜRLERİ&#10;Müşteri İlişkileri Y..."/>
              </a:rPr>
              <a:t>15. </a:t>
            </a:r>
            <a:r>
              <a:rPr lang="tr-TR" dirty="0"/>
              <a:t>MÜŞTERİ İLİŞKİLERİ YÖNETİMİNİN TÜRLERİ Müşteri İlişkileri Yönetimi: Tanımı, Kapsamı ve Önemi</a:t>
            </a:r>
          </a:p>
          <a:p>
            <a:r>
              <a:rPr lang="tr-TR" dirty="0">
                <a:hlinkClick r:id="rId10" tooltip="MİY, Veri Tabanlı Pazarlamadır&#10;MİY, Bir Pazarlama Sürecid..."/>
              </a:rPr>
              <a:t>16. </a:t>
            </a:r>
            <a:r>
              <a:rPr lang="tr-TR" dirty="0"/>
              <a:t>MİY, Veri Tabanlı Pazarlamadır MİY, Bir Pazarlama Sürecidir MİY, Bir Bilişim Teknolojisi Konusudur MİY, Bir Müşteri Bağlılığı Oluşturma Planıdır MİY, Herhangi Bir İşletme Tarafından Uygulanabilir MÜŞTERİ İLİŞKİLERİ YÖNETİMİNE İLİŞKİN YANLIŞ KANILAR Müşteri İlişkileri Yönetimi: Tanımı, Kapsamı ve Önemi</a:t>
            </a:r>
          </a:p>
          <a:p>
            <a:r>
              <a:rPr lang="tr-TR" dirty="0">
                <a:hlinkClick r:id="rId11" tooltip="Müşteri İlişkileri Yönetimi kavramının 4 temel unsuru;&#10; St..."/>
              </a:rPr>
              <a:t>17. </a:t>
            </a:r>
            <a:r>
              <a:rPr lang="tr-TR" dirty="0"/>
              <a:t>Müşteri İlişkileri Yönetimi kavramının 4 temel unsuru;  Strateji  Süreç  İnsan  Teknoloji MÜŞTERİ İLİŞKİLERİ YÖNETİMİNİN UNSURLARI Müşteri İlişkileri Yönetimi: Tanımı, Kapsamı ve Önemi</a:t>
            </a:r>
          </a:p>
          <a:p>
            <a:r>
              <a:rPr lang="tr-TR" dirty="0">
                <a:hlinkClick r:id="rId12" tooltip="Strateji&#10;En mükemmel kârlılığın müşterinin tercihlerini, i..."/>
              </a:rPr>
              <a:t>18. </a:t>
            </a:r>
            <a:r>
              <a:rPr lang="tr-TR" dirty="0"/>
              <a:t>Strateji En mükemmel kârlılığın müşterinin tercihlerini, ihtiyaçlarını ve işletmenin yeteneklerini karşılamayla sonuçlanan, işletmeye müşteri ilişkilerinin bir portföyünü kurmasına imkân veren bir konuda, sınırlı organizasyonel kaynakların akıllıca kullanımını içermektedir. MÜŞTERİ İLİŞKİLERİ YÖNETİMİNİN UNSURLARI Müşteri İlişkileri Yönetimi: Tanımı, Kapsamı ve Önemi</a:t>
            </a:r>
          </a:p>
          <a:p>
            <a:r>
              <a:rPr lang="tr-TR" dirty="0">
                <a:hlinkClick r:id="rId13" tooltip="Süreç&#10;Müşterilerin hangi yolla örgütle bağlantı kurduğunu ..."/>
              </a:rPr>
              <a:t>19. </a:t>
            </a:r>
            <a:r>
              <a:rPr lang="tr-TR" dirty="0"/>
              <a:t>Süreç Müşterilerin hangi yolla örgütle bağlantı kurduğunu ifade eder. İyi bir süreç; •müşteri odaklı, •değer katıcı, •sahiplenilmiş, •süreçte yer alan taraflar açısından açıkça anlaşılmış, •ölçülebilir, •sürekli iyileştirilebilir olmalıdır MÜŞTERİ İLİŞKİLERİ YÖNETİMİNİN UNSURLARI Müşteri İlişkileri Yönetimi: Tanımı, Kapsamı ve Önemi</a:t>
            </a:r>
          </a:p>
          <a:p>
            <a:r>
              <a:rPr lang="tr-TR" dirty="0">
                <a:hlinkClick r:id="rId14" tooltip="İnsan&#10;MÜŞTERİ İLİŞKİLERİ YÖNETİMİNİN UNSURLARI&#10;Müşteri İli..."/>
              </a:rPr>
              <a:t>20. </a:t>
            </a:r>
            <a:r>
              <a:rPr lang="tr-TR" dirty="0"/>
              <a:t>İnsan MÜŞTERİ İLİŞKİLERİ YÖNETİMİNİN UNSURLARI Müşteri İlişkileri Yönetimi: Tanımı, Kapsamı ve Önemi</a:t>
            </a:r>
          </a:p>
          <a:p>
            <a:r>
              <a:rPr lang="tr-TR" dirty="0">
                <a:hlinkClick r:id="rId15" tooltip="Teknoloji&#10;Satış gücü otomasyonu&#10;Çağrı merkezi&#10;Veri Bankası..."/>
              </a:rPr>
              <a:t>21. </a:t>
            </a:r>
            <a:r>
              <a:rPr lang="tr-TR" dirty="0"/>
              <a:t>Teknoloji Satış gücü otomasyonu Çağrı merkezi Veri Bankası Veri Madenciliği Karar destek ve raporlama araçları Elektronik satış noktası (Electronic Point of </a:t>
            </a:r>
            <a:r>
              <a:rPr lang="tr-TR" dirty="0" err="1"/>
              <a:t>Sale</a:t>
            </a:r>
            <a:r>
              <a:rPr lang="tr-TR" dirty="0"/>
              <a:t>/EPOS) MÜŞTERİ İLİŞKİLERİ YÖNETİMİNİN UNSURLARI Müşteri İlişkileri Yönetimi: Tanımı, Kapsamı ve Önemi</a:t>
            </a:r>
          </a:p>
          <a:p>
            <a:endParaRPr lang="tr-TR" dirty="0"/>
          </a:p>
        </p:txBody>
      </p:sp>
    </p:spTree>
    <p:extLst>
      <p:ext uri="{BB962C8B-B14F-4D97-AF65-F5344CB8AC3E}">
        <p14:creationId xmlns:p14="http://schemas.microsoft.com/office/powerpoint/2010/main" val="2480278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a:t>. MÜŞTERİ İLİŞKİLERİ YÖNETİMİ Küreselleşmeyle birlikte işletmeler arasındaki rekabette artmıştır. Daha önce </a:t>
            </a:r>
            <a:r>
              <a:rPr lang="tr-TR" dirty="0" err="1"/>
              <a:t>bölgeselbazda</a:t>
            </a:r>
            <a:r>
              <a:rPr lang="tr-TR" dirty="0"/>
              <a:t> ki işletmelerin rekabeti varken, küreselleşmenin etkisiyle rekabet uluslararası </a:t>
            </a:r>
            <a:r>
              <a:rPr lang="tr-TR" dirty="0" err="1"/>
              <a:t>olmayabaşlamıştır</a:t>
            </a:r>
            <a:r>
              <a:rPr lang="tr-TR" dirty="0"/>
              <a:t>. İşletmeler rekabette avantaj sağlayabilmek için, eski pazarlama anlayışları </a:t>
            </a:r>
            <a:r>
              <a:rPr lang="tr-TR" dirty="0" err="1"/>
              <a:t>yerinemodern</a:t>
            </a:r>
            <a:r>
              <a:rPr lang="tr-TR" dirty="0"/>
              <a:t> pazarlama yaklaşımları sergilemeye başlamışlardır. Müşteri ilişkiler yönetimi yaklaşımı, pek çok işletmenin en önemli </a:t>
            </a:r>
            <a:r>
              <a:rPr lang="tr-TR" dirty="0" err="1"/>
              <a:t>pazarlamauygulamalarından</a:t>
            </a:r>
            <a:r>
              <a:rPr lang="tr-TR" dirty="0"/>
              <a:t> biridir. Bunun nedeni müşteri ilişkiler yönetiminin, işletmelerin </a:t>
            </a:r>
            <a:r>
              <a:rPr lang="tr-TR" dirty="0" err="1"/>
              <a:t>karşılaştığısorunlara</a:t>
            </a:r>
            <a:r>
              <a:rPr lang="tr-TR" dirty="0"/>
              <a:t> çözüm olanakları sağlamasıdır. Bu sorunların en başında müşteri </a:t>
            </a:r>
            <a:r>
              <a:rPr lang="tr-TR" dirty="0" err="1"/>
              <a:t>sadakatiningiderek</a:t>
            </a:r>
            <a:r>
              <a:rPr lang="tr-TR" dirty="0"/>
              <a:t> azalması </a:t>
            </a:r>
            <a:r>
              <a:rPr lang="tr-TR" dirty="0" err="1"/>
              <a:t>gelmektedir.KAVRAMI</a:t>
            </a:r>
            <a:r>
              <a:rPr lang="tr-TR" dirty="0"/>
              <a:t> TANIMI VE ÖNEMİ • Küreselleşme ve beraberinde yaşanan değişimler işletmeler açısından çok farklı değişimlere neden olmaktadır. Bu bağlamda ‘’müşteri’’ günümüz işletme modellerinde merkeze yerleştirilmekte ve her türlü kararın odak noktası olarak kabul edilmektedir. • Müşteri kavramı ticaretin var olmasıyla ortaya çıkmış, değiş tokuşun başladığı ilk zamanlarda günümüze dek, ortak ve değişmeyen bir unsur </a:t>
            </a:r>
            <a:r>
              <a:rPr lang="tr-TR" dirty="0" err="1"/>
              <a:t>olmuştur.İç</a:t>
            </a:r>
            <a:r>
              <a:rPr lang="tr-TR" dirty="0"/>
              <a:t> Müşteri Kısaca işletmede çalışan personeli ifade etmektedir. İşletmeler dış müşterilerini </a:t>
            </a:r>
            <a:r>
              <a:rPr lang="tr-TR" dirty="0" err="1"/>
              <a:t>mutluetmek</a:t>
            </a:r>
            <a:r>
              <a:rPr lang="tr-TR" dirty="0"/>
              <a:t> ve karlarını arttırmak istiyor ise iç müşterilerini mutlu etmek </a:t>
            </a:r>
            <a:r>
              <a:rPr lang="tr-TR" dirty="0" err="1"/>
              <a:t>zorundadırlar.Dış</a:t>
            </a:r>
            <a:r>
              <a:rPr lang="tr-TR" dirty="0"/>
              <a:t> Müşteri İşletmenin ürettiği mal ve hizmeti son kullanıcıya kadar ulaştıran zincir içinde yer alan </a:t>
            </a:r>
            <a:r>
              <a:rPr lang="tr-TR" dirty="0" err="1"/>
              <a:t>tümmüşterilere</a:t>
            </a:r>
            <a:r>
              <a:rPr lang="tr-TR" dirty="0"/>
              <a:t> </a:t>
            </a:r>
            <a:r>
              <a:rPr lang="tr-TR" dirty="0" err="1"/>
              <a:t>denilmektedir.MÜŞTERİ</a:t>
            </a:r>
            <a:r>
              <a:rPr lang="tr-TR" dirty="0"/>
              <a:t> İLŞKİLERİ VE MÜŞTERİ İLŞKİLER </a:t>
            </a:r>
            <a:r>
              <a:rPr lang="tr-TR" dirty="0" err="1"/>
              <a:t>YÖNETİMİMüşteri</a:t>
            </a:r>
            <a:r>
              <a:rPr lang="tr-TR" dirty="0"/>
              <a:t> İlişkileri Müşteri ilişkileri, bir işletmenin başarılı olması ile doğrudan ilgilidir. Çünkü, bir </a:t>
            </a:r>
            <a:r>
              <a:rPr lang="tr-TR" dirty="0" err="1"/>
              <a:t>işletmeninbaşarısı</a:t>
            </a:r>
            <a:r>
              <a:rPr lang="tr-TR" dirty="0"/>
              <a:t>, müşterilerini ne kadar iyi tanıdığına, Pazardaki potansiyeli müşteriye </a:t>
            </a:r>
            <a:r>
              <a:rPr lang="tr-TR" dirty="0" err="1"/>
              <a:t>dönüştürmedene</a:t>
            </a:r>
            <a:r>
              <a:rPr lang="tr-TR" dirty="0"/>
              <a:t> ölçüde başarılı olduğunu ve kazandığı müşteriyi elde tutmadaki performansına </a:t>
            </a:r>
            <a:r>
              <a:rPr lang="tr-TR" dirty="0" err="1"/>
              <a:t>bağlıolmaktadır.Müşteri</a:t>
            </a:r>
            <a:r>
              <a:rPr lang="tr-TR" dirty="0"/>
              <a:t> İlişkileri Yönetimi Günümüz dünyasında işletmelerin rekabette bir adım daha önde olabilmesi için, işletme </a:t>
            </a:r>
            <a:r>
              <a:rPr lang="tr-TR" dirty="0" err="1"/>
              <a:t>ilemüşteri</a:t>
            </a:r>
            <a:r>
              <a:rPr lang="tr-TR" dirty="0"/>
              <a:t> arasında sıkı bir iş birliği olması gerekmektedir. Bunun da yolu, etkin bir </a:t>
            </a:r>
            <a:r>
              <a:rPr lang="tr-TR" dirty="0" err="1"/>
              <a:t>müşteriilişkileri</a:t>
            </a:r>
            <a:r>
              <a:rPr lang="tr-TR" dirty="0"/>
              <a:t> varlığından geçmektedir. • Müşteri ilişkileri ile birlikte müşteri tatmini sağlanır. • Tatmin olmuş müşteriler daha az zaman alır. • Firmanın daha iyi tanınmasına yardımcı olur. • Daha az gerilime neden olurlar. • Etkin bir müşteri ilişkileriyle müşterilerin işletmeye sadık olması. MÜŞTERİ İLİŞKİLER YÖNETİMİ İLE GELENEKSEL YAKLAŞIM ARASINDAKİ FARKLAR • Performansın piyasa payına göre ele alınmasıdır.</a:t>
            </a:r>
          </a:p>
          <a:p>
            <a:r>
              <a:rPr lang="tr-TR" dirty="0" smtClean="0"/>
              <a:t>.</a:t>
            </a:r>
            <a:endParaRPr lang="tr-TR" dirty="0"/>
          </a:p>
          <a:p>
            <a:endParaRPr lang="tr-TR" dirty="0"/>
          </a:p>
        </p:txBody>
      </p:sp>
    </p:spTree>
    <p:extLst>
      <p:ext uri="{BB962C8B-B14F-4D97-AF65-F5344CB8AC3E}">
        <p14:creationId xmlns:p14="http://schemas.microsoft.com/office/powerpoint/2010/main" val="165662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r>
              <a:rPr lang="tr-TR" dirty="0" smtClean="0"/>
              <a:t>..</a:t>
            </a:r>
            <a:endParaRPr lang="tr-TR" dirty="0"/>
          </a:p>
          <a:p>
            <a:r>
              <a:rPr lang="tr-TR" dirty="0">
                <a:hlinkClick r:id="rId2" tooltip="İşletmelerde müşteri ilişkileri yönetiminin diğer amaçları ..."/>
              </a:rPr>
              <a:t>3. </a:t>
            </a:r>
            <a:r>
              <a:rPr lang="tr-TR" dirty="0"/>
              <a:t>İşletmelerde müşteri ilişkileri yönetiminin diğer amaçları şu şekilde sıralanabilir: 1. Müşteri ihtiyaçlarını, zevk ve tercihlerini doğru bir şekilde belirlemek 2. Satış öncesinde elde edilen doğru zamanlı ve ilgili bilgilerin ilk seferinde hatasız bir şekilde yapılmasını sağlamak 3. Satış sırasında müşteri odaklı satış gerçekleştirmek 4. Müşterinin sesinin her zaman dinlenmesini sağlamak 5. Gelir artışı </a:t>
            </a:r>
            <a:r>
              <a:rPr lang="tr-TR" dirty="0" err="1"/>
              <a:t>sağlamakMüşteri</a:t>
            </a:r>
            <a:r>
              <a:rPr lang="tr-TR" dirty="0"/>
              <a:t> İlişkileri Yönetiminin Yararları 1. Müşteri ilişkileri yönetimi ile karlılığı arttırmak 2. Farklılaşma sağlamak 3. Maliyeti en aza indirmek 4. İşletmenin verimini arttırmak 5. Müşterinin taleplerini karşılamak 6. Müşteri sadakatini </a:t>
            </a:r>
            <a:r>
              <a:rPr lang="tr-TR" dirty="0" err="1"/>
              <a:t>sağlamakMüşteri</a:t>
            </a:r>
            <a:r>
              <a:rPr lang="tr-TR" dirty="0"/>
              <a:t> İlişkileri Yönetiminin Temel İlkeleri . Teşvik edici bir rol üstlenme . İletişim ustası haline gelme . Uzlaşmacı rol üstlenme . Sorumluluk üstlenme . Bütünü gösteren anlayış . Sonuca yönelik </a:t>
            </a:r>
            <a:r>
              <a:rPr lang="tr-TR" dirty="0" err="1"/>
              <a:t>çalışmaMüşteri</a:t>
            </a:r>
            <a:r>
              <a:rPr lang="tr-TR" dirty="0"/>
              <a:t> İlişkileri Yönetiminin Başarısını Etkileyen </a:t>
            </a:r>
            <a:r>
              <a:rPr lang="tr-TR" dirty="0" err="1"/>
              <a:t>FaktörlerMüşteri</a:t>
            </a:r>
            <a:r>
              <a:rPr lang="tr-TR" dirty="0"/>
              <a:t> İlişkileri Yönetiminin Başarısını Olumlu Etkileyen Faktörler Müşteriler hakkında her türlü elde edilen bilgilerin tek bir sistemde toplanarak, bu </a:t>
            </a:r>
            <a:r>
              <a:rPr lang="tr-TR" dirty="0" err="1"/>
              <a:t>bilgilerinkurum</a:t>
            </a:r>
            <a:r>
              <a:rPr lang="tr-TR" dirty="0"/>
              <a:t> içindeki ilgili kişilerin kullanımına sunulması biçiminde tamamlanabilen </a:t>
            </a:r>
            <a:r>
              <a:rPr lang="tr-TR" dirty="0" err="1"/>
              <a:t>müşteriilişkileri</a:t>
            </a:r>
            <a:r>
              <a:rPr lang="tr-TR" dirty="0"/>
              <a:t> yönetimi, müşteri memnuniyeti ve zamanın etkin kullanımını da </a:t>
            </a:r>
            <a:r>
              <a:rPr lang="tr-TR" dirty="0" err="1"/>
              <a:t>beraberindegetirmektedir.Müşteri</a:t>
            </a:r>
            <a:r>
              <a:rPr lang="tr-TR" dirty="0"/>
              <a:t> ilişkileri yönetiminin başarılı olmasını sağlayan faktörler: 1. İş hedeflerinin tam olarak tanımlanması 2. Müşteri ihtiyaçlarının doğru anlaşılması 3. İş süreçlerinin doğru bir şekilde belirlenmesi 4. Tam katılımın sağlanması 5. Teknolojiyi doğru kullanmak 6. Yeterli kaynak ayırımı 7. Üst yönetimin </a:t>
            </a:r>
            <a:r>
              <a:rPr lang="tr-TR" dirty="0" err="1"/>
              <a:t>tutumuMüşteri</a:t>
            </a:r>
            <a:r>
              <a:rPr lang="tr-TR" dirty="0"/>
              <a:t> İlişkileri Yönetiminin Başarısını Olumsuz Etkileyen Faktörler Günümüzde hemen hemen her sektörde müşteri ilişkileri yönetimi uygulamalarına </a:t>
            </a:r>
            <a:r>
              <a:rPr lang="tr-TR" dirty="0" err="1"/>
              <a:t>karşıoldukça</a:t>
            </a:r>
            <a:r>
              <a:rPr lang="tr-TR" dirty="0"/>
              <a:t> yoğun bir ilginin bulunduğu görülmektedir. Sanal ortamdaki endüstriler de </a:t>
            </a:r>
            <a:r>
              <a:rPr lang="tr-TR" dirty="0" err="1"/>
              <a:t>satışsüreçlerini</a:t>
            </a:r>
            <a:r>
              <a:rPr lang="tr-TR" dirty="0"/>
              <a:t> uygun hale getirmeye odaklanan işletmeler rakiplerine oranla önemli avantajlarında farkındadır.</a:t>
            </a:r>
          </a:p>
          <a:p>
            <a:r>
              <a:rPr lang="tr-TR" dirty="0">
                <a:hlinkClick r:id="rId3" tooltip="Müşteri ilişkileri yönetimi programları gözden geçirilerek ..."/>
              </a:rPr>
              <a:t>4. </a:t>
            </a:r>
            <a:r>
              <a:rPr lang="tr-TR" dirty="0"/>
              <a:t>Müşteri ilişkileri yönetimi programları gözden geçirilerek yapılan kapsamlı bir </a:t>
            </a:r>
            <a:r>
              <a:rPr lang="tr-TR" dirty="0" err="1"/>
              <a:t>araştırmadagenelde</a:t>
            </a:r>
            <a:r>
              <a:rPr lang="tr-TR" dirty="0"/>
              <a:t> karşılaşılan dokuz hata </a:t>
            </a:r>
            <a:r>
              <a:rPr lang="tr-TR" dirty="0" err="1"/>
              <a:t>belirlenmiştir.Müşteri</a:t>
            </a:r>
            <a:r>
              <a:rPr lang="tr-TR" dirty="0"/>
              <a:t> İlişkileri Yönetimi Bileşenleri Müşteri ilişkileri yönetimi uygulamalarına geçmeye karar veren işletmelerin </a:t>
            </a:r>
            <a:r>
              <a:rPr lang="tr-TR" dirty="0" err="1"/>
              <a:t>amaçlarınaulaşmak</a:t>
            </a:r>
            <a:r>
              <a:rPr lang="tr-TR" dirty="0"/>
              <a:t> için yapacakları yatırımlar 3’e ayrılmaktadır. Bunlar; 1.İnsan 2. Süreç 3. </a:t>
            </a:r>
            <a:r>
              <a:rPr lang="tr-TR" dirty="0" err="1"/>
              <a:t>Teknolojiİnsan</a:t>
            </a:r>
            <a:r>
              <a:rPr lang="tr-TR" dirty="0"/>
              <a:t> İnsan bileşenin müşteri odaklı yapılanma projelerinde en temel unsur </a:t>
            </a:r>
            <a:r>
              <a:rPr lang="tr-TR" dirty="0" err="1"/>
              <a:t>olaraktanımlayabiliriz</a:t>
            </a:r>
            <a:r>
              <a:rPr lang="tr-TR" dirty="0"/>
              <a:t>. Müşteri ilişkileri yönetimi yolculuğuna çıkan işletme, ciddi bir değişim </a:t>
            </a:r>
            <a:r>
              <a:rPr lang="tr-TR" dirty="0" err="1"/>
              <a:t>içinegirecektir</a:t>
            </a:r>
            <a:r>
              <a:rPr lang="tr-TR" dirty="0"/>
              <a:t> ve işletme kültürü bu değişim programının başarısında en belirleyici </a:t>
            </a:r>
            <a:r>
              <a:rPr lang="tr-TR" dirty="0" err="1"/>
              <a:t>rolüoynamaktadır.Süreç</a:t>
            </a:r>
            <a:r>
              <a:rPr lang="tr-TR" dirty="0"/>
              <a:t> İşletmelerde müşterilere verilen hizmet süreçlerinin değişimi büyük önem </a:t>
            </a:r>
            <a:r>
              <a:rPr lang="tr-TR" dirty="0" err="1"/>
              <a:t>taşımaktadır.Süreçler</a:t>
            </a:r>
            <a:r>
              <a:rPr lang="tr-TR" dirty="0"/>
              <a:t> değişim sürecinde en etkili yollar olabilmektedir. Süreç işletme girdilerini </a:t>
            </a:r>
            <a:r>
              <a:rPr lang="tr-TR" dirty="0" err="1"/>
              <a:t>işletmeçıktılarını</a:t>
            </a:r>
            <a:r>
              <a:rPr lang="tr-TR" dirty="0"/>
              <a:t> dönüştüren etkinliklerin tümü olarak </a:t>
            </a:r>
            <a:r>
              <a:rPr lang="tr-TR" dirty="0" err="1"/>
              <a:t>değerlendirilebilir.Teknoloji</a:t>
            </a:r>
            <a:r>
              <a:rPr lang="tr-TR" dirty="0"/>
              <a:t> Müşteri ilişkileri yönetim kavramını ve uygulamalarının bu derece popüler </a:t>
            </a:r>
            <a:r>
              <a:rPr lang="tr-TR" dirty="0" err="1"/>
              <a:t>olmasındayazılım</a:t>
            </a:r>
            <a:r>
              <a:rPr lang="tr-TR" dirty="0"/>
              <a:t> teknolojilerinin etkisi büyüktür. Ne var ki bu gelişim süreci potansiyel </a:t>
            </a:r>
            <a:r>
              <a:rPr lang="tr-TR" dirty="0" err="1"/>
              <a:t>kullanıcılarüzerinde</a:t>
            </a:r>
            <a:r>
              <a:rPr lang="tr-TR" dirty="0"/>
              <a:t> müşteri ilişkiler yönetiminin sadece yazılımdan ibaret olduğu gibi bir yanlış </a:t>
            </a:r>
            <a:r>
              <a:rPr lang="tr-TR" dirty="0" err="1"/>
              <a:t>düşünceoluşmuştur</a:t>
            </a:r>
            <a:r>
              <a:rPr lang="tr-TR" dirty="0"/>
              <a:t>. Oysa ki birçok yazılımda olduğu gibi projelerin başarısında insan unsurunun </a:t>
            </a:r>
            <a:r>
              <a:rPr lang="tr-TR" dirty="0" err="1"/>
              <a:t>çokfazla</a:t>
            </a:r>
            <a:r>
              <a:rPr lang="tr-TR" dirty="0"/>
              <a:t> etkili olduğu </a:t>
            </a:r>
            <a:r>
              <a:rPr lang="tr-TR" dirty="0" err="1"/>
              <a:t>görülmüştür.Müşteri</a:t>
            </a:r>
            <a:r>
              <a:rPr lang="tr-TR" dirty="0"/>
              <a:t> İlişkileri Yönetimi Uygulama Süreci Müşteri ilişkileri yönetimi uygulama süreci, işletmenin üretim aşaması ve </a:t>
            </a:r>
            <a:r>
              <a:rPr lang="tr-TR" dirty="0" err="1"/>
              <a:t>üretimmaliyetlerinden</a:t>
            </a:r>
            <a:r>
              <a:rPr lang="tr-TR" dirty="0"/>
              <a:t> başlayan geniş bir bakış açısıyla, müşteri davranışlarının çok yönlü </a:t>
            </a:r>
            <a:r>
              <a:rPr lang="tr-TR" dirty="0" err="1"/>
              <a:t>olarakdeğerlendirilmesini</a:t>
            </a:r>
            <a:r>
              <a:rPr lang="tr-TR" dirty="0"/>
              <a:t> öngörmektedir. Müşteri ilişkileri yönetiminde yapılan en büyük </a:t>
            </a:r>
            <a:r>
              <a:rPr lang="tr-TR" dirty="0" err="1"/>
              <a:t>hata,sadece</a:t>
            </a:r>
            <a:r>
              <a:rPr lang="tr-TR" dirty="0"/>
              <a:t> teknoloji odaklı düşünmek ve insan unsurunun ortaya koyduğu katma </a:t>
            </a:r>
            <a:r>
              <a:rPr lang="tr-TR" dirty="0" err="1"/>
              <a:t>değeregereken</a:t>
            </a:r>
            <a:r>
              <a:rPr lang="tr-TR" dirty="0"/>
              <a:t> önemi </a:t>
            </a:r>
            <a:r>
              <a:rPr lang="tr-TR" dirty="0" err="1"/>
              <a:t>vermemektir.Müşteri</a:t>
            </a:r>
            <a:r>
              <a:rPr lang="tr-TR" dirty="0"/>
              <a:t> ilişkileri yönetiminin uygulama süreci aşağıdaki aşamalardan oluşmaktadır; - Müşterinin tanımlanması - Müşterinin farklılaştırılması - Müşterilerle </a:t>
            </a:r>
            <a:r>
              <a:rPr lang="tr-TR" dirty="0" err="1"/>
              <a:t>etkileşimMüşterinin</a:t>
            </a:r>
            <a:r>
              <a:rPr lang="tr-TR" dirty="0"/>
              <a:t> Tanımlanması Müşteri ilişkileri yönetimi, farklı müşterilere farklı muamele yapmak demektir. </a:t>
            </a:r>
            <a:r>
              <a:rPr lang="tr-TR" dirty="0" err="1"/>
              <a:t>Dolayısıylamüşteri</a:t>
            </a:r>
            <a:r>
              <a:rPr lang="tr-TR" dirty="0"/>
              <a:t> ilişkileri yönetimi mantığına göre her müşteriye farklı mal ve hizmet sunabilmek </a:t>
            </a:r>
            <a:r>
              <a:rPr lang="tr-TR" dirty="0" err="1"/>
              <a:t>içinöncelikle</a:t>
            </a:r>
            <a:r>
              <a:rPr lang="tr-TR" dirty="0"/>
              <a:t> müşteriyi tanımak gerekir.</a:t>
            </a:r>
          </a:p>
          <a:p>
            <a:r>
              <a:rPr lang="tr-TR" dirty="0">
                <a:hlinkClick r:id="rId4" tooltip="Müşterinin Farklılaştırılması  Müşterileri farklılaştırma, ..."/>
              </a:rPr>
              <a:t>5. </a:t>
            </a:r>
            <a:r>
              <a:rPr lang="tr-TR" dirty="0"/>
              <a:t>Müşterinin Farklılaştırılması Müşterileri farklılaştırma, müşterilerin işletme için farklı değerlere sahip olması ve </a:t>
            </a:r>
            <a:r>
              <a:rPr lang="tr-TR" dirty="0" err="1"/>
              <a:t>farklıihtiyaçlarının</a:t>
            </a:r>
            <a:r>
              <a:rPr lang="tr-TR" dirty="0"/>
              <a:t> bulunmasından kaynaklanan bir </a:t>
            </a:r>
            <a:r>
              <a:rPr lang="tr-TR" dirty="0" err="1"/>
              <a:t>zorunluluktur.Müşterilerle</a:t>
            </a:r>
            <a:r>
              <a:rPr lang="tr-TR" dirty="0"/>
              <a:t> Etkileşim Müşteri ilişkileri yönetimi uygulamalarını üçüncü aşaması müşterilerle etkileşim </a:t>
            </a:r>
            <a:r>
              <a:rPr lang="tr-TR" dirty="0" err="1"/>
              <a:t>aşamasıdır.Müşterilerle</a:t>
            </a:r>
            <a:r>
              <a:rPr lang="tr-TR" dirty="0"/>
              <a:t> etkileşim; satış ziyaretleri, pazarlama faaliyetleri, telefon, internet şubesi, </a:t>
            </a:r>
            <a:r>
              <a:rPr lang="tr-TR" dirty="0" err="1"/>
              <a:t>vb..Gibi</a:t>
            </a:r>
            <a:r>
              <a:rPr lang="tr-TR" dirty="0"/>
              <a:t> ilişkileri içinde bulunan yolların tümünün kullanımını ifade </a:t>
            </a:r>
            <a:r>
              <a:rPr lang="tr-TR" dirty="0" err="1"/>
              <a:t>etmektedir.Müşteri</a:t>
            </a:r>
            <a:r>
              <a:rPr lang="tr-TR" dirty="0"/>
              <a:t> İlişkileri Yönetimi Mimarisi Müşteri ilişkileri yönetimi, kurulan müşteri ilişkileri sayesinde kaynaklarını </a:t>
            </a:r>
            <a:r>
              <a:rPr lang="tr-TR" dirty="0" err="1"/>
              <a:t>yönetebilmekteve</a:t>
            </a:r>
            <a:r>
              <a:rPr lang="tr-TR" dirty="0"/>
              <a:t> ilerlemesini </a:t>
            </a:r>
            <a:r>
              <a:rPr lang="tr-TR" dirty="0" err="1"/>
              <a:t>sağlamaktadır.Analitik</a:t>
            </a:r>
            <a:r>
              <a:rPr lang="tr-TR" dirty="0"/>
              <a:t> Müşteri İlişkileri Yönetimi Günümüz ekonomik koşullarında işletmeler, başarılarının devamını sağlamak ve </a:t>
            </a:r>
            <a:r>
              <a:rPr lang="tr-TR" dirty="0" err="1"/>
              <a:t>dahabaşarılı</a:t>
            </a:r>
            <a:r>
              <a:rPr lang="tr-TR" dirty="0"/>
              <a:t> çalışmalara imza atmak için, müşteri ilişkileri yönetimi çalışmalarının en temel </a:t>
            </a:r>
            <a:r>
              <a:rPr lang="tr-TR" dirty="0" err="1"/>
              <a:t>unsuruolduğunu</a:t>
            </a:r>
            <a:r>
              <a:rPr lang="tr-TR" dirty="0"/>
              <a:t> bilmektedirler. Analitik müşteri ilişkileri yönetiminde kullanıcılara ait verilerin </a:t>
            </a:r>
            <a:r>
              <a:rPr lang="tr-TR" dirty="0" err="1"/>
              <a:t>eldeedilmesi</a:t>
            </a:r>
            <a:r>
              <a:rPr lang="tr-TR" dirty="0"/>
              <a:t>, depolanması, işlenmesi analiz ve tahminlere dönüştürülerek raporlanması </a:t>
            </a:r>
            <a:r>
              <a:rPr lang="tr-TR" dirty="0" err="1"/>
              <a:t>işlemlerigerçekleştirilir.Operasyonel</a:t>
            </a:r>
            <a:r>
              <a:rPr lang="tr-TR" dirty="0"/>
              <a:t> Müşteri İlişkileri Yönetimi </a:t>
            </a:r>
            <a:r>
              <a:rPr lang="tr-TR" dirty="0" err="1"/>
              <a:t>Operasyonel</a:t>
            </a:r>
            <a:r>
              <a:rPr lang="tr-TR" dirty="0"/>
              <a:t> müşteri ilişkileri yönetimi, ön büro uygulamaları olarak müşteriyle olan </a:t>
            </a:r>
            <a:r>
              <a:rPr lang="tr-TR" dirty="0" err="1"/>
              <a:t>çeşitlitemas</a:t>
            </a:r>
            <a:r>
              <a:rPr lang="tr-TR" dirty="0"/>
              <a:t> noktalarını kapsayan bir dizi entegre ürünün bir arada incelenmesi </a:t>
            </a:r>
            <a:r>
              <a:rPr lang="tr-TR" dirty="0" err="1"/>
              <a:t>sonucundaoluşmaktadır</a:t>
            </a:r>
            <a:r>
              <a:rPr lang="tr-TR" dirty="0"/>
              <a:t>. Bu, müşteriyle yapılan bir görüşme olabileceği gibi telefonda yapılan </a:t>
            </a:r>
            <a:r>
              <a:rPr lang="tr-TR" dirty="0" err="1"/>
              <a:t>görüşmedoğrudan</a:t>
            </a:r>
            <a:r>
              <a:rPr lang="tr-TR" dirty="0"/>
              <a:t> posta yoluyla müşteriye ulaşma yada internetten hizmet verme </a:t>
            </a:r>
            <a:r>
              <a:rPr lang="tr-TR" dirty="0" err="1"/>
              <a:t>şekillerinikapsamaktadır.İşbirlikçi</a:t>
            </a:r>
            <a:r>
              <a:rPr lang="tr-TR" dirty="0"/>
              <a:t> Müşteri İlişkileri Yönetimi Bu müşteri ilişkileri yönetimi biçimi, diğer iki yönetimin birleşiminden oluşur. Müşteriler </a:t>
            </a:r>
            <a:r>
              <a:rPr lang="tr-TR" dirty="0" err="1"/>
              <a:t>ileşirketler</a:t>
            </a:r>
            <a:r>
              <a:rPr lang="tr-TR" dirty="0"/>
              <a:t> arasında tam anlamıyla bir etkileşim ve </a:t>
            </a:r>
            <a:r>
              <a:rPr lang="tr-TR" dirty="0" err="1"/>
              <a:t>kordinasiyon</a:t>
            </a:r>
            <a:r>
              <a:rPr lang="tr-TR" dirty="0"/>
              <a:t> ağının oluşmasına imkan </a:t>
            </a:r>
            <a:r>
              <a:rPr lang="tr-TR" dirty="0" err="1"/>
              <a:t>verenbu</a:t>
            </a:r>
            <a:r>
              <a:rPr lang="tr-TR" dirty="0"/>
              <a:t> çözümler, farklı iletişim kanallarından ( web, telefon, e-posta vb..) gelen bilgilerin </a:t>
            </a:r>
            <a:r>
              <a:rPr lang="tr-TR" dirty="0" err="1"/>
              <a:t>değeredönüştürülmesini</a:t>
            </a:r>
            <a:r>
              <a:rPr lang="tr-TR" dirty="0"/>
              <a:t> sağlar.</a:t>
            </a:r>
          </a:p>
          <a:p>
            <a:endParaRPr lang="tr-TR" dirty="0"/>
          </a:p>
        </p:txBody>
      </p:sp>
    </p:spTree>
    <p:extLst>
      <p:ext uri="{BB962C8B-B14F-4D97-AF65-F5344CB8AC3E}">
        <p14:creationId xmlns:p14="http://schemas.microsoft.com/office/powerpoint/2010/main" val="342306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r>
              <a:rPr lang="tr-TR" dirty="0" smtClean="0">
                <a:hlinkClick r:id="rId2" tooltip="Müşteri ilişkileri yönetimi programları gözden geçirilerek ..."/>
              </a:rPr>
              <a:t>4</a:t>
            </a:r>
            <a:r>
              <a:rPr lang="tr-TR" dirty="0">
                <a:hlinkClick r:id="rId2" tooltip="Müşteri ilişkileri yönetimi programları gözden geçirilerek ..."/>
              </a:rPr>
              <a:t>. </a:t>
            </a:r>
            <a:r>
              <a:rPr lang="tr-TR" dirty="0"/>
              <a:t>Müşteri ilişkileri yönetimi programları gözden geçirilerek yapılan kapsamlı bir </a:t>
            </a:r>
            <a:r>
              <a:rPr lang="tr-TR" dirty="0" err="1"/>
              <a:t>araştırmadagenelde</a:t>
            </a:r>
            <a:r>
              <a:rPr lang="tr-TR" dirty="0"/>
              <a:t> karşılaşılan dokuz hata </a:t>
            </a:r>
            <a:r>
              <a:rPr lang="tr-TR" dirty="0" err="1"/>
              <a:t>belirlenmiştir.Müşteri</a:t>
            </a:r>
            <a:r>
              <a:rPr lang="tr-TR" dirty="0"/>
              <a:t> İlişkileri Yönetimi Bileşenleri Müşteri ilişkileri yönetimi uygulamalarına geçmeye karar veren işletmelerin </a:t>
            </a:r>
            <a:r>
              <a:rPr lang="tr-TR" dirty="0" err="1"/>
              <a:t>amaçlarınaulaşmak</a:t>
            </a:r>
            <a:r>
              <a:rPr lang="tr-TR" dirty="0"/>
              <a:t> için yapacakları yatırımlar 3’e ayrılmaktadır. Bunlar; 1.İnsan 2. Süreç 3. </a:t>
            </a:r>
            <a:r>
              <a:rPr lang="tr-TR" dirty="0" err="1"/>
              <a:t>Teknolojiİnsan</a:t>
            </a:r>
            <a:r>
              <a:rPr lang="tr-TR" dirty="0"/>
              <a:t> İnsan bileşenin müşteri odaklı yapılanma projelerinde en temel unsur </a:t>
            </a:r>
            <a:r>
              <a:rPr lang="tr-TR" dirty="0" err="1"/>
              <a:t>olaraktanımlayabiliriz</a:t>
            </a:r>
            <a:r>
              <a:rPr lang="tr-TR" dirty="0"/>
              <a:t>. Müşteri ilişkileri yönetimi yolculuğuna çıkan işletme, ciddi bir değişim </a:t>
            </a:r>
            <a:r>
              <a:rPr lang="tr-TR" dirty="0" err="1"/>
              <a:t>içinegirecektir</a:t>
            </a:r>
            <a:r>
              <a:rPr lang="tr-TR" dirty="0"/>
              <a:t> ve işletme kültürü bu değişim programının başarısında en belirleyici </a:t>
            </a:r>
            <a:r>
              <a:rPr lang="tr-TR" dirty="0" err="1"/>
              <a:t>rolüoynamaktadır.Süreç</a:t>
            </a:r>
            <a:r>
              <a:rPr lang="tr-TR" dirty="0"/>
              <a:t> İşletmelerde müşterilere verilen hizmet süreçlerinin değişimi büyük önem </a:t>
            </a:r>
            <a:r>
              <a:rPr lang="tr-TR" dirty="0" err="1"/>
              <a:t>taşımaktadır.Süreçler</a:t>
            </a:r>
            <a:r>
              <a:rPr lang="tr-TR" dirty="0"/>
              <a:t> değişim sürecinde en etkili yollar olabilmektedir. Süreç işletme girdilerini </a:t>
            </a:r>
            <a:r>
              <a:rPr lang="tr-TR" dirty="0" err="1"/>
              <a:t>işletmeçıktılarını</a:t>
            </a:r>
            <a:r>
              <a:rPr lang="tr-TR" dirty="0"/>
              <a:t> dönüştüren etkinliklerin tümü olarak </a:t>
            </a:r>
            <a:r>
              <a:rPr lang="tr-TR" dirty="0" err="1"/>
              <a:t>değerlendirilebilir.Teknoloji</a:t>
            </a:r>
            <a:r>
              <a:rPr lang="tr-TR" dirty="0"/>
              <a:t> Müşteri ilişkileri yönetim kavramını ve uygulamalarının bu derece popüler </a:t>
            </a:r>
            <a:r>
              <a:rPr lang="tr-TR" dirty="0" err="1"/>
              <a:t>olmasındayazılım</a:t>
            </a:r>
            <a:r>
              <a:rPr lang="tr-TR" dirty="0"/>
              <a:t> teknolojilerinin etkisi büyüktür. Ne var ki bu gelişim süreci potansiyel </a:t>
            </a:r>
            <a:r>
              <a:rPr lang="tr-TR" dirty="0" err="1"/>
              <a:t>kullanıcılarüzerinde</a:t>
            </a:r>
            <a:r>
              <a:rPr lang="tr-TR" dirty="0"/>
              <a:t> müşteri ilişkiler yönetiminin sadece yazılımdan ibaret olduğu gibi bir yanlış </a:t>
            </a:r>
            <a:r>
              <a:rPr lang="tr-TR" dirty="0" err="1"/>
              <a:t>düşünceoluşmuştur</a:t>
            </a:r>
            <a:r>
              <a:rPr lang="tr-TR" dirty="0"/>
              <a:t>. Oysa ki birçok yazılımda olduğu gibi projelerin başarısında insan unsurunun </a:t>
            </a:r>
            <a:r>
              <a:rPr lang="tr-TR" dirty="0" err="1"/>
              <a:t>çokfazla</a:t>
            </a:r>
            <a:r>
              <a:rPr lang="tr-TR" dirty="0"/>
              <a:t> etkili olduğu </a:t>
            </a:r>
            <a:r>
              <a:rPr lang="tr-TR" dirty="0" err="1"/>
              <a:t>görülmüştür.Müşteri</a:t>
            </a:r>
            <a:r>
              <a:rPr lang="tr-TR" dirty="0"/>
              <a:t> İlişkileri Yönetimi Uygulama Süreci Müşteri ilişkileri yönetimi uygulama süreci, işletmenin üretim aşaması ve </a:t>
            </a:r>
            <a:r>
              <a:rPr lang="tr-TR" dirty="0" err="1"/>
              <a:t>üretimmaliyetlerinden</a:t>
            </a:r>
            <a:r>
              <a:rPr lang="tr-TR" dirty="0"/>
              <a:t> başlayan geniş bir bakış açısıyla, müşteri davranışlarının çok yönlü </a:t>
            </a:r>
            <a:r>
              <a:rPr lang="tr-TR" dirty="0" err="1"/>
              <a:t>olarakdeğerlendirilmesini</a:t>
            </a:r>
            <a:r>
              <a:rPr lang="tr-TR" dirty="0"/>
              <a:t> öngörmektedir. Müşteri ilişkileri yönetiminde yapılan en büyük </a:t>
            </a:r>
            <a:r>
              <a:rPr lang="tr-TR" dirty="0" err="1"/>
              <a:t>hata,sadece</a:t>
            </a:r>
            <a:r>
              <a:rPr lang="tr-TR" dirty="0"/>
              <a:t> teknoloji odaklı düşünmek ve insan unsurunun ortaya koyduğu katma </a:t>
            </a:r>
            <a:r>
              <a:rPr lang="tr-TR" dirty="0" err="1"/>
              <a:t>değeregereken</a:t>
            </a:r>
            <a:r>
              <a:rPr lang="tr-TR" dirty="0"/>
              <a:t> önemi </a:t>
            </a:r>
            <a:r>
              <a:rPr lang="tr-TR" dirty="0" err="1"/>
              <a:t>vermemektir.Müşteri</a:t>
            </a:r>
            <a:r>
              <a:rPr lang="tr-TR" dirty="0"/>
              <a:t> ilişkileri yönetiminin uygulama süreci aşağıdaki aşamalardan oluşmaktadır; - Müşterinin tanımlanması - Müşterinin farklılaştırılması - Müşterilerle </a:t>
            </a:r>
            <a:r>
              <a:rPr lang="tr-TR" dirty="0" err="1"/>
              <a:t>etkileşimMüşterinin</a:t>
            </a:r>
            <a:r>
              <a:rPr lang="tr-TR" dirty="0"/>
              <a:t> Tanımlanması Müşteri ilişkileri yönetimi, farklı müşterilere farklı muamele yapmak demektir. </a:t>
            </a:r>
            <a:r>
              <a:rPr lang="tr-TR" dirty="0" err="1"/>
              <a:t>Dolayısıylamüşteri</a:t>
            </a:r>
            <a:r>
              <a:rPr lang="tr-TR" dirty="0"/>
              <a:t> ilişkileri yönetimi mantığına göre her müşteriye farklı mal ve hizmet sunabilmek </a:t>
            </a:r>
            <a:r>
              <a:rPr lang="tr-TR" dirty="0" err="1"/>
              <a:t>içinöncelikle</a:t>
            </a:r>
            <a:r>
              <a:rPr lang="tr-TR" dirty="0"/>
              <a:t> müşteriyi tanımak gerekir.</a:t>
            </a:r>
          </a:p>
          <a:p>
            <a:r>
              <a:rPr lang="tr-TR" dirty="0">
                <a:hlinkClick r:id="rId3" tooltip="Müşterinin Farklılaştırılması  Müşterileri farklılaştırma, ..."/>
              </a:rPr>
              <a:t>5. </a:t>
            </a:r>
            <a:r>
              <a:rPr lang="tr-TR" dirty="0"/>
              <a:t>Müşterinin Farklılaştırılması Müşterileri farklılaştırma, müşterilerin işletme için farklı değerlere sahip olması ve </a:t>
            </a:r>
            <a:r>
              <a:rPr lang="tr-TR" dirty="0" err="1"/>
              <a:t>farklıihtiyaçlarının</a:t>
            </a:r>
            <a:r>
              <a:rPr lang="tr-TR" dirty="0"/>
              <a:t> bulunmasından kaynaklanan bir </a:t>
            </a:r>
            <a:r>
              <a:rPr lang="tr-TR" dirty="0" err="1"/>
              <a:t>zorunluluktur.Müşterilerle</a:t>
            </a:r>
            <a:r>
              <a:rPr lang="tr-TR" dirty="0"/>
              <a:t> Etkileşim Müşteri ilişkileri yönetimi uygulamalarını üçüncü aşaması müşterilerle etkileşim </a:t>
            </a:r>
            <a:r>
              <a:rPr lang="tr-TR" dirty="0" err="1"/>
              <a:t>aşamasıdır.Müşterilerle</a:t>
            </a:r>
            <a:r>
              <a:rPr lang="tr-TR" dirty="0"/>
              <a:t> etkileşim; satış ziyaretleri, pazarlama faaliyetleri, telefon, internet şubesi, </a:t>
            </a:r>
            <a:r>
              <a:rPr lang="tr-TR" dirty="0" err="1"/>
              <a:t>vb..Gibi</a:t>
            </a:r>
            <a:r>
              <a:rPr lang="tr-TR" dirty="0"/>
              <a:t> ilişkileri içinde bulunan yolların tümünün kullanımını ifade </a:t>
            </a:r>
            <a:r>
              <a:rPr lang="tr-TR" dirty="0" err="1"/>
              <a:t>etmektedir.Müşteri</a:t>
            </a:r>
            <a:r>
              <a:rPr lang="tr-TR" dirty="0"/>
              <a:t> İlişkileri Yönetimi Mimarisi Müşteri ilişkileri yönetimi, kurulan müşteri ilişkileri sayesinde kaynaklarını </a:t>
            </a:r>
            <a:r>
              <a:rPr lang="tr-TR" dirty="0" err="1"/>
              <a:t>yönetebilmekteve</a:t>
            </a:r>
            <a:r>
              <a:rPr lang="tr-TR" dirty="0"/>
              <a:t> ilerlemesini </a:t>
            </a:r>
            <a:r>
              <a:rPr lang="tr-TR" dirty="0" err="1"/>
              <a:t>sağlamaktadır.Analitik</a:t>
            </a:r>
            <a:r>
              <a:rPr lang="tr-TR" dirty="0"/>
              <a:t> Müşteri İlişkileri Yönetimi Günümüz ekonomik koşullarında işletmeler, başarılarının devamını sağlamak ve </a:t>
            </a:r>
            <a:r>
              <a:rPr lang="tr-TR" dirty="0" err="1"/>
              <a:t>dahabaşarılı</a:t>
            </a:r>
            <a:r>
              <a:rPr lang="tr-TR" dirty="0"/>
              <a:t> çalışmalara imza atmak için, müşteri ilişkileri yönetimi çalışmalarının en temel </a:t>
            </a:r>
            <a:r>
              <a:rPr lang="tr-TR" dirty="0" err="1"/>
              <a:t>unsuruolduğunu</a:t>
            </a:r>
            <a:r>
              <a:rPr lang="tr-TR" dirty="0"/>
              <a:t> bilmektedirler. Analitik müşteri ilişkileri yönetiminde kullanıcılara ait verilerin </a:t>
            </a:r>
            <a:r>
              <a:rPr lang="tr-TR" dirty="0" err="1"/>
              <a:t>eldeedilmesi</a:t>
            </a:r>
            <a:r>
              <a:rPr lang="tr-TR" dirty="0"/>
              <a:t>, depolanması, işlenmesi analiz ve tahminlere dönüştürülerek raporlanması </a:t>
            </a:r>
            <a:r>
              <a:rPr lang="tr-TR" dirty="0" err="1"/>
              <a:t>işlemlerigerçekleştirilir.Operasyonel</a:t>
            </a:r>
            <a:r>
              <a:rPr lang="tr-TR" dirty="0"/>
              <a:t> Müşteri İlişkileri Yönetimi </a:t>
            </a:r>
            <a:r>
              <a:rPr lang="tr-TR" dirty="0" err="1"/>
              <a:t>Operasyonel</a:t>
            </a:r>
            <a:r>
              <a:rPr lang="tr-TR" dirty="0"/>
              <a:t> müşteri ilişkileri yönetimi, ön büro uygulamaları olarak müşteriyle olan </a:t>
            </a:r>
            <a:r>
              <a:rPr lang="tr-TR" dirty="0" err="1"/>
              <a:t>çeşitlitemas</a:t>
            </a:r>
            <a:r>
              <a:rPr lang="tr-TR" dirty="0"/>
              <a:t> noktalarını kapsayan bir dizi entegre ürünün bir arada incelenmesi </a:t>
            </a:r>
            <a:r>
              <a:rPr lang="tr-TR" dirty="0" err="1"/>
              <a:t>sonucundaoluşmaktadır</a:t>
            </a:r>
            <a:r>
              <a:rPr lang="tr-TR" dirty="0"/>
              <a:t>. Bu, müşteriyle yapılan bir görüşme olabileceği gibi telefonda yapılan </a:t>
            </a:r>
            <a:r>
              <a:rPr lang="tr-TR" dirty="0" err="1"/>
              <a:t>görüşmedoğrudan</a:t>
            </a:r>
            <a:r>
              <a:rPr lang="tr-TR" dirty="0"/>
              <a:t> posta yoluyla müşteriye ulaşma yada internetten hizmet verme </a:t>
            </a:r>
            <a:r>
              <a:rPr lang="tr-TR" dirty="0" err="1"/>
              <a:t>şekillerinikapsamaktadır.İşbirlikçi</a:t>
            </a:r>
            <a:r>
              <a:rPr lang="tr-TR" dirty="0"/>
              <a:t> Müşteri İlişkileri Yönetimi Bu müşteri ilişkileri yönetimi biçimi, diğer iki yönetimin birleşiminden oluşur. Müşteriler </a:t>
            </a:r>
            <a:r>
              <a:rPr lang="tr-TR" dirty="0" err="1"/>
              <a:t>ileşirketler</a:t>
            </a:r>
            <a:r>
              <a:rPr lang="tr-TR" dirty="0"/>
              <a:t> arasında tam anlamıyla bir etkileşim ve </a:t>
            </a:r>
            <a:r>
              <a:rPr lang="tr-TR" dirty="0" err="1"/>
              <a:t>kordinasiyon</a:t>
            </a:r>
            <a:r>
              <a:rPr lang="tr-TR" dirty="0"/>
              <a:t> ağının oluşmasına imkan </a:t>
            </a:r>
            <a:r>
              <a:rPr lang="tr-TR" dirty="0" err="1"/>
              <a:t>verenbu</a:t>
            </a:r>
            <a:r>
              <a:rPr lang="tr-TR" dirty="0"/>
              <a:t> çözümler, farklı iletişim kanallarından ( web, telefon, e-posta vb..) gelen bilgilerin </a:t>
            </a:r>
            <a:r>
              <a:rPr lang="tr-TR" dirty="0" err="1"/>
              <a:t>değeredönüştürülmesini</a:t>
            </a:r>
            <a:r>
              <a:rPr lang="tr-TR" dirty="0"/>
              <a:t> sağlar.</a:t>
            </a:r>
          </a:p>
          <a:p>
            <a:endParaRPr lang="tr-TR" dirty="0"/>
          </a:p>
        </p:txBody>
      </p:sp>
    </p:spTree>
    <p:extLst>
      <p:ext uri="{BB962C8B-B14F-4D97-AF65-F5344CB8AC3E}">
        <p14:creationId xmlns:p14="http://schemas.microsoft.com/office/powerpoint/2010/main" val="53012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 </a:t>
            </a:r>
          </a:p>
          <a:p>
            <a:r>
              <a:rPr lang="tr-TR" dirty="0">
                <a:hlinkClick r:id="rId2" tooltip="Müşterinin Farklılaştırılması  Müşterileri farklılaştırma, ..."/>
              </a:rPr>
              <a:t>5. </a:t>
            </a:r>
            <a:r>
              <a:rPr lang="tr-TR" dirty="0"/>
              <a:t>Müşterinin Farklılaştırılması Müşterileri farklılaştırma, müşterilerin işletme için farklı değerlere sahip olması ve </a:t>
            </a:r>
            <a:r>
              <a:rPr lang="tr-TR" dirty="0" err="1"/>
              <a:t>farklıihtiyaçlarının</a:t>
            </a:r>
            <a:r>
              <a:rPr lang="tr-TR" dirty="0"/>
              <a:t> bulunmasından kaynaklanan bir </a:t>
            </a:r>
            <a:r>
              <a:rPr lang="tr-TR" dirty="0" err="1"/>
              <a:t>zorunluluktur.Müşterilerle</a:t>
            </a:r>
            <a:r>
              <a:rPr lang="tr-TR" dirty="0"/>
              <a:t> Etkileşim Müşteri ilişkileri yönetimi uygulamalarını üçüncü aşaması müşterilerle etkileşim </a:t>
            </a:r>
            <a:r>
              <a:rPr lang="tr-TR" dirty="0" err="1"/>
              <a:t>aşamasıdır.Müşterilerle</a:t>
            </a:r>
            <a:r>
              <a:rPr lang="tr-TR" dirty="0"/>
              <a:t> etkileşim; satış ziyaretleri, pazarlama faaliyetleri, telefon, internet şubesi, </a:t>
            </a:r>
            <a:r>
              <a:rPr lang="tr-TR" dirty="0" err="1"/>
              <a:t>vb..Gibi</a:t>
            </a:r>
            <a:r>
              <a:rPr lang="tr-TR" dirty="0"/>
              <a:t> ilişkileri içinde bulunan yolların tümünün kullanımını ifade </a:t>
            </a:r>
            <a:r>
              <a:rPr lang="tr-TR" dirty="0" err="1"/>
              <a:t>etmektedir.Müşteri</a:t>
            </a:r>
            <a:r>
              <a:rPr lang="tr-TR" dirty="0"/>
              <a:t> İlişkileri Yönetimi Mimarisi Müşteri ilişkileri yönetimi, kurulan müşteri ilişkileri sayesinde kaynaklarını </a:t>
            </a:r>
            <a:r>
              <a:rPr lang="tr-TR" dirty="0" err="1"/>
              <a:t>yönetebilmekteve</a:t>
            </a:r>
            <a:r>
              <a:rPr lang="tr-TR" dirty="0"/>
              <a:t> ilerlemesini </a:t>
            </a:r>
            <a:r>
              <a:rPr lang="tr-TR" dirty="0" err="1"/>
              <a:t>sağlamaktadır.Analitik</a:t>
            </a:r>
            <a:r>
              <a:rPr lang="tr-TR" dirty="0"/>
              <a:t> Müşteri İlişkileri Yönetimi Günümüz ekonomik koşullarında işletmeler, başarılarının devamını sağlamak ve </a:t>
            </a:r>
            <a:r>
              <a:rPr lang="tr-TR" dirty="0" err="1"/>
              <a:t>dahabaşarılı</a:t>
            </a:r>
            <a:r>
              <a:rPr lang="tr-TR" dirty="0"/>
              <a:t> çalışmalara imza atmak için, müşteri ilişkileri yönetimi çalışmalarının en temel </a:t>
            </a:r>
            <a:r>
              <a:rPr lang="tr-TR" dirty="0" err="1"/>
              <a:t>unsuruolduğunu</a:t>
            </a:r>
            <a:r>
              <a:rPr lang="tr-TR" dirty="0"/>
              <a:t> bilmektedirler. Analitik müşteri ilişkileri yönetiminde kullanıcılara ait verilerin </a:t>
            </a:r>
            <a:r>
              <a:rPr lang="tr-TR" dirty="0" err="1"/>
              <a:t>eldeedilmesi</a:t>
            </a:r>
            <a:r>
              <a:rPr lang="tr-TR" dirty="0"/>
              <a:t>, depolanması, işlenmesi analiz ve tahminlere dönüştürülerek raporlanması </a:t>
            </a:r>
            <a:r>
              <a:rPr lang="tr-TR" dirty="0" err="1"/>
              <a:t>işlemlerigerçekleştirilir.Operasyonel</a:t>
            </a:r>
            <a:r>
              <a:rPr lang="tr-TR" dirty="0"/>
              <a:t> Müşteri İlişkileri Yönetimi </a:t>
            </a:r>
            <a:r>
              <a:rPr lang="tr-TR" dirty="0" err="1"/>
              <a:t>Operasyonel</a:t>
            </a:r>
            <a:r>
              <a:rPr lang="tr-TR" dirty="0"/>
              <a:t> müşteri ilişkileri yönetimi, ön büro uygulamaları olarak müşteriyle olan </a:t>
            </a:r>
            <a:r>
              <a:rPr lang="tr-TR" dirty="0" err="1"/>
              <a:t>çeşitlitemas</a:t>
            </a:r>
            <a:r>
              <a:rPr lang="tr-TR" dirty="0"/>
              <a:t> noktalarını kapsayan bir dizi entegre ürünün bir arada incelenmesi </a:t>
            </a:r>
            <a:r>
              <a:rPr lang="tr-TR" dirty="0" err="1"/>
              <a:t>sonucundaoluşmaktadır</a:t>
            </a:r>
            <a:r>
              <a:rPr lang="tr-TR" dirty="0"/>
              <a:t>. Bu, müşteriyle yapılan bir görüşme olabileceği gibi telefonda yapılan </a:t>
            </a:r>
            <a:r>
              <a:rPr lang="tr-TR" dirty="0" err="1"/>
              <a:t>görüşmedoğrudan</a:t>
            </a:r>
            <a:r>
              <a:rPr lang="tr-TR" dirty="0"/>
              <a:t> posta yoluyla müşteriye ulaşma yada internetten hizmet verme </a:t>
            </a:r>
            <a:r>
              <a:rPr lang="tr-TR" dirty="0" err="1"/>
              <a:t>şekillerinikapsamaktadır.İşbirlikçi</a:t>
            </a:r>
            <a:r>
              <a:rPr lang="tr-TR" dirty="0"/>
              <a:t> Müşteri İlişkileri Yönetimi Bu müşteri ilişkileri yönetimi biçimi, diğer iki yönetimin birleşiminden oluşur. Müşteriler </a:t>
            </a:r>
            <a:r>
              <a:rPr lang="tr-TR" dirty="0" err="1"/>
              <a:t>ileşirketler</a:t>
            </a:r>
            <a:r>
              <a:rPr lang="tr-TR" dirty="0"/>
              <a:t> arasında tam anlamıyla bir etkileşim ve </a:t>
            </a:r>
            <a:r>
              <a:rPr lang="tr-TR" dirty="0" err="1"/>
              <a:t>kordinasiyon</a:t>
            </a:r>
            <a:r>
              <a:rPr lang="tr-TR" dirty="0"/>
              <a:t> ağının oluşmasına imkan </a:t>
            </a:r>
            <a:r>
              <a:rPr lang="tr-TR" dirty="0" err="1"/>
              <a:t>verenbu</a:t>
            </a:r>
            <a:r>
              <a:rPr lang="tr-TR" dirty="0"/>
              <a:t> çözümler, farklı iletişim kanallarından ( web, telefon, e-posta vb..) gelen bilgilerin </a:t>
            </a:r>
            <a:r>
              <a:rPr lang="tr-TR" dirty="0" err="1"/>
              <a:t>değeredönüştürülmesini</a:t>
            </a:r>
            <a:r>
              <a:rPr lang="tr-TR" dirty="0"/>
              <a:t> sağlar.</a:t>
            </a:r>
          </a:p>
          <a:p>
            <a:endParaRPr lang="tr-TR" dirty="0"/>
          </a:p>
        </p:txBody>
      </p:sp>
    </p:spTree>
    <p:extLst>
      <p:ext uri="{BB962C8B-B14F-4D97-AF65-F5344CB8AC3E}">
        <p14:creationId xmlns:p14="http://schemas.microsoft.com/office/powerpoint/2010/main" val="304138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HEDEF PAZAR SEÇİM STRATEJİLERİ HEDEF PAZAR </a:t>
            </a:r>
            <a:r>
              <a:rPr lang="tr-TR" dirty="0" err="1"/>
              <a:t>KAVRAMIPazar</a:t>
            </a:r>
            <a:r>
              <a:rPr lang="tr-TR" dirty="0"/>
              <a:t> bölümlendirme çalışmasından sonra işletmeler, hangi pazar ya da pazar bölümlerine girmeye çalışacaklarına karar verirler; yani hedef pazar ya da pazarlarını seçerler. O halde hedef pazarı “firmanın hitap etmek istediği ve çekmek istediği müşteri grup ya da gruplar” şeklinde tanımlayabiliriz. İşletme, önce pazarı bölümlemeli ve kendi kaynaklarını, ürettiği malın veya hizmetin özelliklerini, pazar bölümlerinin yapısını, bölümdeki rekabet durumunu dikkate alarak belirlemeli ve sonra seçtiği pazarlama bölümlerine uygun pazarlama karmasını geliştirmelidir. Hedef pazarın belirlenmesi hem rakipleri görmeyi hem de pazardaki karlılığı yüksek ve tatmin edilmemiş ihtiyaçların keşfini sağlayacaktır. </a:t>
            </a:r>
            <a:r>
              <a:rPr lang="tr-TR"/>
              <a:t>İşletme bunu yaparken ihtiyaçları karşılayabileceği ve zaman içinde bunu devam ettirebileceği pazarı veya pazarları hedef almalıdır.</a:t>
            </a:r>
            <a:endParaRPr lang="tr-TR" dirty="0"/>
          </a:p>
        </p:txBody>
      </p:sp>
    </p:spTree>
    <p:extLst>
      <p:ext uri="{BB962C8B-B14F-4D97-AF65-F5344CB8AC3E}">
        <p14:creationId xmlns:p14="http://schemas.microsoft.com/office/powerpoint/2010/main" val="55345041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484</Words>
  <Application>Microsoft Office PowerPoint</Application>
  <PresentationFormat>Ekran Gösterisi (4:3)</PresentationFormat>
  <Paragraphs>39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Müşteri İlişkileri Yönetimi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Müşteri İlişkileri Yönetimi</dc:title>
  <dc:creator>user</dc:creator>
  <cp:lastModifiedBy>user</cp:lastModifiedBy>
  <cp:revision>3</cp:revision>
  <dcterms:created xsi:type="dcterms:W3CDTF">2020-03-19T14:32:44Z</dcterms:created>
  <dcterms:modified xsi:type="dcterms:W3CDTF">2020-03-19T14:44:30Z</dcterms:modified>
</cp:coreProperties>
</file>