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8" r:id="rId4"/>
    <p:sldId id="257" r:id="rId5"/>
    <p:sldId id="260" r:id="rId6"/>
    <p:sldId id="261" r:id="rId7"/>
    <p:sldId id="259" r:id="rId8"/>
    <p:sldId id="262" r:id="rId9"/>
    <p:sldId id="279" r:id="rId10"/>
    <p:sldId id="263" r:id="rId11"/>
    <p:sldId id="264" r:id="rId12"/>
    <p:sldId id="265" r:id="rId13"/>
    <p:sldId id="268" r:id="rId14"/>
    <p:sldId id="269" r:id="rId15"/>
    <p:sldId id="271" r:id="rId16"/>
    <p:sldId id="278" r:id="rId17"/>
    <p:sldId id="280" r:id="rId18"/>
    <p:sldId id="272" r:id="rId19"/>
    <p:sldId id="266" r:id="rId20"/>
    <p:sldId id="274" r:id="rId21"/>
    <p:sldId id="273" r:id="rId22"/>
    <p:sldId id="275" r:id="rId23"/>
    <p:sldId id="277" r:id="rId24"/>
    <p:sldId id="276" r:id="rId25"/>
    <p:sldId id="282" r:id="rId26"/>
    <p:sldId id="281" r:id="rId27"/>
    <p:sldId id="283"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06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865D4BC-ADF5-4F3E-8A39-6D29011B1ADF}" type="datetimeFigureOut">
              <a:rPr lang="tr-TR" smtClean="0"/>
              <a:t>13.08.2015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E30EA7B-09CD-4B42-9FCA-4F65DFD4A9EE}" type="slidenum">
              <a:rPr lang="tr-TR" smtClean="0"/>
              <a:t>‹#›</a:t>
            </a:fld>
            <a:endParaRPr lang="tr-TR"/>
          </a:p>
        </p:txBody>
      </p:sp>
    </p:spTree>
    <p:extLst>
      <p:ext uri="{BB962C8B-B14F-4D97-AF65-F5344CB8AC3E}">
        <p14:creationId xmlns:p14="http://schemas.microsoft.com/office/powerpoint/2010/main" val="1269287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865D4BC-ADF5-4F3E-8A39-6D29011B1ADF}" type="datetimeFigureOut">
              <a:rPr lang="tr-TR" smtClean="0"/>
              <a:t>13.08.2015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E30EA7B-09CD-4B42-9FCA-4F65DFD4A9EE}" type="slidenum">
              <a:rPr lang="tr-TR" smtClean="0"/>
              <a:t>‹#›</a:t>
            </a:fld>
            <a:endParaRPr lang="tr-TR"/>
          </a:p>
        </p:txBody>
      </p:sp>
    </p:spTree>
    <p:extLst>
      <p:ext uri="{BB962C8B-B14F-4D97-AF65-F5344CB8AC3E}">
        <p14:creationId xmlns:p14="http://schemas.microsoft.com/office/powerpoint/2010/main" val="4016645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865D4BC-ADF5-4F3E-8A39-6D29011B1ADF}" type="datetimeFigureOut">
              <a:rPr lang="tr-TR" smtClean="0"/>
              <a:t>13.08.2015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E30EA7B-09CD-4B42-9FCA-4F65DFD4A9EE}" type="slidenum">
              <a:rPr lang="tr-TR" smtClean="0"/>
              <a:t>‹#›</a:t>
            </a:fld>
            <a:endParaRPr lang="tr-TR"/>
          </a:p>
        </p:txBody>
      </p:sp>
    </p:spTree>
    <p:extLst>
      <p:ext uri="{BB962C8B-B14F-4D97-AF65-F5344CB8AC3E}">
        <p14:creationId xmlns:p14="http://schemas.microsoft.com/office/powerpoint/2010/main" val="2340773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865D4BC-ADF5-4F3E-8A39-6D29011B1ADF}" type="datetimeFigureOut">
              <a:rPr lang="tr-TR" smtClean="0"/>
              <a:t>13.08.2015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E30EA7B-09CD-4B42-9FCA-4F65DFD4A9EE}" type="slidenum">
              <a:rPr lang="tr-TR" smtClean="0"/>
              <a:t>‹#›</a:t>
            </a:fld>
            <a:endParaRPr lang="tr-TR"/>
          </a:p>
        </p:txBody>
      </p:sp>
    </p:spTree>
    <p:extLst>
      <p:ext uri="{BB962C8B-B14F-4D97-AF65-F5344CB8AC3E}">
        <p14:creationId xmlns:p14="http://schemas.microsoft.com/office/powerpoint/2010/main" val="287321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865D4BC-ADF5-4F3E-8A39-6D29011B1ADF}" type="datetimeFigureOut">
              <a:rPr lang="tr-TR" smtClean="0"/>
              <a:t>13.08.2015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E30EA7B-09CD-4B42-9FCA-4F65DFD4A9EE}" type="slidenum">
              <a:rPr lang="tr-TR" smtClean="0"/>
              <a:t>‹#›</a:t>
            </a:fld>
            <a:endParaRPr lang="tr-TR"/>
          </a:p>
        </p:txBody>
      </p:sp>
    </p:spTree>
    <p:extLst>
      <p:ext uri="{BB962C8B-B14F-4D97-AF65-F5344CB8AC3E}">
        <p14:creationId xmlns:p14="http://schemas.microsoft.com/office/powerpoint/2010/main" val="1677717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865D4BC-ADF5-4F3E-8A39-6D29011B1ADF}" type="datetimeFigureOut">
              <a:rPr lang="tr-TR" smtClean="0"/>
              <a:t>13.08.2015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E30EA7B-09CD-4B42-9FCA-4F65DFD4A9EE}" type="slidenum">
              <a:rPr lang="tr-TR" smtClean="0"/>
              <a:t>‹#›</a:t>
            </a:fld>
            <a:endParaRPr lang="tr-TR"/>
          </a:p>
        </p:txBody>
      </p:sp>
    </p:spTree>
    <p:extLst>
      <p:ext uri="{BB962C8B-B14F-4D97-AF65-F5344CB8AC3E}">
        <p14:creationId xmlns:p14="http://schemas.microsoft.com/office/powerpoint/2010/main" val="4074314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865D4BC-ADF5-4F3E-8A39-6D29011B1ADF}" type="datetimeFigureOut">
              <a:rPr lang="tr-TR" smtClean="0"/>
              <a:t>13.08.2015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E30EA7B-09CD-4B42-9FCA-4F65DFD4A9EE}" type="slidenum">
              <a:rPr lang="tr-TR" smtClean="0"/>
              <a:t>‹#›</a:t>
            </a:fld>
            <a:endParaRPr lang="tr-TR"/>
          </a:p>
        </p:txBody>
      </p:sp>
    </p:spTree>
    <p:extLst>
      <p:ext uri="{BB962C8B-B14F-4D97-AF65-F5344CB8AC3E}">
        <p14:creationId xmlns:p14="http://schemas.microsoft.com/office/powerpoint/2010/main" val="2604927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865D4BC-ADF5-4F3E-8A39-6D29011B1ADF}" type="datetimeFigureOut">
              <a:rPr lang="tr-TR" smtClean="0"/>
              <a:t>13.08.2015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E30EA7B-09CD-4B42-9FCA-4F65DFD4A9EE}" type="slidenum">
              <a:rPr lang="tr-TR" smtClean="0"/>
              <a:t>‹#›</a:t>
            </a:fld>
            <a:endParaRPr lang="tr-TR"/>
          </a:p>
        </p:txBody>
      </p:sp>
    </p:spTree>
    <p:extLst>
      <p:ext uri="{BB962C8B-B14F-4D97-AF65-F5344CB8AC3E}">
        <p14:creationId xmlns:p14="http://schemas.microsoft.com/office/powerpoint/2010/main" val="1616795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865D4BC-ADF5-4F3E-8A39-6D29011B1ADF}" type="datetimeFigureOut">
              <a:rPr lang="tr-TR" smtClean="0"/>
              <a:t>13.08.2015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E30EA7B-09CD-4B42-9FCA-4F65DFD4A9EE}" type="slidenum">
              <a:rPr lang="tr-TR" smtClean="0"/>
              <a:t>‹#›</a:t>
            </a:fld>
            <a:endParaRPr lang="tr-TR"/>
          </a:p>
        </p:txBody>
      </p:sp>
    </p:spTree>
    <p:extLst>
      <p:ext uri="{BB962C8B-B14F-4D97-AF65-F5344CB8AC3E}">
        <p14:creationId xmlns:p14="http://schemas.microsoft.com/office/powerpoint/2010/main" val="320333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865D4BC-ADF5-4F3E-8A39-6D29011B1ADF}" type="datetimeFigureOut">
              <a:rPr lang="tr-TR" smtClean="0"/>
              <a:t>13.08.2015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E30EA7B-09CD-4B42-9FCA-4F65DFD4A9EE}" type="slidenum">
              <a:rPr lang="tr-TR" smtClean="0"/>
              <a:t>‹#›</a:t>
            </a:fld>
            <a:endParaRPr lang="tr-TR"/>
          </a:p>
        </p:txBody>
      </p:sp>
    </p:spTree>
    <p:extLst>
      <p:ext uri="{BB962C8B-B14F-4D97-AF65-F5344CB8AC3E}">
        <p14:creationId xmlns:p14="http://schemas.microsoft.com/office/powerpoint/2010/main" val="821899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865D4BC-ADF5-4F3E-8A39-6D29011B1ADF}" type="datetimeFigureOut">
              <a:rPr lang="tr-TR" smtClean="0"/>
              <a:t>13.08.2015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E30EA7B-09CD-4B42-9FCA-4F65DFD4A9EE}" type="slidenum">
              <a:rPr lang="tr-TR" smtClean="0"/>
              <a:t>‹#›</a:t>
            </a:fld>
            <a:endParaRPr lang="tr-TR"/>
          </a:p>
        </p:txBody>
      </p:sp>
    </p:spTree>
    <p:extLst>
      <p:ext uri="{BB962C8B-B14F-4D97-AF65-F5344CB8AC3E}">
        <p14:creationId xmlns:p14="http://schemas.microsoft.com/office/powerpoint/2010/main" val="2799173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5D4BC-ADF5-4F3E-8A39-6D29011B1ADF}" type="datetimeFigureOut">
              <a:rPr lang="tr-TR" smtClean="0"/>
              <a:t>13.08.2015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0EA7B-09CD-4B42-9FCA-4F65DFD4A9EE}" type="slidenum">
              <a:rPr lang="tr-TR" smtClean="0"/>
              <a:t>‹#›</a:t>
            </a:fld>
            <a:endParaRPr lang="tr-TR"/>
          </a:p>
        </p:txBody>
      </p:sp>
    </p:spTree>
    <p:extLst>
      <p:ext uri="{BB962C8B-B14F-4D97-AF65-F5344CB8AC3E}">
        <p14:creationId xmlns:p14="http://schemas.microsoft.com/office/powerpoint/2010/main" val="3288145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b="1" dirty="0" err="1" smtClean="0">
                <a:solidFill>
                  <a:srgbClr val="C00000"/>
                </a:solidFill>
              </a:rPr>
              <a:t>Kesitsel</a:t>
            </a:r>
            <a:r>
              <a:rPr lang="tr-TR" b="1" dirty="0" smtClean="0">
                <a:solidFill>
                  <a:srgbClr val="C00000"/>
                </a:solidFill>
              </a:rPr>
              <a:t> Araştırmalar</a:t>
            </a:r>
            <a:endParaRPr lang="tr-TR" b="1" dirty="0">
              <a:solidFill>
                <a:srgbClr val="C00000"/>
              </a:solidFill>
            </a:endParaRPr>
          </a:p>
        </p:txBody>
      </p:sp>
      <p:sp>
        <p:nvSpPr>
          <p:cNvPr id="3" name="Alt Başlık 2"/>
          <p:cNvSpPr>
            <a:spLocks noGrp="1"/>
          </p:cNvSpPr>
          <p:nvPr>
            <p:ph type="subTitle" idx="1"/>
          </p:nvPr>
        </p:nvSpPr>
        <p:spPr/>
        <p:txBody>
          <a:bodyPr/>
          <a:lstStyle/>
          <a:p>
            <a:r>
              <a:rPr lang="tr-TR" dirty="0" err="1" smtClean="0"/>
              <a:t>Prof.Dr.Mehmet</a:t>
            </a:r>
            <a:r>
              <a:rPr lang="tr-TR" dirty="0" smtClean="0"/>
              <a:t> Aktekin</a:t>
            </a:r>
            <a:endParaRPr lang="tr-TR" dirty="0"/>
          </a:p>
        </p:txBody>
      </p:sp>
    </p:spTree>
    <p:extLst>
      <p:ext uri="{BB962C8B-B14F-4D97-AF65-F5344CB8AC3E}">
        <p14:creationId xmlns:p14="http://schemas.microsoft.com/office/powerpoint/2010/main" val="580315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solidFill>
                  <a:srgbClr val="C00000"/>
                </a:solidFill>
              </a:rPr>
              <a:t>Kesitsel</a:t>
            </a:r>
            <a:r>
              <a:rPr lang="tr-TR" b="1" dirty="0" smtClean="0">
                <a:solidFill>
                  <a:srgbClr val="C00000"/>
                </a:solidFill>
              </a:rPr>
              <a:t> Araştırmalar</a:t>
            </a:r>
            <a:endParaRPr lang="tr-TR" dirty="0"/>
          </a:p>
        </p:txBody>
      </p:sp>
      <p:sp>
        <p:nvSpPr>
          <p:cNvPr id="3" name="İçerik Yer Tutucusu 2"/>
          <p:cNvSpPr>
            <a:spLocks noGrp="1"/>
          </p:cNvSpPr>
          <p:nvPr>
            <p:ph idx="1"/>
          </p:nvPr>
        </p:nvSpPr>
        <p:spPr>
          <a:xfrm>
            <a:off x="107504" y="3140969"/>
            <a:ext cx="1224136" cy="936103"/>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indent="0">
              <a:buNone/>
            </a:pPr>
            <a:r>
              <a:rPr lang="tr-TR" dirty="0" smtClean="0">
                <a:solidFill>
                  <a:srgbClr val="C00000"/>
                </a:solidFill>
              </a:rPr>
              <a:t>Risk altındaki toplum</a:t>
            </a:r>
            <a:endParaRPr lang="tr-TR" dirty="0">
              <a:solidFill>
                <a:srgbClr val="C00000"/>
              </a:solidFill>
            </a:endParaRPr>
          </a:p>
        </p:txBody>
      </p:sp>
      <p:cxnSp>
        <p:nvCxnSpPr>
          <p:cNvPr id="11" name="Düz Bağlayıcı 10"/>
          <p:cNvCxnSpPr>
            <a:stCxn id="3" idx="3"/>
          </p:cNvCxnSpPr>
          <p:nvPr/>
        </p:nvCxnSpPr>
        <p:spPr>
          <a:xfrm>
            <a:off x="1331640" y="3609021"/>
            <a:ext cx="79208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Metin kutusu 13"/>
          <p:cNvSpPr txBox="1"/>
          <p:nvPr/>
        </p:nvSpPr>
        <p:spPr>
          <a:xfrm>
            <a:off x="2123728" y="3424355"/>
            <a:ext cx="86409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smtClean="0">
                <a:solidFill>
                  <a:srgbClr val="C00000"/>
                </a:solidFill>
              </a:rPr>
              <a:t>Örnek</a:t>
            </a:r>
            <a:endParaRPr lang="tr-TR" dirty="0">
              <a:solidFill>
                <a:srgbClr val="C00000"/>
              </a:solidFill>
            </a:endParaRPr>
          </a:p>
        </p:txBody>
      </p:sp>
      <p:cxnSp>
        <p:nvCxnSpPr>
          <p:cNvPr id="17" name="Düz Bağlayıcı 16"/>
          <p:cNvCxnSpPr>
            <a:stCxn id="14" idx="3"/>
          </p:cNvCxnSpPr>
          <p:nvPr/>
        </p:nvCxnSpPr>
        <p:spPr>
          <a:xfrm>
            <a:off x="2987824" y="3609021"/>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Düz Bağlayıcı 20"/>
          <p:cNvCxnSpPr/>
          <p:nvPr/>
        </p:nvCxnSpPr>
        <p:spPr>
          <a:xfrm>
            <a:off x="3563888" y="3609021"/>
            <a:ext cx="432048" cy="4680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Düz Bağlayıcı 24"/>
          <p:cNvCxnSpPr/>
          <p:nvPr/>
        </p:nvCxnSpPr>
        <p:spPr>
          <a:xfrm flipV="1">
            <a:off x="3563888" y="2930416"/>
            <a:ext cx="306497" cy="6786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Düz Bağlayıcı 28"/>
          <p:cNvCxnSpPr/>
          <p:nvPr/>
        </p:nvCxnSpPr>
        <p:spPr>
          <a:xfrm>
            <a:off x="3995936" y="4077072"/>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Düz Bağlayıcı 31"/>
          <p:cNvCxnSpPr/>
          <p:nvPr/>
        </p:nvCxnSpPr>
        <p:spPr>
          <a:xfrm flipV="1">
            <a:off x="3870385" y="2915652"/>
            <a:ext cx="557599" cy="147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Düz Bağlayıcı 34"/>
          <p:cNvCxnSpPr/>
          <p:nvPr/>
        </p:nvCxnSpPr>
        <p:spPr>
          <a:xfrm flipV="1">
            <a:off x="4453136" y="2426360"/>
            <a:ext cx="36004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Düz Bağlayıcı 37"/>
          <p:cNvCxnSpPr/>
          <p:nvPr/>
        </p:nvCxnSpPr>
        <p:spPr>
          <a:xfrm>
            <a:off x="4468965" y="2930416"/>
            <a:ext cx="360040" cy="486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Düz Bağlayıcı 41"/>
          <p:cNvCxnSpPr/>
          <p:nvPr/>
        </p:nvCxnSpPr>
        <p:spPr>
          <a:xfrm flipV="1">
            <a:off x="4453136" y="3609022"/>
            <a:ext cx="442900" cy="468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Düz Bağlayıcı 44"/>
          <p:cNvCxnSpPr/>
          <p:nvPr/>
        </p:nvCxnSpPr>
        <p:spPr>
          <a:xfrm>
            <a:off x="4453136" y="4077072"/>
            <a:ext cx="44290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Düz Bağlayıcı 51"/>
          <p:cNvCxnSpPr/>
          <p:nvPr/>
        </p:nvCxnSpPr>
        <p:spPr>
          <a:xfrm>
            <a:off x="4829005" y="2426360"/>
            <a:ext cx="6840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Düz Bağlayıcı 53"/>
          <p:cNvCxnSpPr/>
          <p:nvPr/>
        </p:nvCxnSpPr>
        <p:spPr>
          <a:xfrm>
            <a:off x="4862690" y="3424355"/>
            <a:ext cx="6840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Düz Bağlayıcı 54"/>
          <p:cNvCxnSpPr/>
          <p:nvPr/>
        </p:nvCxnSpPr>
        <p:spPr>
          <a:xfrm>
            <a:off x="4896036" y="3609022"/>
            <a:ext cx="6840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Düz Bağlayıcı 55"/>
          <p:cNvCxnSpPr/>
          <p:nvPr/>
        </p:nvCxnSpPr>
        <p:spPr>
          <a:xfrm>
            <a:off x="4919751" y="4581128"/>
            <a:ext cx="684076"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Metin kutusu 58"/>
          <p:cNvSpPr txBox="1"/>
          <p:nvPr/>
        </p:nvSpPr>
        <p:spPr>
          <a:xfrm>
            <a:off x="5586152" y="2436597"/>
            <a:ext cx="240533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dirty="0" smtClean="0"/>
              <a:t>Etken (+) Hastalık (+)   A</a:t>
            </a:r>
            <a:endParaRPr lang="tr-TR" dirty="0"/>
          </a:p>
        </p:txBody>
      </p:sp>
      <p:sp>
        <p:nvSpPr>
          <p:cNvPr id="60" name="Metin kutusu 59"/>
          <p:cNvSpPr txBox="1"/>
          <p:nvPr/>
        </p:nvSpPr>
        <p:spPr>
          <a:xfrm>
            <a:off x="5603827" y="3047975"/>
            <a:ext cx="240533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dirty="0" smtClean="0"/>
              <a:t>Etken (+) Hastalık (-)   B</a:t>
            </a:r>
            <a:endParaRPr lang="tr-TR" dirty="0"/>
          </a:p>
        </p:txBody>
      </p:sp>
      <p:sp>
        <p:nvSpPr>
          <p:cNvPr id="61" name="Metin kutusu 60"/>
          <p:cNvSpPr txBox="1"/>
          <p:nvPr/>
        </p:nvSpPr>
        <p:spPr>
          <a:xfrm>
            <a:off x="5610527" y="3609021"/>
            <a:ext cx="240533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dirty="0" smtClean="0"/>
              <a:t>Etken (-) Hastalık (+)   C</a:t>
            </a:r>
            <a:endParaRPr lang="tr-TR" dirty="0"/>
          </a:p>
        </p:txBody>
      </p:sp>
      <p:sp>
        <p:nvSpPr>
          <p:cNvPr id="62" name="Metin kutusu 61"/>
          <p:cNvSpPr txBox="1"/>
          <p:nvPr/>
        </p:nvSpPr>
        <p:spPr>
          <a:xfrm>
            <a:off x="5610527" y="4184402"/>
            <a:ext cx="240533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smtClean="0"/>
              <a:t>Etken (-) Hastalık (-)   D</a:t>
            </a:r>
            <a:endParaRPr lang="tr-TR" dirty="0"/>
          </a:p>
        </p:txBody>
      </p:sp>
      <p:sp>
        <p:nvSpPr>
          <p:cNvPr id="64" name="Metin kutusu 63"/>
          <p:cNvSpPr txBox="1"/>
          <p:nvPr/>
        </p:nvSpPr>
        <p:spPr>
          <a:xfrm>
            <a:off x="755576" y="5589240"/>
            <a:ext cx="5312801" cy="120032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sz="2400" b="1" dirty="0" smtClean="0"/>
              <a:t>Toplam </a:t>
            </a:r>
            <a:r>
              <a:rPr lang="tr-TR" sz="2400" b="1" dirty="0" err="1" smtClean="0"/>
              <a:t>Prevalans</a:t>
            </a:r>
            <a:r>
              <a:rPr lang="tr-TR" sz="2400" b="1" dirty="0" smtClean="0"/>
              <a:t>= A+C/A+B+C+D    X    k</a:t>
            </a:r>
          </a:p>
          <a:p>
            <a:r>
              <a:rPr lang="tr-TR" sz="2400" b="1" dirty="0" smtClean="0"/>
              <a:t>Etken(+) </a:t>
            </a:r>
            <a:r>
              <a:rPr lang="tr-TR" sz="2400" b="1" dirty="0" err="1" smtClean="0"/>
              <a:t>Prevalans</a:t>
            </a:r>
            <a:r>
              <a:rPr lang="tr-TR" sz="2400" b="1" dirty="0" smtClean="0"/>
              <a:t>= A/A+B     X     k</a:t>
            </a:r>
          </a:p>
          <a:p>
            <a:r>
              <a:rPr lang="tr-TR" sz="2400" b="1" dirty="0" smtClean="0"/>
              <a:t>Etken(-)  </a:t>
            </a:r>
            <a:r>
              <a:rPr lang="tr-TR" sz="2400" b="1" dirty="0" err="1" smtClean="0"/>
              <a:t>Prevalans</a:t>
            </a:r>
            <a:r>
              <a:rPr lang="tr-TR" sz="2400" b="1" dirty="0" smtClean="0"/>
              <a:t>= C/C+D     X     k</a:t>
            </a:r>
            <a:endParaRPr lang="tr-TR" sz="2400" b="1" dirty="0"/>
          </a:p>
        </p:txBody>
      </p:sp>
      <p:sp>
        <p:nvSpPr>
          <p:cNvPr id="65" name="Metin kutusu 64"/>
          <p:cNvSpPr txBox="1"/>
          <p:nvPr/>
        </p:nvSpPr>
        <p:spPr>
          <a:xfrm>
            <a:off x="1367257" y="2436597"/>
            <a:ext cx="900099" cy="646331"/>
          </a:xfrm>
          <a:prstGeom prst="rect">
            <a:avLst/>
          </a:prstGeom>
          <a:noFill/>
        </p:spPr>
        <p:txBody>
          <a:bodyPr wrap="square" rtlCol="0">
            <a:spAutoFit/>
          </a:bodyPr>
          <a:lstStyle/>
          <a:p>
            <a:r>
              <a:rPr lang="tr-TR" sz="1200" b="1" dirty="0" smtClean="0"/>
              <a:t>Uygun Örnekleme Yöntemi</a:t>
            </a:r>
            <a:endParaRPr lang="tr-TR" sz="1200" b="1" dirty="0"/>
          </a:p>
        </p:txBody>
      </p:sp>
      <p:cxnSp>
        <p:nvCxnSpPr>
          <p:cNvPr id="67" name="Düz Ok Bağlayıcısı 66"/>
          <p:cNvCxnSpPr/>
          <p:nvPr/>
        </p:nvCxnSpPr>
        <p:spPr>
          <a:xfrm>
            <a:off x="1691680" y="3082928"/>
            <a:ext cx="0" cy="418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0" name="Metin kutusu 69"/>
          <p:cNvSpPr txBox="1"/>
          <p:nvPr/>
        </p:nvSpPr>
        <p:spPr>
          <a:xfrm>
            <a:off x="2790265" y="2401644"/>
            <a:ext cx="1080120" cy="646331"/>
          </a:xfrm>
          <a:prstGeom prst="rect">
            <a:avLst/>
          </a:prstGeom>
          <a:noFill/>
        </p:spPr>
        <p:txBody>
          <a:bodyPr wrap="square" rtlCol="0">
            <a:spAutoFit/>
          </a:bodyPr>
          <a:lstStyle/>
          <a:p>
            <a:r>
              <a:rPr lang="tr-TR" sz="1200" b="1" dirty="0" smtClean="0"/>
              <a:t>Anket, FM, Laboratuvar incelemeleri</a:t>
            </a:r>
            <a:endParaRPr lang="tr-TR" sz="1200" b="1" dirty="0"/>
          </a:p>
        </p:txBody>
      </p:sp>
      <p:cxnSp>
        <p:nvCxnSpPr>
          <p:cNvPr id="72" name="Düz Ok Bağlayıcısı 71"/>
          <p:cNvCxnSpPr>
            <a:stCxn id="70" idx="2"/>
          </p:cNvCxnSpPr>
          <p:nvPr/>
        </p:nvCxnSpPr>
        <p:spPr>
          <a:xfrm>
            <a:off x="3330325" y="3047975"/>
            <a:ext cx="0" cy="4530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949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9 Başlık"/>
          <p:cNvSpPr>
            <a:spLocks noGrp="1"/>
          </p:cNvSpPr>
          <p:nvPr>
            <p:ph type="title"/>
          </p:nvPr>
        </p:nvSpPr>
        <p:spPr/>
        <p:txBody>
          <a:bodyPr/>
          <a:lstStyle/>
          <a:p>
            <a:r>
              <a:rPr lang="tr-TR" altLang="tr-TR" smtClean="0"/>
              <a:t>Kesitsel Araştırma</a:t>
            </a:r>
          </a:p>
        </p:txBody>
      </p:sp>
      <p:sp>
        <p:nvSpPr>
          <p:cNvPr id="7" name="6 Veri Yer Tutucusu"/>
          <p:cNvSpPr>
            <a:spLocks noGrp="1"/>
          </p:cNvSpPr>
          <p:nvPr>
            <p:ph type="dt" sz="quarter" idx="10"/>
          </p:nvPr>
        </p:nvSpPr>
        <p:spPr/>
        <p:txBody>
          <a:bodyPr/>
          <a:lstStyle/>
          <a:p>
            <a:pPr>
              <a:defRPr/>
            </a:pPr>
            <a:fld id="{D7827831-360E-4442-81D1-98C8303F72FC}" type="datetime1">
              <a:rPr lang="tr-TR"/>
              <a:pPr>
                <a:defRPr/>
              </a:pPr>
              <a:t>13.08.2015</a:t>
            </a:fld>
            <a:endParaRPr lang="tr-TR"/>
          </a:p>
        </p:txBody>
      </p:sp>
      <p:sp>
        <p:nvSpPr>
          <p:cNvPr id="8" name="7 Altbilgi Yer Tutucusu"/>
          <p:cNvSpPr>
            <a:spLocks noGrp="1"/>
          </p:cNvSpPr>
          <p:nvPr>
            <p:ph type="ftr" sz="quarter" idx="11"/>
          </p:nvPr>
        </p:nvSpPr>
        <p:spPr/>
        <p:txBody>
          <a:bodyPr/>
          <a:lstStyle/>
          <a:p>
            <a:pPr>
              <a:defRPr/>
            </a:pPr>
            <a:r>
              <a:rPr lang="tr-TR"/>
              <a:t>Kesitsel Araştırmalar</a:t>
            </a:r>
          </a:p>
        </p:txBody>
      </p:sp>
      <p:sp>
        <p:nvSpPr>
          <p:cNvPr id="9" name="8 Slayt Numarası Yer Tutucusu"/>
          <p:cNvSpPr>
            <a:spLocks noGrp="1"/>
          </p:cNvSpPr>
          <p:nvPr>
            <p:ph type="sldNum" sz="quarter" idx="12"/>
          </p:nvPr>
        </p:nvSpPr>
        <p:spPr/>
        <p:txBody>
          <a:bodyPr/>
          <a:lstStyle/>
          <a:p>
            <a:pPr>
              <a:defRPr/>
            </a:pPr>
            <a:fld id="{25BBB1F1-970C-4B39-A236-A3226E372A98}" type="slidenum">
              <a:rPr lang="tr-TR"/>
              <a:pPr>
                <a:defRPr/>
              </a:pPr>
              <a:t>11</a:t>
            </a:fld>
            <a:endParaRPr lang="tr-TR" dirty="0"/>
          </a:p>
        </p:txBody>
      </p:sp>
      <p:sp>
        <p:nvSpPr>
          <p:cNvPr id="11" name="10 Oval"/>
          <p:cNvSpPr/>
          <p:nvPr/>
        </p:nvSpPr>
        <p:spPr>
          <a:xfrm>
            <a:off x="250825" y="2060575"/>
            <a:ext cx="1800225" cy="3240088"/>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rgbClr val="002060"/>
                </a:solidFill>
              </a:rPr>
              <a:t>Toplum </a:t>
            </a:r>
            <a:r>
              <a:rPr lang="tr-TR" sz="1200" dirty="0">
                <a:solidFill>
                  <a:srgbClr val="002060"/>
                </a:solidFill>
              </a:rPr>
              <a:t>araştırma evreni</a:t>
            </a:r>
          </a:p>
        </p:txBody>
      </p:sp>
      <p:sp>
        <p:nvSpPr>
          <p:cNvPr id="12" name="11 Oval"/>
          <p:cNvSpPr/>
          <p:nvPr/>
        </p:nvSpPr>
        <p:spPr>
          <a:xfrm>
            <a:off x="1042988" y="2349500"/>
            <a:ext cx="792162" cy="100806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solidFill>
                  <a:srgbClr val="002060"/>
                </a:solidFill>
              </a:rPr>
              <a:t>örnek</a:t>
            </a:r>
          </a:p>
        </p:txBody>
      </p:sp>
      <p:sp>
        <p:nvSpPr>
          <p:cNvPr id="13" name="12 Oval"/>
          <p:cNvSpPr/>
          <p:nvPr/>
        </p:nvSpPr>
        <p:spPr>
          <a:xfrm>
            <a:off x="2339975" y="3213100"/>
            <a:ext cx="792163" cy="100806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solidFill>
                  <a:srgbClr val="002060"/>
                </a:solidFill>
              </a:rPr>
              <a:t>örnek</a:t>
            </a:r>
          </a:p>
        </p:txBody>
      </p:sp>
      <p:sp>
        <p:nvSpPr>
          <p:cNvPr id="14" name="13 Dikdörtgen"/>
          <p:cNvSpPr/>
          <p:nvPr/>
        </p:nvSpPr>
        <p:spPr>
          <a:xfrm>
            <a:off x="3491880" y="1844824"/>
            <a:ext cx="576064" cy="381642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tr-TR" dirty="0">
                <a:solidFill>
                  <a:schemeClr val="tx1"/>
                </a:solidFill>
              </a:rPr>
              <a:t>Veri toplama</a:t>
            </a:r>
          </a:p>
        </p:txBody>
      </p:sp>
      <p:sp>
        <p:nvSpPr>
          <p:cNvPr id="15" name="14 Metin kutusu"/>
          <p:cNvSpPr txBox="1"/>
          <p:nvPr/>
        </p:nvSpPr>
        <p:spPr>
          <a:xfrm>
            <a:off x="4500563" y="1844675"/>
            <a:ext cx="1993900" cy="307975"/>
          </a:xfrm>
          <a:prstGeom prst="rect">
            <a:avLst/>
          </a:prstGeom>
          <a:noFill/>
        </p:spPr>
        <p:txBody>
          <a:bodyPr>
            <a:spAutoFit/>
          </a:bodyPr>
          <a:lstStyle/>
          <a:p>
            <a:pPr algn="ctr">
              <a:defRPr/>
            </a:pPr>
            <a:r>
              <a:rPr lang="tr-TR" sz="1400" dirty="0">
                <a:solidFill>
                  <a:srgbClr val="7030A0"/>
                </a:solidFill>
                <a:latin typeface="+mn-lt"/>
              </a:rPr>
              <a:t>Hastalık var/yok</a:t>
            </a:r>
          </a:p>
        </p:txBody>
      </p:sp>
      <p:sp>
        <p:nvSpPr>
          <p:cNvPr id="16" name="15 Metin kutusu"/>
          <p:cNvSpPr txBox="1"/>
          <p:nvPr/>
        </p:nvSpPr>
        <p:spPr>
          <a:xfrm>
            <a:off x="4500563" y="2420938"/>
            <a:ext cx="1993900" cy="307975"/>
          </a:xfrm>
          <a:prstGeom prst="rect">
            <a:avLst/>
          </a:prstGeom>
          <a:noFill/>
        </p:spPr>
        <p:txBody>
          <a:bodyPr>
            <a:spAutoFit/>
          </a:bodyPr>
          <a:lstStyle/>
          <a:p>
            <a:pPr algn="ctr">
              <a:defRPr/>
            </a:pPr>
            <a:r>
              <a:rPr lang="tr-TR" sz="1400" dirty="0">
                <a:solidFill>
                  <a:srgbClr val="7030A0"/>
                </a:solidFill>
                <a:latin typeface="+mn-lt"/>
              </a:rPr>
              <a:t>Sağlık sorunu var/yok</a:t>
            </a:r>
          </a:p>
        </p:txBody>
      </p:sp>
      <p:sp>
        <p:nvSpPr>
          <p:cNvPr id="17" name="16 Metin kutusu"/>
          <p:cNvSpPr txBox="1"/>
          <p:nvPr/>
        </p:nvSpPr>
        <p:spPr>
          <a:xfrm>
            <a:off x="4500563" y="3656013"/>
            <a:ext cx="1993900" cy="307975"/>
          </a:xfrm>
          <a:prstGeom prst="rect">
            <a:avLst/>
          </a:prstGeom>
          <a:noFill/>
        </p:spPr>
        <p:txBody>
          <a:bodyPr>
            <a:spAutoFit/>
          </a:bodyPr>
          <a:lstStyle/>
          <a:p>
            <a:pPr algn="ctr">
              <a:defRPr/>
            </a:pPr>
            <a:r>
              <a:rPr lang="tr-TR" sz="1400" dirty="0" err="1">
                <a:solidFill>
                  <a:srgbClr val="7030A0"/>
                </a:solidFill>
                <a:latin typeface="+mn-lt"/>
              </a:rPr>
              <a:t>Etyolojik</a:t>
            </a:r>
            <a:r>
              <a:rPr lang="tr-TR" sz="1400" dirty="0">
                <a:solidFill>
                  <a:srgbClr val="7030A0"/>
                </a:solidFill>
                <a:latin typeface="+mn-lt"/>
              </a:rPr>
              <a:t> faktör var/yok</a:t>
            </a:r>
          </a:p>
        </p:txBody>
      </p:sp>
      <p:sp>
        <p:nvSpPr>
          <p:cNvPr id="18" name="17 Metin kutusu"/>
          <p:cNvSpPr txBox="1"/>
          <p:nvPr/>
        </p:nvSpPr>
        <p:spPr>
          <a:xfrm>
            <a:off x="4500563" y="4303713"/>
            <a:ext cx="1993900" cy="307975"/>
          </a:xfrm>
          <a:prstGeom prst="rect">
            <a:avLst/>
          </a:prstGeom>
          <a:noFill/>
        </p:spPr>
        <p:txBody>
          <a:bodyPr>
            <a:spAutoFit/>
          </a:bodyPr>
          <a:lstStyle/>
          <a:p>
            <a:pPr algn="ctr">
              <a:defRPr/>
            </a:pPr>
            <a:r>
              <a:rPr lang="tr-TR" sz="1400" dirty="0">
                <a:solidFill>
                  <a:srgbClr val="7030A0"/>
                </a:solidFill>
                <a:latin typeface="+mn-lt"/>
              </a:rPr>
              <a:t>Riskli davranış var/yok</a:t>
            </a:r>
          </a:p>
        </p:txBody>
      </p:sp>
      <p:sp>
        <p:nvSpPr>
          <p:cNvPr id="19" name="18 Metin kutusu"/>
          <p:cNvSpPr txBox="1"/>
          <p:nvPr/>
        </p:nvSpPr>
        <p:spPr>
          <a:xfrm>
            <a:off x="4500563" y="4879975"/>
            <a:ext cx="1993900" cy="307975"/>
          </a:xfrm>
          <a:prstGeom prst="rect">
            <a:avLst/>
          </a:prstGeom>
          <a:noFill/>
        </p:spPr>
        <p:txBody>
          <a:bodyPr>
            <a:spAutoFit/>
          </a:bodyPr>
          <a:lstStyle/>
          <a:p>
            <a:pPr algn="ctr">
              <a:defRPr/>
            </a:pPr>
            <a:r>
              <a:rPr lang="tr-TR" sz="1400" dirty="0">
                <a:solidFill>
                  <a:srgbClr val="7030A0"/>
                </a:solidFill>
                <a:latin typeface="+mn-lt"/>
              </a:rPr>
              <a:t>Olumlu davranış var/yok</a:t>
            </a:r>
          </a:p>
        </p:txBody>
      </p:sp>
      <p:sp>
        <p:nvSpPr>
          <p:cNvPr id="20" name="19 Metin kutusu"/>
          <p:cNvSpPr txBox="1"/>
          <p:nvPr/>
        </p:nvSpPr>
        <p:spPr>
          <a:xfrm>
            <a:off x="4500563" y="5384800"/>
            <a:ext cx="1993900" cy="307975"/>
          </a:xfrm>
          <a:prstGeom prst="rect">
            <a:avLst/>
          </a:prstGeom>
          <a:noFill/>
        </p:spPr>
        <p:txBody>
          <a:bodyPr>
            <a:spAutoFit/>
          </a:bodyPr>
          <a:lstStyle/>
          <a:p>
            <a:pPr algn="ctr">
              <a:defRPr/>
            </a:pPr>
            <a:r>
              <a:rPr lang="tr-TR" sz="1400" dirty="0">
                <a:solidFill>
                  <a:srgbClr val="7030A0"/>
                </a:solidFill>
                <a:latin typeface="+mn-lt"/>
              </a:rPr>
              <a:t>Bir ölçümün ortalaması</a:t>
            </a:r>
          </a:p>
        </p:txBody>
      </p:sp>
      <p:sp>
        <p:nvSpPr>
          <p:cNvPr id="21" name="20 Metin kutusu"/>
          <p:cNvSpPr txBox="1"/>
          <p:nvPr/>
        </p:nvSpPr>
        <p:spPr>
          <a:xfrm>
            <a:off x="4500563" y="3008313"/>
            <a:ext cx="1993900" cy="307975"/>
          </a:xfrm>
          <a:prstGeom prst="rect">
            <a:avLst/>
          </a:prstGeom>
          <a:noFill/>
        </p:spPr>
        <p:txBody>
          <a:bodyPr>
            <a:spAutoFit/>
          </a:bodyPr>
          <a:lstStyle/>
          <a:p>
            <a:pPr algn="ctr">
              <a:defRPr/>
            </a:pPr>
            <a:r>
              <a:rPr lang="tr-TR" sz="1400" dirty="0">
                <a:solidFill>
                  <a:srgbClr val="7030A0"/>
                </a:solidFill>
                <a:latin typeface="+mn-lt"/>
              </a:rPr>
              <a:t>Risk faktörü var/yok</a:t>
            </a:r>
          </a:p>
        </p:txBody>
      </p:sp>
      <p:sp>
        <p:nvSpPr>
          <p:cNvPr id="22" name="21 Metin kutusu"/>
          <p:cNvSpPr txBox="1"/>
          <p:nvPr/>
        </p:nvSpPr>
        <p:spPr>
          <a:xfrm>
            <a:off x="6804025" y="1844675"/>
            <a:ext cx="2089150" cy="307975"/>
          </a:xfrm>
          <a:prstGeom prst="rect">
            <a:avLst/>
          </a:prstGeom>
          <a:noFill/>
        </p:spPr>
        <p:txBody>
          <a:bodyPr>
            <a:spAutoFit/>
          </a:bodyPr>
          <a:lstStyle/>
          <a:p>
            <a:pPr algn="ctr">
              <a:defRPr/>
            </a:pPr>
            <a:r>
              <a:rPr lang="tr-TR" sz="1400" b="1" dirty="0">
                <a:solidFill>
                  <a:srgbClr val="C00000"/>
                </a:solidFill>
                <a:latin typeface="+mn-lt"/>
              </a:rPr>
              <a:t>Hastalık </a:t>
            </a:r>
            <a:r>
              <a:rPr lang="tr-TR" sz="1400" b="1" dirty="0" err="1">
                <a:solidFill>
                  <a:srgbClr val="C00000"/>
                </a:solidFill>
                <a:latin typeface="+mn-lt"/>
              </a:rPr>
              <a:t>prevalansı</a:t>
            </a:r>
            <a:endParaRPr lang="tr-TR" sz="1400" b="1" dirty="0">
              <a:solidFill>
                <a:srgbClr val="C00000"/>
              </a:solidFill>
              <a:latin typeface="+mn-lt"/>
            </a:endParaRPr>
          </a:p>
        </p:txBody>
      </p:sp>
      <p:sp>
        <p:nvSpPr>
          <p:cNvPr id="23" name="22 Metin kutusu"/>
          <p:cNvSpPr txBox="1"/>
          <p:nvPr/>
        </p:nvSpPr>
        <p:spPr>
          <a:xfrm>
            <a:off x="6804025" y="2420938"/>
            <a:ext cx="2089150" cy="307975"/>
          </a:xfrm>
          <a:prstGeom prst="rect">
            <a:avLst/>
          </a:prstGeom>
          <a:noFill/>
        </p:spPr>
        <p:txBody>
          <a:bodyPr>
            <a:spAutoFit/>
          </a:bodyPr>
          <a:lstStyle/>
          <a:p>
            <a:pPr algn="ctr">
              <a:defRPr/>
            </a:pPr>
            <a:r>
              <a:rPr lang="tr-TR" sz="1400" b="1" dirty="0">
                <a:solidFill>
                  <a:srgbClr val="C00000"/>
                </a:solidFill>
                <a:latin typeface="+mn-lt"/>
              </a:rPr>
              <a:t>Sağlık sorunu </a:t>
            </a:r>
            <a:r>
              <a:rPr lang="tr-TR" sz="1400" b="1" dirty="0" err="1">
                <a:solidFill>
                  <a:srgbClr val="C00000"/>
                </a:solidFill>
                <a:latin typeface="+mn-lt"/>
              </a:rPr>
              <a:t>prevalansı</a:t>
            </a:r>
            <a:endParaRPr lang="tr-TR" sz="1400" b="1" dirty="0">
              <a:solidFill>
                <a:srgbClr val="C00000"/>
              </a:solidFill>
              <a:latin typeface="+mn-lt"/>
            </a:endParaRPr>
          </a:p>
        </p:txBody>
      </p:sp>
      <p:sp>
        <p:nvSpPr>
          <p:cNvPr id="24" name="23 Metin kutusu"/>
          <p:cNvSpPr txBox="1"/>
          <p:nvPr/>
        </p:nvSpPr>
        <p:spPr>
          <a:xfrm>
            <a:off x="6804025" y="3656013"/>
            <a:ext cx="2111375" cy="307975"/>
          </a:xfrm>
          <a:prstGeom prst="rect">
            <a:avLst/>
          </a:prstGeom>
          <a:noFill/>
        </p:spPr>
        <p:txBody>
          <a:bodyPr>
            <a:spAutoFit/>
          </a:bodyPr>
          <a:lstStyle/>
          <a:p>
            <a:pPr algn="ctr">
              <a:defRPr/>
            </a:pPr>
            <a:r>
              <a:rPr lang="tr-TR" sz="1400" b="1" dirty="0" err="1">
                <a:solidFill>
                  <a:srgbClr val="C00000"/>
                </a:solidFill>
                <a:latin typeface="+mn-lt"/>
              </a:rPr>
              <a:t>Etyolojinin</a:t>
            </a:r>
            <a:r>
              <a:rPr lang="tr-TR" sz="1400" b="1" dirty="0">
                <a:solidFill>
                  <a:srgbClr val="C00000"/>
                </a:solidFill>
                <a:latin typeface="+mn-lt"/>
              </a:rPr>
              <a:t> yaygınlığı</a:t>
            </a:r>
          </a:p>
        </p:txBody>
      </p:sp>
      <p:sp>
        <p:nvSpPr>
          <p:cNvPr id="25" name="24 Metin kutusu"/>
          <p:cNvSpPr txBox="1"/>
          <p:nvPr/>
        </p:nvSpPr>
        <p:spPr>
          <a:xfrm>
            <a:off x="6804025" y="4303713"/>
            <a:ext cx="2089150" cy="307975"/>
          </a:xfrm>
          <a:prstGeom prst="rect">
            <a:avLst/>
          </a:prstGeom>
          <a:noFill/>
        </p:spPr>
        <p:txBody>
          <a:bodyPr>
            <a:spAutoFit/>
          </a:bodyPr>
          <a:lstStyle/>
          <a:p>
            <a:pPr algn="ctr">
              <a:defRPr/>
            </a:pPr>
            <a:r>
              <a:rPr lang="tr-TR" sz="1400" b="1" dirty="0">
                <a:solidFill>
                  <a:srgbClr val="C00000"/>
                </a:solidFill>
                <a:latin typeface="+mn-lt"/>
              </a:rPr>
              <a:t>Riskli davranış sıklığı</a:t>
            </a:r>
          </a:p>
        </p:txBody>
      </p:sp>
      <p:sp>
        <p:nvSpPr>
          <p:cNvPr id="26" name="25 Metin kutusu"/>
          <p:cNvSpPr txBox="1"/>
          <p:nvPr/>
        </p:nvSpPr>
        <p:spPr>
          <a:xfrm>
            <a:off x="6804025" y="4879975"/>
            <a:ext cx="2089150" cy="307975"/>
          </a:xfrm>
          <a:prstGeom prst="rect">
            <a:avLst/>
          </a:prstGeom>
          <a:noFill/>
        </p:spPr>
        <p:txBody>
          <a:bodyPr>
            <a:spAutoFit/>
          </a:bodyPr>
          <a:lstStyle/>
          <a:p>
            <a:pPr algn="ctr">
              <a:defRPr/>
            </a:pPr>
            <a:r>
              <a:rPr lang="tr-TR" sz="1400" b="1" dirty="0">
                <a:solidFill>
                  <a:srgbClr val="C00000"/>
                </a:solidFill>
                <a:latin typeface="+mn-lt"/>
              </a:rPr>
              <a:t>Olumlu davranış sıklığı</a:t>
            </a:r>
          </a:p>
        </p:txBody>
      </p:sp>
      <p:sp>
        <p:nvSpPr>
          <p:cNvPr id="27" name="26 Metin kutusu"/>
          <p:cNvSpPr txBox="1"/>
          <p:nvPr/>
        </p:nvSpPr>
        <p:spPr>
          <a:xfrm>
            <a:off x="6804025" y="5384800"/>
            <a:ext cx="2089150" cy="307975"/>
          </a:xfrm>
          <a:prstGeom prst="rect">
            <a:avLst/>
          </a:prstGeom>
          <a:noFill/>
        </p:spPr>
        <p:txBody>
          <a:bodyPr>
            <a:spAutoFit/>
          </a:bodyPr>
          <a:lstStyle/>
          <a:p>
            <a:pPr algn="ctr">
              <a:defRPr/>
            </a:pPr>
            <a:r>
              <a:rPr lang="tr-TR" sz="1400" b="1" dirty="0">
                <a:solidFill>
                  <a:srgbClr val="C00000"/>
                </a:solidFill>
                <a:latin typeface="+mn-lt"/>
              </a:rPr>
              <a:t>Ölçümün ortalaması</a:t>
            </a:r>
          </a:p>
        </p:txBody>
      </p:sp>
      <p:sp>
        <p:nvSpPr>
          <p:cNvPr id="28" name="27 Metin kutusu"/>
          <p:cNvSpPr txBox="1"/>
          <p:nvPr/>
        </p:nvSpPr>
        <p:spPr>
          <a:xfrm>
            <a:off x="6804025" y="3008313"/>
            <a:ext cx="2089150" cy="307975"/>
          </a:xfrm>
          <a:prstGeom prst="rect">
            <a:avLst/>
          </a:prstGeom>
          <a:noFill/>
        </p:spPr>
        <p:txBody>
          <a:bodyPr>
            <a:spAutoFit/>
          </a:bodyPr>
          <a:lstStyle/>
          <a:p>
            <a:pPr algn="ctr">
              <a:defRPr/>
            </a:pPr>
            <a:r>
              <a:rPr lang="tr-TR" sz="1400" b="1" dirty="0">
                <a:solidFill>
                  <a:srgbClr val="C00000"/>
                </a:solidFill>
                <a:latin typeface="+mn-lt"/>
              </a:rPr>
              <a:t>Risk faktörü yaygınlığı</a:t>
            </a:r>
          </a:p>
        </p:txBody>
      </p:sp>
      <p:cxnSp>
        <p:nvCxnSpPr>
          <p:cNvPr id="33" name="32 Düz Ok Bağlayıcısı"/>
          <p:cNvCxnSpPr/>
          <p:nvPr/>
        </p:nvCxnSpPr>
        <p:spPr>
          <a:xfrm>
            <a:off x="3203575" y="3714750"/>
            <a:ext cx="2159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33 Düz Ok Bağlayıcısı"/>
          <p:cNvCxnSpPr/>
          <p:nvPr/>
        </p:nvCxnSpPr>
        <p:spPr>
          <a:xfrm rot="16200000" flipH="1">
            <a:off x="1763712" y="2924176"/>
            <a:ext cx="576263" cy="5762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35 Düz Ok Bağlayıcısı"/>
          <p:cNvCxnSpPr/>
          <p:nvPr/>
        </p:nvCxnSpPr>
        <p:spPr>
          <a:xfrm>
            <a:off x="4211638" y="3859213"/>
            <a:ext cx="215900" cy="158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7" name="36 Düz Ok Bağlayıcısı"/>
          <p:cNvCxnSpPr/>
          <p:nvPr/>
        </p:nvCxnSpPr>
        <p:spPr>
          <a:xfrm>
            <a:off x="4211638" y="3211513"/>
            <a:ext cx="215900" cy="158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8" name="37 Düz Ok Bağlayıcısı"/>
          <p:cNvCxnSpPr/>
          <p:nvPr/>
        </p:nvCxnSpPr>
        <p:spPr>
          <a:xfrm>
            <a:off x="4211638" y="5083175"/>
            <a:ext cx="2159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9" name="38 Düz Ok Bağlayıcısı"/>
          <p:cNvCxnSpPr/>
          <p:nvPr/>
        </p:nvCxnSpPr>
        <p:spPr>
          <a:xfrm>
            <a:off x="4211638" y="4435475"/>
            <a:ext cx="2159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0" name="39 Düz Ok Bağlayıcısı"/>
          <p:cNvCxnSpPr/>
          <p:nvPr/>
        </p:nvCxnSpPr>
        <p:spPr>
          <a:xfrm>
            <a:off x="4211638" y="2636838"/>
            <a:ext cx="215900" cy="158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1" name="40 Düz Ok Bağlayıcısı"/>
          <p:cNvCxnSpPr/>
          <p:nvPr/>
        </p:nvCxnSpPr>
        <p:spPr>
          <a:xfrm>
            <a:off x="4211638" y="1989138"/>
            <a:ext cx="215900" cy="158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2" name="41 Düz Ok Bağlayıcısı"/>
          <p:cNvCxnSpPr/>
          <p:nvPr/>
        </p:nvCxnSpPr>
        <p:spPr>
          <a:xfrm>
            <a:off x="4211638" y="5588000"/>
            <a:ext cx="2159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3" name="42 Düz Ok Bağlayıcısı"/>
          <p:cNvCxnSpPr/>
          <p:nvPr/>
        </p:nvCxnSpPr>
        <p:spPr>
          <a:xfrm>
            <a:off x="6516688" y="3859213"/>
            <a:ext cx="215900" cy="158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43 Düz Ok Bağlayıcısı"/>
          <p:cNvCxnSpPr/>
          <p:nvPr/>
        </p:nvCxnSpPr>
        <p:spPr>
          <a:xfrm>
            <a:off x="6516688" y="3211513"/>
            <a:ext cx="215900" cy="158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44 Düz Ok Bağlayıcısı"/>
          <p:cNvCxnSpPr/>
          <p:nvPr/>
        </p:nvCxnSpPr>
        <p:spPr>
          <a:xfrm>
            <a:off x="6516688" y="5083175"/>
            <a:ext cx="2159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45 Düz Ok Bağlayıcısı"/>
          <p:cNvCxnSpPr/>
          <p:nvPr/>
        </p:nvCxnSpPr>
        <p:spPr>
          <a:xfrm>
            <a:off x="6516688" y="4435475"/>
            <a:ext cx="2159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46 Düz Ok Bağlayıcısı"/>
          <p:cNvCxnSpPr/>
          <p:nvPr/>
        </p:nvCxnSpPr>
        <p:spPr>
          <a:xfrm>
            <a:off x="6516688" y="2636838"/>
            <a:ext cx="215900" cy="158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47 Düz Ok Bağlayıcısı"/>
          <p:cNvCxnSpPr/>
          <p:nvPr/>
        </p:nvCxnSpPr>
        <p:spPr>
          <a:xfrm>
            <a:off x="6516688" y="1989138"/>
            <a:ext cx="215900" cy="158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48 Düz Ok Bağlayıcısı"/>
          <p:cNvCxnSpPr/>
          <p:nvPr/>
        </p:nvCxnSpPr>
        <p:spPr>
          <a:xfrm>
            <a:off x="6516688" y="5588000"/>
            <a:ext cx="2159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417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p:txBody>
          <a:bodyPr/>
          <a:lstStyle/>
          <a:p>
            <a:r>
              <a:rPr lang="tr-TR" altLang="tr-TR" smtClean="0"/>
              <a:t>Hastalık Prevalansı</a:t>
            </a:r>
          </a:p>
        </p:txBody>
      </p:sp>
      <p:sp>
        <p:nvSpPr>
          <p:cNvPr id="3" name="2 Veri Yer Tutucusu"/>
          <p:cNvSpPr>
            <a:spLocks noGrp="1"/>
          </p:cNvSpPr>
          <p:nvPr>
            <p:ph type="dt" sz="quarter" idx="10"/>
          </p:nvPr>
        </p:nvSpPr>
        <p:spPr/>
        <p:txBody>
          <a:bodyPr/>
          <a:lstStyle/>
          <a:p>
            <a:pPr>
              <a:defRPr/>
            </a:pPr>
            <a:fld id="{E0877DC3-757D-4D7E-BEA4-6C73DB8DCDCC}" type="datetime1">
              <a:rPr lang="tr-TR"/>
              <a:pPr>
                <a:defRPr/>
              </a:pPr>
              <a:t>13.08.2015</a:t>
            </a:fld>
            <a:endParaRPr lang="tr-TR"/>
          </a:p>
        </p:txBody>
      </p:sp>
      <p:sp>
        <p:nvSpPr>
          <p:cNvPr id="4" name="3 Altbilgi Yer Tutucusu"/>
          <p:cNvSpPr>
            <a:spLocks noGrp="1"/>
          </p:cNvSpPr>
          <p:nvPr>
            <p:ph type="ftr" sz="quarter" idx="11"/>
          </p:nvPr>
        </p:nvSpPr>
        <p:spPr/>
        <p:txBody>
          <a:bodyPr/>
          <a:lstStyle/>
          <a:p>
            <a:pPr>
              <a:defRPr/>
            </a:pPr>
            <a:r>
              <a:rPr lang="tr-TR"/>
              <a:t>Kesitsel Araştırmalar</a:t>
            </a:r>
          </a:p>
        </p:txBody>
      </p:sp>
      <p:sp>
        <p:nvSpPr>
          <p:cNvPr id="5" name="4 Slayt Numarası Yer Tutucusu"/>
          <p:cNvSpPr>
            <a:spLocks noGrp="1"/>
          </p:cNvSpPr>
          <p:nvPr>
            <p:ph type="sldNum" sz="quarter" idx="12"/>
          </p:nvPr>
        </p:nvSpPr>
        <p:spPr/>
        <p:txBody>
          <a:bodyPr/>
          <a:lstStyle/>
          <a:p>
            <a:pPr>
              <a:defRPr/>
            </a:pPr>
            <a:fld id="{B8F58C1D-DCAF-4C20-B91F-4CF2C4D351FA}" type="slidenum">
              <a:rPr lang="tr-TR"/>
              <a:pPr>
                <a:defRPr/>
              </a:pPr>
              <a:t>12</a:t>
            </a:fld>
            <a:endParaRPr lang="tr-TR"/>
          </a:p>
        </p:txBody>
      </p:sp>
      <p:sp>
        <p:nvSpPr>
          <p:cNvPr id="6" name="5 Oval"/>
          <p:cNvSpPr/>
          <p:nvPr/>
        </p:nvSpPr>
        <p:spPr>
          <a:xfrm>
            <a:off x="250825" y="2060575"/>
            <a:ext cx="1800225" cy="3240088"/>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rgbClr val="002060"/>
                </a:solidFill>
              </a:rPr>
              <a:t>Toplum </a:t>
            </a:r>
            <a:r>
              <a:rPr lang="tr-TR" sz="1200" dirty="0">
                <a:solidFill>
                  <a:srgbClr val="002060"/>
                </a:solidFill>
              </a:rPr>
              <a:t>araştırma evreni</a:t>
            </a:r>
          </a:p>
        </p:txBody>
      </p:sp>
      <p:sp>
        <p:nvSpPr>
          <p:cNvPr id="7" name="6 Oval"/>
          <p:cNvSpPr/>
          <p:nvPr/>
        </p:nvSpPr>
        <p:spPr>
          <a:xfrm>
            <a:off x="1042988" y="2349500"/>
            <a:ext cx="792162" cy="100806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solidFill>
                  <a:srgbClr val="002060"/>
                </a:solidFill>
              </a:rPr>
              <a:t>örnek</a:t>
            </a:r>
          </a:p>
        </p:txBody>
      </p:sp>
      <p:sp>
        <p:nvSpPr>
          <p:cNvPr id="8" name="7 Oval"/>
          <p:cNvSpPr/>
          <p:nvPr/>
        </p:nvSpPr>
        <p:spPr>
          <a:xfrm>
            <a:off x="2339975" y="3213100"/>
            <a:ext cx="792163" cy="100806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solidFill>
                  <a:srgbClr val="002060"/>
                </a:solidFill>
              </a:rPr>
              <a:t>örnek</a:t>
            </a:r>
          </a:p>
        </p:txBody>
      </p:sp>
      <p:sp>
        <p:nvSpPr>
          <p:cNvPr id="9" name="8 Dikdörtgen"/>
          <p:cNvSpPr/>
          <p:nvPr/>
        </p:nvSpPr>
        <p:spPr>
          <a:xfrm>
            <a:off x="3491880" y="1844824"/>
            <a:ext cx="576064" cy="381642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tr-TR" dirty="0">
                <a:solidFill>
                  <a:schemeClr val="tx1"/>
                </a:solidFill>
              </a:rPr>
              <a:t>Veri toplama</a:t>
            </a:r>
          </a:p>
        </p:txBody>
      </p:sp>
      <p:sp>
        <p:nvSpPr>
          <p:cNvPr id="10" name="9 Metin kutusu"/>
          <p:cNvSpPr txBox="1"/>
          <p:nvPr/>
        </p:nvSpPr>
        <p:spPr>
          <a:xfrm>
            <a:off x="4500563" y="2060575"/>
            <a:ext cx="1993900" cy="461963"/>
          </a:xfrm>
          <a:prstGeom prst="rect">
            <a:avLst/>
          </a:prstGeom>
          <a:noFill/>
        </p:spPr>
        <p:txBody>
          <a:bodyPr>
            <a:spAutoFit/>
          </a:bodyPr>
          <a:lstStyle/>
          <a:p>
            <a:pPr algn="ctr">
              <a:defRPr/>
            </a:pPr>
            <a:r>
              <a:rPr lang="tr-TR" sz="2400" dirty="0">
                <a:solidFill>
                  <a:srgbClr val="7030A0"/>
                </a:solidFill>
                <a:latin typeface="+mn-lt"/>
              </a:rPr>
              <a:t>Hastalık var</a:t>
            </a:r>
          </a:p>
        </p:txBody>
      </p:sp>
      <p:cxnSp>
        <p:nvCxnSpPr>
          <p:cNvPr id="24" name="23 Düz Ok Bağlayıcısı"/>
          <p:cNvCxnSpPr/>
          <p:nvPr/>
        </p:nvCxnSpPr>
        <p:spPr>
          <a:xfrm>
            <a:off x="3203575" y="3714750"/>
            <a:ext cx="2159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24 Düz Ok Bağlayıcısı"/>
          <p:cNvCxnSpPr/>
          <p:nvPr/>
        </p:nvCxnSpPr>
        <p:spPr>
          <a:xfrm rot="16200000" flipH="1">
            <a:off x="1763712" y="2924176"/>
            <a:ext cx="576263" cy="5762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30 Düz Ok Bağlayıcısı"/>
          <p:cNvCxnSpPr/>
          <p:nvPr/>
        </p:nvCxnSpPr>
        <p:spPr>
          <a:xfrm>
            <a:off x="4211638" y="2328863"/>
            <a:ext cx="215900" cy="158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0" name="39 Metin kutusu"/>
          <p:cNvSpPr txBox="1"/>
          <p:nvPr/>
        </p:nvSpPr>
        <p:spPr>
          <a:xfrm>
            <a:off x="4500563" y="2781300"/>
            <a:ext cx="1993900" cy="461963"/>
          </a:xfrm>
          <a:prstGeom prst="rect">
            <a:avLst/>
          </a:prstGeom>
          <a:noFill/>
        </p:spPr>
        <p:txBody>
          <a:bodyPr>
            <a:spAutoFit/>
          </a:bodyPr>
          <a:lstStyle/>
          <a:p>
            <a:pPr algn="ctr">
              <a:defRPr/>
            </a:pPr>
            <a:r>
              <a:rPr lang="tr-TR" sz="2400" dirty="0">
                <a:solidFill>
                  <a:srgbClr val="7030A0"/>
                </a:solidFill>
                <a:latin typeface="+mn-lt"/>
              </a:rPr>
              <a:t>Hastalık yok</a:t>
            </a:r>
          </a:p>
        </p:txBody>
      </p:sp>
      <p:cxnSp>
        <p:nvCxnSpPr>
          <p:cNvPr id="41" name="40 Düz Ok Bağlayıcısı"/>
          <p:cNvCxnSpPr/>
          <p:nvPr/>
        </p:nvCxnSpPr>
        <p:spPr>
          <a:xfrm>
            <a:off x="4211638" y="2995613"/>
            <a:ext cx="215900" cy="158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4" name="43 Metin kutusu"/>
          <p:cNvSpPr txBox="1"/>
          <p:nvPr/>
        </p:nvSpPr>
        <p:spPr>
          <a:xfrm>
            <a:off x="6465888" y="2060575"/>
            <a:ext cx="627062" cy="461963"/>
          </a:xfrm>
          <a:prstGeom prst="rect">
            <a:avLst/>
          </a:prstGeom>
          <a:noFill/>
        </p:spPr>
        <p:txBody>
          <a:bodyPr>
            <a:spAutoFit/>
          </a:bodyPr>
          <a:lstStyle/>
          <a:p>
            <a:pPr algn="ctr">
              <a:defRPr/>
            </a:pPr>
            <a:r>
              <a:rPr lang="tr-TR" sz="2400" dirty="0">
                <a:solidFill>
                  <a:srgbClr val="7030A0"/>
                </a:solidFill>
                <a:latin typeface="+mn-lt"/>
              </a:rPr>
              <a:t>(a)</a:t>
            </a:r>
          </a:p>
        </p:txBody>
      </p:sp>
      <p:sp>
        <p:nvSpPr>
          <p:cNvPr id="45" name="44 Metin kutusu"/>
          <p:cNvSpPr txBox="1"/>
          <p:nvPr/>
        </p:nvSpPr>
        <p:spPr>
          <a:xfrm>
            <a:off x="6465888" y="2751138"/>
            <a:ext cx="627062" cy="461962"/>
          </a:xfrm>
          <a:prstGeom prst="rect">
            <a:avLst/>
          </a:prstGeom>
          <a:noFill/>
        </p:spPr>
        <p:txBody>
          <a:bodyPr>
            <a:spAutoFit/>
          </a:bodyPr>
          <a:lstStyle/>
          <a:p>
            <a:pPr algn="ctr">
              <a:defRPr/>
            </a:pPr>
            <a:r>
              <a:rPr lang="tr-TR" sz="2400" dirty="0">
                <a:solidFill>
                  <a:srgbClr val="7030A0"/>
                </a:solidFill>
                <a:latin typeface="+mn-lt"/>
              </a:rPr>
              <a:t>(b)</a:t>
            </a:r>
          </a:p>
        </p:txBody>
      </p:sp>
      <p:grpSp>
        <p:nvGrpSpPr>
          <p:cNvPr id="7186" name="55 Grup"/>
          <p:cNvGrpSpPr>
            <a:grpSpLocks/>
          </p:cNvGrpSpPr>
          <p:nvPr/>
        </p:nvGrpSpPr>
        <p:grpSpPr bwMode="auto">
          <a:xfrm>
            <a:off x="4572000" y="3429000"/>
            <a:ext cx="3600450" cy="2160588"/>
            <a:chOff x="4572000" y="3429000"/>
            <a:chExt cx="3600400" cy="2160240"/>
          </a:xfrm>
        </p:grpSpPr>
        <p:cxnSp>
          <p:nvCxnSpPr>
            <p:cNvPr id="38" name="37 Düz Ok Bağlayıcısı"/>
            <p:cNvCxnSpPr/>
            <p:nvPr/>
          </p:nvCxnSpPr>
          <p:spPr>
            <a:xfrm rot="5400000">
              <a:off x="6496069" y="3736925"/>
              <a:ext cx="615851"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51 Düz Ok Bağlayıcısı"/>
            <p:cNvCxnSpPr/>
            <p:nvPr/>
          </p:nvCxnSpPr>
          <p:spPr>
            <a:xfrm rot="5400000">
              <a:off x="5848378" y="3736925"/>
              <a:ext cx="615851"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52 Düz Ok Bağlayıcısı"/>
            <p:cNvCxnSpPr/>
            <p:nvPr/>
          </p:nvCxnSpPr>
          <p:spPr>
            <a:xfrm rot="5400000">
              <a:off x="5056227" y="3736925"/>
              <a:ext cx="615851"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7190" name="54 Grup"/>
            <p:cNvGrpSpPr>
              <a:grpSpLocks/>
            </p:cNvGrpSpPr>
            <p:nvPr/>
          </p:nvGrpSpPr>
          <p:grpSpPr bwMode="auto">
            <a:xfrm>
              <a:off x="4572000" y="4149080"/>
              <a:ext cx="3600400" cy="1440160"/>
              <a:chOff x="4572000" y="4149080"/>
              <a:chExt cx="3600400" cy="1440160"/>
            </a:xfrm>
          </p:grpSpPr>
          <p:sp>
            <p:nvSpPr>
              <p:cNvPr id="17" name="16 Metin kutusu"/>
              <p:cNvSpPr txBox="1"/>
              <p:nvPr/>
            </p:nvSpPr>
            <p:spPr>
              <a:xfrm>
                <a:off x="4643437" y="4470232"/>
                <a:ext cx="1873224" cy="831716"/>
              </a:xfrm>
              <a:prstGeom prst="rect">
                <a:avLst/>
              </a:prstGeom>
              <a:noFill/>
            </p:spPr>
            <p:txBody>
              <a:bodyPr>
                <a:spAutoFit/>
              </a:bodyPr>
              <a:lstStyle/>
              <a:p>
                <a:pPr algn="ctr">
                  <a:defRPr/>
                </a:pPr>
                <a:r>
                  <a:rPr lang="tr-TR" sz="2400" b="1" dirty="0">
                    <a:solidFill>
                      <a:srgbClr val="C00000"/>
                    </a:solidFill>
                    <a:latin typeface="+mn-lt"/>
                  </a:rPr>
                  <a:t>Hastalık </a:t>
                </a:r>
                <a:r>
                  <a:rPr lang="tr-TR" sz="2400" b="1" dirty="0" err="1">
                    <a:solidFill>
                      <a:srgbClr val="C00000"/>
                    </a:solidFill>
                    <a:latin typeface="+mn-lt"/>
                  </a:rPr>
                  <a:t>prevalansı</a:t>
                </a:r>
                <a:endParaRPr lang="tr-TR" sz="2400" b="1" dirty="0">
                  <a:solidFill>
                    <a:srgbClr val="C00000"/>
                  </a:solidFill>
                  <a:latin typeface="+mn-lt"/>
                </a:endParaRPr>
              </a:p>
            </p:txBody>
          </p:sp>
          <p:sp>
            <p:nvSpPr>
              <p:cNvPr id="46" name="45 Metin kutusu"/>
              <p:cNvSpPr txBox="1"/>
              <p:nvPr/>
            </p:nvSpPr>
            <p:spPr>
              <a:xfrm>
                <a:off x="6178528" y="4633719"/>
                <a:ext cx="625466" cy="461888"/>
              </a:xfrm>
              <a:prstGeom prst="rect">
                <a:avLst/>
              </a:prstGeom>
              <a:noFill/>
            </p:spPr>
            <p:txBody>
              <a:bodyPr>
                <a:spAutoFit/>
              </a:bodyPr>
              <a:lstStyle/>
              <a:p>
                <a:pPr algn="ctr">
                  <a:defRPr/>
                </a:pPr>
                <a:r>
                  <a:rPr lang="tr-TR" sz="2400" b="1" dirty="0">
                    <a:solidFill>
                      <a:srgbClr val="C00000"/>
                    </a:solidFill>
                    <a:latin typeface="+mn-lt"/>
                  </a:rPr>
                  <a:t>=</a:t>
                </a:r>
              </a:p>
            </p:txBody>
          </p:sp>
          <p:sp>
            <p:nvSpPr>
              <p:cNvPr id="47" name="46 Metin kutusu"/>
              <p:cNvSpPr txBox="1"/>
              <p:nvPr/>
            </p:nvSpPr>
            <p:spPr>
              <a:xfrm>
                <a:off x="6877018" y="4263891"/>
                <a:ext cx="863588" cy="461889"/>
              </a:xfrm>
              <a:prstGeom prst="rect">
                <a:avLst/>
              </a:prstGeom>
              <a:noFill/>
            </p:spPr>
            <p:txBody>
              <a:bodyPr>
                <a:spAutoFit/>
              </a:bodyPr>
              <a:lstStyle/>
              <a:p>
                <a:pPr algn="ctr">
                  <a:defRPr/>
                </a:pPr>
                <a:r>
                  <a:rPr lang="tr-TR" sz="2400" b="1" dirty="0">
                    <a:solidFill>
                      <a:srgbClr val="C00000"/>
                    </a:solidFill>
                    <a:latin typeface="+mn-lt"/>
                  </a:rPr>
                  <a:t>a</a:t>
                </a:r>
              </a:p>
            </p:txBody>
          </p:sp>
          <p:sp>
            <p:nvSpPr>
              <p:cNvPr id="48" name="47 Metin kutusu"/>
              <p:cNvSpPr txBox="1"/>
              <p:nvPr/>
            </p:nvSpPr>
            <p:spPr>
              <a:xfrm>
                <a:off x="6877018" y="4911486"/>
                <a:ext cx="841363" cy="461889"/>
              </a:xfrm>
              <a:prstGeom prst="rect">
                <a:avLst/>
              </a:prstGeom>
              <a:noFill/>
            </p:spPr>
            <p:txBody>
              <a:bodyPr>
                <a:spAutoFit/>
              </a:bodyPr>
              <a:lstStyle/>
              <a:p>
                <a:pPr algn="ctr">
                  <a:defRPr/>
                </a:pPr>
                <a:r>
                  <a:rPr lang="tr-TR" sz="2400" b="1" dirty="0">
                    <a:solidFill>
                      <a:srgbClr val="C00000"/>
                    </a:solidFill>
                    <a:latin typeface="+mn-lt"/>
                  </a:rPr>
                  <a:t>a+b</a:t>
                </a:r>
              </a:p>
            </p:txBody>
          </p:sp>
          <p:cxnSp>
            <p:nvCxnSpPr>
              <p:cNvPr id="50" name="49 Düz Bağlayıcı"/>
              <p:cNvCxnSpPr/>
              <p:nvPr/>
            </p:nvCxnSpPr>
            <p:spPr>
              <a:xfrm>
                <a:off x="6803994" y="4870218"/>
                <a:ext cx="100804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4" name="53 Yuvarlatılmış Dikdörtgen"/>
              <p:cNvSpPr/>
              <p:nvPr/>
            </p:nvSpPr>
            <p:spPr>
              <a:xfrm>
                <a:off x="4572000" y="4149609"/>
                <a:ext cx="3600400" cy="143963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grpSp>
      </p:grpSp>
    </p:spTree>
    <p:extLst>
      <p:ext uri="{BB962C8B-B14F-4D97-AF65-F5344CB8AC3E}">
        <p14:creationId xmlns:p14="http://schemas.microsoft.com/office/powerpoint/2010/main" val="1441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lstStyle/>
          <a:p>
            <a:r>
              <a:rPr lang="tr-TR" altLang="tr-TR" smtClean="0"/>
              <a:t>Hastalık ve Etken Prevalansı</a:t>
            </a:r>
          </a:p>
        </p:txBody>
      </p:sp>
      <p:sp>
        <p:nvSpPr>
          <p:cNvPr id="3" name="2 Veri Yer Tutucusu"/>
          <p:cNvSpPr>
            <a:spLocks noGrp="1"/>
          </p:cNvSpPr>
          <p:nvPr>
            <p:ph type="dt" sz="quarter" idx="10"/>
          </p:nvPr>
        </p:nvSpPr>
        <p:spPr/>
        <p:txBody>
          <a:bodyPr/>
          <a:lstStyle/>
          <a:p>
            <a:pPr>
              <a:defRPr/>
            </a:pPr>
            <a:fld id="{E0877DC3-757D-4D7E-BEA4-6C73DB8DCDCC}" type="datetime1">
              <a:rPr lang="tr-TR"/>
              <a:pPr>
                <a:defRPr/>
              </a:pPr>
              <a:t>13.08.2015</a:t>
            </a:fld>
            <a:endParaRPr lang="tr-TR"/>
          </a:p>
        </p:txBody>
      </p:sp>
      <p:sp>
        <p:nvSpPr>
          <p:cNvPr id="4" name="3 Altbilgi Yer Tutucusu"/>
          <p:cNvSpPr>
            <a:spLocks noGrp="1"/>
          </p:cNvSpPr>
          <p:nvPr>
            <p:ph type="ftr" sz="quarter" idx="11"/>
          </p:nvPr>
        </p:nvSpPr>
        <p:spPr/>
        <p:txBody>
          <a:bodyPr/>
          <a:lstStyle/>
          <a:p>
            <a:pPr>
              <a:defRPr/>
            </a:pPr>
            <a:r>
              <a:rPr lang="tr-TR"/>
              <a:t>Kesitsel Araştırmalar</a:t>
            </a:r>
          </a:p>
        </p:txBody>
      </p:sp>
      <p:sp>
        <p:nvSpPr>
          <p:cNvPr id="5" name="4 Slayt Numarası Yer Tutucusu"/>
          <p:cNvSpPr>
            <a:spLocks noGrp="1"/>
          </p:cNvSpPr>
          <p:nvPr>
            <p:ph type="sldNum" sz="quarter" idx="12"/>
          </p:nvPr>
        </p:nvSpPr>
        <p:spPr/>
        <p:txBody>
          <a:bodyPr/>
          <a:lstStyle/>
          <a:p>
            <a:pPr>
              <a:defRPr/>
            </a:pPr>
            <a:fld id="{DA5DB4A1-1A1D-4F43-A241-5B20DE1E9569}" type="slidenum">
              <a:rPr lang="tr-TR"/>
              <a:pPr>
                <a:defRPr/>
              </a:pPr>
              <a:t>13</a:t>
            </a:fld>
            <a:endParaRPr lang="tr-TR"/>
          </a:p>
        </p:txBody>
      </p:sp>
      <p:sp>
        <p:nvSpPr>
          <p:cNvPr id="6" name="5 Oval"/>
          <p:cNvSpPr/>
          <p:nvPr/>
        </p:nvSpPr>
        <p:spPr>
          <a:xfrm>
            <a:off x="250825" y="2060575"/>
            <a:ext cx="1800225" cy="3240088"/>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rgbClr val="002060"/>
                </a:solidFill>
              </a:rPr>
              <a:t>Toplum </a:t>
            </a:r>
            <a:r>
              <a:rPr lang="tr-TR" sz="1200" dirty="0">
                <a:solidFill>
                  <a:srgbClr val="002060"/>
                </a:solidFill>
              </a:rPr>
              <a:t>araştırma evreni</a:t>
            </a:r>
          </a:p>
        </p:txBody>
      </p:sp>
      <p:sp>
        <p:nvSpPr>
          <p:cNvPr id="7" name="6 Oval"/>
          <p:cNvSpPr/>
          <p:nvPr/>
        </p:nvSpPr>
        <p:spPr>
          <a:xfrm>
            <a:off x="1042988" y="2349500"/>
            <a:ext cx="792162" cy="100806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solidFill>
                  <a:srgbClr val="002060"/>
                </a:solidFill>
              </a:rPr>
              <a:t>örnek</a:t>
            </a:r>
          </a:p>
        </p:txBody>
      </p:sp>
      <p:sp>
        <p:nvSpPr>
          <p:cNvPr id="8" name="7 Oval"/>
          <p:cNvSpPr/>
          <p:nvPr/>
        </p:nvSpPr>
        <p:spPr>
          <a:xfrm>
            <a:off x="2339975" y="3213100"/>
            <a:ext cx="792163" cy="100806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solidFill>
                  <a:srgbClr val="002060"/>
                </a:solidFill>
              </a:rPr>
              <a:t>örnek</a:t>
            </a:r>
          </a:p>
        </p:txBody>
      </p:sp>
      <p:sp>
        <p:nvSpPr>
          <p:cNvPr id="9" name="8 Dikdörtgen"/>
          <p:cNvSpPr/>
          <p:nvPr/>
        </p:nvSpPr>
        <p:spPr>
          <a:xfrm>
            <a:off x="3491880" y="1844824"/>
            <a:ext cx="576064" cy="381642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tr-TR" dirty="0">
                <a:solidFill>
                  <a:schemeClr val="tx1"/>
                </a:solidFill>
              </a:rPr>
              <a:t>Veri toplama</a:t>
            </a:r>
          </a:p>
        </p:txBody>
      </p:sp>
      <p:sp>
        <p:nvSpPr>
          <p:cNvPr id="10" name="9 Metin kutusu"/>
          <p:cNvSpPr txBox="1"/>
          <p:nvPr/>
        </p:nvSpPr>
        <p:spPr>
          <a:xfrm>
            <a:off x="4500563" y="1844675"/>
            <a:ext cx="3311525" cy="400110"/>
          </a:xfrm>
          <a:prstGeom prst="rect">
            <a:avLst/>
          </a:prstGeom>
          <a:noFill/>
        </p:spPr>
        <p:txBody>
          <a:bodyPr>
            <a:spAutoFit/>
          </a:bodyPr>
          <a:lstStyle/>
          <a:p>
            <a:pPr algn="ctr">
              <a:defRPr/>
            </a:pPr>
            <a:r>
              <a:rPr lang="tr-TR" sz="2000" dirty="0" smtClean="0">
                <a:solidFill>
                  <a:srgbClr val="7030A0"/>
                </a:solidFill>
                <a:latin typeface="+mn-lt"/>
              </a:rPr>
              <a:t> Etken </a:t>
            </a:r>
            <a:r>
              <a:rPr lang="tr-TR" sz="2000" dirty="0" smtClean="0">
                <a:solidFill>
                  <a:srgbClr val="7030A0"/>
                </a:solidFill>
              </a:rPr>
              <a:t>var - Hastalık var </a:t>
            </a:r>
            <a:endParaRPr lang="tr-TR" sz="2000" dirty="0">
              <a:solidFill>
                <a:srgbClr val="7030A0"/>
              </a:solidFill>
              <a:latin typeface="+mn-lt"/>
            </a:endParaRPr>
          </a:p>
        </p:txBody>
      </p:sp>
      <p:cxnSp>
        <p:nvCxnSpPr>
          <p:cNvPr id="24" name="23 Düz Ok Bağlayıcısı"/>
          <p:cNvCxnSpPr/>
          <p:nvPr/>
        </p:nvCxnSpPr>
        <p:spPr>
          <a:xfrm>
            <a:off x="3203575" y="3714750"/>
            <a:ext cx="2159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24 Düz Ok Bağlayıcısı"/>
          <p:cNvCxnSpPr/>
          <p:nvPr/>
        </p:nvCxnSpPr>
        <p:spPr>
          <a:xfrm rot="16200000" flipH="1">
            <a:off x="1763712" y="2924176"/>
            <a:ext cx="576263" cy="5762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30 Düz Ok Bağlayıcısı"/>
          <p:cNvCxnSpPr/>
          <p:nvPr/>
        </p:nvCxnSpPr>
        <p:spPr>
          <a:xfrm>
            <a:off x="4211638" y="2112963"/>
            <a:ext cx="215900" cy="158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0" name="39 Metin kutusu"/>
          <p:cNvSpPr txBox="1"/>
          <p:nvPr/>
        </p:nvSpPr>
        <p:spPr>
          <a:xfrm>
            <a:off x="4504142" y="2985264"/>
            <a:ext cx="3311525" cy="400110"/>
          </a:xfrm>
          <a:prstGeom prst="rect">
            <a:avLst/>
          </a:prstGeom>
          <a:noFill/>
        </p:spPr>
        <p:txBody>
          <a:bodyPr>
            <a:spAutoFit/>
          </a:bodyPr>
          <a:lstStyle/>
          <a:p>
            <a:pPr algn="ctr">
              <a:defRPr/>
            </a:pPr>
            <a:r>
              <a:rPr lang="tr-TR" sz="2000" dirty="0" smtClean="0">
                <a:solidFill>
                  <a:srgbClr val="7030A0"/>
                </a:solidFill>
                <a:latin typeface="+mn-lt"/>
              </a:rPr>
              <a:t> Etken </a:t>
            </a:r>
            <a:r>
              <a:rPr lang="tr-TR" sz="2000" dirty="0" smtClean="0">
                <a:solidFill>
                  <a:srgbClr val="7030A0"/>
                </a:solidFill>
              </a:rPr>
              <a:t>yok - Hastalık </a:t>
            </a:r>
            <a:r>
              <a:rPr lang="tr-TR" sz="2000" dirty="0">
                <a:solidFill>
                  <a:srgbClr val="7030A0"/>
                </a:solidFill>
              </a:rPr>
              <a:t>var </a:t>
            </a:r>
            <a:r>
              <a:rPr lang="tr-TR" sz="2000" dirty="0" smtClean="0">
                <a:solidFill>
                  <a:srgbClr val="7030A0"/>
                </a:solidFill>
              </a:rPr>
              <a:t> </a:t>
            </a:r>
            <a:endParaRPr lang="tr-TR" sz="2000" dirty="0">
              <a:solidFill>
                <a:srgbClr val="7030A0"/>
              </a:solidFill>
              <a:latin typeface="+mn-lt"/>
            </a:endParaRPr>
          </a:p>
        </p:txBody>
      </p:sp>
      <p:cxnSp>
        <p:nvCxnSpPr>
          <p:cNvPr id="41" name="40 Düz Ok Bağlayıcısı"/>
          <p:cNvCxnSpPr/>
          <p:nvPr/>
        </p:nvCxnSpPr>
        <p:spPr>
          <a:xfrm>
            <a:off x="4211638" y="2622550"/>
            <a:ext cx="2159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4" name="43 Metin kutusu"/>
          <p:cNvSpPr txBox="1"/>
          <p:nvPr/>
        </p:nvSpPr>
        <p:spPr>
          <a:xfrm>
            <a:off x="7834313" y="1844675"/>
            <a:ext cx="625475" cy="461963"/>
          </a:xfrm>
          <a:prstGeom prst="rect">
            <a:avLst/>
          </a:prstGeom>
          <a:noFill/>
        </p:spPr>
        <p:txBody>
          <a:bodyPr>
            <a:spAutoFit/>
          </a:bodyPr>
          <a:lstStyle/>
          <a:p>
            <a:pPr algn="ctr">
              <a:defRPr/>
            </a:pPr>
            <a:r>
              <a:rPr lang="tr-TR" sz="2400" dirty="0">
                <a:solidFill>
                  <a:srgbClr val="7030A0"/>
                </a:solidFill>
                <a:latin typeface="+mn-lt"/>
              </a:rPr>
              <a:t>(a)</a:t>
            </a:r>
          </a:p>
        </p:txBody>
      </p:sp>
      <p:sp>
        <p:nvSpPr>
          <p:cNvPr id="45" name="44 Metin kutusu"/>
          <p:cNvSpPr txBox="1"/>
          <p:nvPr/>
        </p:nvSpPr>
        <p:spPr>
          <a:xfrm>
            <a:off x="7834313" y="2378075"/>
            <a:ext cx="625475" cy="461963"/>
          </a:xfrm>
          <a:prstGeom prst="rect">
            <a:avLst/>
          </a:prstGeom>
          <a:noFill/>
        </p:spPr>
        <p:txBody>
          <a:bodyPr>
            <a:spAutoFit/>
          </a:bodyPr>
          <a:lstStyle/>
          <a:p>
            <a:pPr algn="ctr">
              <a:defRPr/>
            </a:pPr>
            <a:r>
              <a:rPr lang="tr-TR" sz="2400" dirty="0" smtClean="0">
                <a:solidFill>
                  <a:srgbClr val="7030A0"/>
                </a:solidFill>
                <a:latin typeface="+mn-lt"/>
              </a:rPr>
              <a:t>(b)</a:t>
            </a:r>
            <a:endParaRPr lang="tr-TR" sz="2400" dirty="0">
              <a:solidFill>
                <a:srgbClr val="7030A0"/>
              </a:solidFill>
              <a:latin typeface="+mn-lt"/>
            </a:endParaRPr>
          </a:p>
        </p:txBody>
      </p:sp>
      <p:sp>
        <p:nvSpPr>
          <p:cNvPr id="29" name="28 Metin kutusu"/>
          <p:cNvSpPr txBox="1"/>
          <p:nvPr/>
        </p:nvSpPr>
        <p:spPr>
          <a:xfrm>
            <a:off x="4549250" y="2421160"/>
            <a:ext cx="3311525" cy="400110"/>
          </a:xfrm>
          <a:prstGeom prst="rect">
            <a:avLst/>
          </a:prstGeom>
          <a:noFill/>
        </p:spPr>
        <p:txBody>
          <a:bodyPr>
            <a:spAutoFit/>
          </a:bodyPr>
          <a:lstStyle/>
          <a:p>
            <a:pPr algn="ctr">
              <a:defRPr/>
            </a:pPr>
            <a:r>
              <a:rPr lang="tr-TR" sz="2000" dirty="0" smtClean="0">
                <a:solidFill>
                  <a:srgbClr val="7030A0"/>
                </a:solidFill>
                <a:latin typeface="+mn-lt"/>
              </a:rPr>
              <a:t>Etken </a:t>
            </a:r>
            <a:r>
              <a:rPr lang="tr-TR" sz="2000" dirty="0" smtClean="0">
                <a:solidFill>
                  <a:srgbClr val="7030A0"/>
                </a:solidFill>
              </a:rPr>
              <a:t>var - Hastalık yok </a:t>
            </a:r>
            <a:endParaRPr lang="tr-TR" sz="2000" dirty="0">
              <a:solidFill>
                <a:srgbClr val="7030A0"/>
              </a:solidFill>
              <a:latin typeface="+mn-lt"/>
            </a:endParaRPr>
          </a:p>
        </p:txBody>
      </p:sp>
      <p:cxnSp>
        <p:nvCxnSpPr>
          <p:cNvPr id="30" name="29 Düz Ok Bağlayıcısı"/>
          <p:cNvCxnSpPr/>
          <p:nvPr/>
        </p:nvCxnSpPr>
        <p:spPr>
          <a:xfrm>
            <a:off x="4211638" y="3222625"/>
            <a:ext cx="2159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2" name="31 Metin kutusu"/>
          <p:cNvSpPr txBox="1"/>
          <p:nvPr/>
        </p:nvSpPr>
        <p:spPr>
          <a:xfrm>
            <a:off x="4549250" y="3477308"/>
            <a:ext cx="3311525" cy="400110"/>
          </a:xfrm>
          <a:prstGeom prst="rect">
            <a:avLst/>
          </a:prstGeom>
          <a:noFill/>
        </p:spPr>
        <p:txBody>
          <a:bodyPr>
            <a:spAutoFit/>
          </a:bodyPr>
          <a:lstStyle/>
          <a:p>
            <a:pPr algn="ctr">
              <a:defRPr/>
            </a:pPr>
            <a:r>
              <a:rPr lang="tr-TR" sz="2000" dirty="0" smtClean="0">
                <a:solidFill>
                  <a:srgbClr val="7030A0"/>
                </a:solidFill>
                <a:latin typeface="+mn-lt"/>
              </a:rPr>
              <a:t>Etken </a:t>
            </a:r>
            <a:r>
              <a:rPr lang="tr-TR" sz="2000" dirty="0" smtClean="0">
                <a:solidFill>
                  <a:srgbClr val="7030A0"/>
                </a:solidFill>
              </a:rPr>
              <a:t>yok - Hastalık </a:t>
            </a:r>
            <a:r>
              <a:rPr lang="tr-TR" sz="2000" dirty="0">
                <a:solidFill>
                  <a:srgbClr val="7030A0"/>
                </a:solidFill>
              </a:rPr>
              <a:t>yok </a:t>
            </a:r>
            <a:endParaRPr lang="tr-TR" sz="2000" dirty="0">
              <a:solidFill>
                <a:srgbClr val="7030A0"/>
              </a:solidFill>
              <a:latin typeface="+mn-lt"/>
            </a:endParaRPr>
          </a:p>
        </p:txBody>
      </p:sp>
      <p:cxnSp>
        <p:nvCxnSpPr>
          <p:cNvPr id="33" name="32 Düz Ok Bağlayıcısı"/>
          <p:cNvCxnSpPr/>
          <p:nvPr/>
        </p:nvCxnSpPr>
        <p:spPr>
          <a:xfrm>
            <a:off x="4211638" y="3702050"/>
            <a:ext cx="2159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4" name="33 Metin kutusu"/>
          <p:cNvSpPr txBox="1"/>
          <p:nvPr/>
        </p:nvSpPr>
        <p:spPr>
          <a:xfrm>
            <a:off x="7834313" y="2954338"/>
            <a:ext cx="625475" cy="461962"/>
          </a:xfrm>
          <a:prstGeom prst="rect">
            <a:avLst/>
          </a:prstGeom>
          <a:noFill/>
        </p:spPr>
        <p:txBody>
          <a:bodyPr>
            <a:spAutoFit/>
          </a:bodyPr>
          <a:lstStyle/>
          <a:p>
            <a:pPr algn="ctr">
              <a:defRPr/>
            </a:pPr>
            <a:r>
              <a:rPr lang="tr-TR" sz="2400" dirty="0" smtClean="0">
                <a:solidFill>
                  <a:srgbClr val="7030A0"/>
                </a:solidFill>
                <a:latin typeface="+mn-lt"/>
              </a:rPr>
              <a:t>(c)</a:t>
            </a:r>
            <a:endParaRPr lang="tr-TR" sz="2400" dirty="0">
              <a:solidFill>
                <a:srgbClr val="7030A0"/>
              </a:solidFill>
              <a:latin typeface="+mn-lt"/>
            </a:endParaRPr>
          </a:p>
        </p:txBody>
      </p:sp>
      <p:sp>
        <p:nvSpPr>
          <p:cNvPr id="35" name="34 Metin kutusu"/>
          <p:cNvSpPr txBox="1"/>
          <p:nvPr/>
        </p:nvSpPr>
        <p:spPr>
          <a:xfrm>
            <a:off x="7834313" y="3459163"/>
            <a:ext cx="625475" cy="460375"/>
          </a:xfrm>
          <a:prstGeom prst="rect">
            <a:avLst/>
          </a:prstGeom>
          <a:noFill/>
        </p:spPr>
        <p:txBody>
          <a:bodyPr>
            <a:spAutoFit/>
          </a:bodyPr>
          <a:lstStyle/>
          <a:p>
            <a:pPr algn="ctr">
              <a:defRPr/>
            </a:pPr>
            <a:r>
              <a:rPr lang="tr-TR" sz="2400" dirty="0">
                <a:solidFill>
                  <a:srgbClr val="7030A0"/>
                </a:solidFill>
                <a:latin typeface="+mn-lt"/>
              </a:rPr>
              <a:t>(d)</a:t>
            </a:r>
          </a:p>
        </p:txBody>
      </p:sp>
      <p:graphicFrame>
        <p:nvGraphicFramePr>
          <p:cNvPr id="36" name="35 Tablo"/>
          <p:cNvGraphicFramePr>
            <a:graphicFrameLocks noGrp="1"/>
          </p:cNvGraphicFramePr>
          <p:nvPr>
            <p:extLst>
              <p:ext uri="{D42A27DB-BD31-4B8C-83A1-F6EECF244321}">
                <p14:modId xmlns:p14="http://schemas.microsoft.com/office/powerpoint/2010/main" val="3368756981"/>
              </p:ext>
            </p:extLst>
          </p:nvPr>
        </p:nvGraphicFramePr>
        <p:xfrm>
          <a:off x="4572000" y="4437112"/>
          <a:ext cx="3744416" cy="1778000"/>
        </p:xfrm>
        <a:graphic>
          <a:graphicData uri="http://schemas.openxmlformats.org/drawingml/2006/table">
            <a:tbl>
              <a:tblPr firstRow="1" bandRow="1">
                <a:tableStyleId>{F5AB1C69-6EDB-4FF4-983F-18BD219EF322}</a:tableStyleId>
              </a:tblPr>
              <a:tblGrid>
                <a:gridCol w="504056"/>
                <a:gridCol w="720080"/>
                <a:gridCol w="1224136"/>
                <a:gridCol w="1296144"/>
              </a:tblGrid>
              <a:tr h="370840">
                <a:tc>
                  <a:txBody>
                    <a:bodyPr/>
                    <a:lstStyle/>
                    <a:p>
                      <a:pPr algn="ctr"/>
                      <a:endParaRPr lang="tr-TR" sz="1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tr-TR" sz="1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tr-TR" sz="1800" b="1" dirty="0" smtClean="0">
                          <a:solidFill>
                            <a:schemeClr val="tx1"/>
                          </a:solidFill>
                        </a:rPr>
                        <a:t>Hastalık</a:t>
                      </a:r>
                      <a:endParaRPr lang="tr-TR" sz="1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tr-T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tr-TR" sz="1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tr-TR" sz="1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800" b="0" dirty="0" smtClean="0">
                          <a:solidFill>
                            <a:schemeClr val="tx1"/>
                          </a:solidFill>
                        </a:rPr>
                        <a:t>Var</a:t>
                      </a:r>
                      <a:endParaRPr lang="tr-TR"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800" b="0" dirty="0" smtClean="0">
                          <a:solidFill>
                            <a:schemeClr val="tx1"/>
                          </a:solidFill>
                        </a:rPr>
                        <a:t>Yok</a:t>
                      </a:r>
                      <a:endParaRPr lang="tr-TR"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rowSpan="2">
                  <a:txBody>
                    <a:bodyPr/>
                    <a:lstStyle/>
                    <a:p>
                      <a:pPr algn="ctr"/>
                      <a:endParaRPr lang="tr-TR" sz="1400" b="0" dirty="0">
                        <a:solidFill>
                          <a:schemeClr val="tx1"/>
                        </a:solidFill>
                      </a:endParaRPr>
                    </a:p>
                  </a:txBody>
                  <a:tcPr vert="vert"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800" b="0" dirty="0" smtClean="0">
                          <a:solidFill>
                            <a:schemeClr val="tx1"/>
                          </a:solidFill>
                        </a:rPr>
                        <a:t>Var</a:t>
                      </a:r>
                      <a:endParaRPr lang="tr-TR"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2800" b="1" dirty="0" smtClean="0">
                          <a:solidFill>
                            <a:schemeClr val="tx1"/>
                          </a:solidFill>
                        </a:rPr>
                        <a:t>a</a:t>
                      </a:r>
                      <a:endParaRPr lang="tr-T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2800" b="1" dirty="0" smtClean="0">
                          <a:solidFill>
                            <a:schemeClr val="tx1"/>
                          </a:solidFill>
                        </a:rPr>
                        <a:t>b</a:t>
                      </a:r>
                      <a:endParaRPr lang="tr-T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pPr algn="ctr"/>
                      <a:endParaRPr lang="tr-T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800" b="0" dirty="0" smtClean="0">
                          <a:solidFill>
                            <a:schemeClr val="tx1"/>
                          </a:solidFill>
                        </a:rPr>
                        <a:t>Yok </a:t>
                      </a:r>
                      <a:endParaRPr lang="tr-TR"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2800" b="1" dirty="0" smtClean="0">
                          <a:solidFill>
                            <a:schemeClr val="tx1"/>
                          </a:solidFill>
                        </a:rPr>
                        <a:t>c</a:t>
                      </a:r>
                      <a:endParaRPr lang="tr-T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2800" b="1" dirty="0" smtClean="0">
                          <a:solidFill>
                            <a:schemeClr val="tx1"/>
                          </a:solidFill>
                        </a:rPr>
                        <a:t>d</a:t>
                      </a:r>
                      <a:endParaRPr lang="tr-T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7" name="36 Metin kutusu"/>
          <p:cNvSpPr txBox="1"/>
          <p:nvPr/>
        </p:nvSpPr>
        <p:spPr>
          <a:xfrm rot="16200000">
            <a:off x="4365625" y="5548590"/>
            <a:ext cx="1008063" cy="369332"/>
          </a:xfrm>
          <a:prstGeom prst="rect">
            <a:avLst/>
          </a:prstGeom>
          <a:noFill/>
        </p:spPr>
        <p:txBody>
          <a:bodyPr>
            <a:spAutoFit/>
          </a:bodyPr>
          <a:lstStyle/>
          <a:p>
            <a:pPr algn="ctr">
              <a:defRPr/>
            </a:pPr>
            <a:r>
              <a:rPr lang="tr-TR" b="1" dirty="0" smtClean="0">
                <a:latin typeface="+mn-lt"/>
              </a:rPr>
              <a:t>Etken</a:t>
            </a:r>
            <a:endParaRPr lang="tr-TR" b="1" dirty="0">
              <a:latin typeface="+mn-lt"/>
            </a:endParaRPr>
          </a:p>
        </p:txBody>
      </p:sp>
    </p:spTree>
    <p:extLst>
      <p:ext uri="{BB962C8B-B14F-4D97-AF65-F5344CB8AC3E}">
        <p14:creationId xmlns:p14="http://schemas.microsoft.com/office/powerpoint/2010/main" val="3306727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Veri Yer Tutucusu"/>
          <p:cNvSpPr>
            <a:spLocks noGrp="1"/>
          </p:cNvSpPr>
          <p:nvPr>
            <p:ph type="dt" sz="quarter" idx="10"/>
          </p:nvPr>
        </p:nvSpPr>
        <p:spPr/>
        <p:txBody>
          <a:bodyPr/>
          <a:lstStyle/>
          <a:p>
            <a:pPr>
              <a:defRPr/>
            </a:pPr>
            <a:fld id="{E0877DC3-757D-4D7E-BEA4-6C73DB8DCDCC}" type="datetime1">
              <a:rPr lang="tr-TR"/>
              <a:pPr>
                <a:defRPr/>
              </a:pPr>
              <a:t>13.08.2015</a:t>
            </a:fld>
            <a:endParaRPr lang="tr-TR"/>
          </a:p>
        </p:txBody>
      </p:sp>
      <p:sp>
        <p:nvSpPr>
          <p:cNvPr id="4" name="3 Altbilgi Yer Tutucusu"/>
          <p:cNvSpPr>
            <a:spLocks noGrp="1"/>
          </p:cNvSpPr>
          <p:nvPr>
            <p:ph type="ftr" sz="quarter" idx="11"/>
          </p:nvPr>
        </p:nvSpPr>
        <p:spPr/>
        <p:txBody>
          <a:bodyPr/>
          <a:lstStyle/>
          <a:p>
            <a:pPr>
              <a:defRPr/>
            </a:pPr>
            <a:r>
              <a:rPr lang="tr-TR"/>
              <a:t>Kesitsel Araştırmalar</a:t>
            </a:r>
          </a:p>
        </p:txBody>
      </p:sp>
      <p:sp>
        <p:nvSpPr>
          <p:cNvPr id="5" name="4 Slayt Numarası Yer Tutucusu"/>
          <p:cNvSpPr>
            <a:spLocks noGrp="1"/>
          </p:cNvSpPr>
          <p:nvPr>
            <p:ph type="sldNum" sz="quarter" idx="12"/>
          </p:nvPr>
        </p:nvSpPr>
        <p:spPr/>
        <p:txBody>
          <a:bodyPr/>
          <a:lstStyle/>
          <a:p>
            <a:pPr>
              <a:defRPr/>
            </a:pPr>
            <a:fld id="{DCB66EA0-13EC-4DB0-A7F1-6EE868E9322F}" type="slidenum">
              <a:rPr lang="tr-TR"/>
              <a:pPr>
                <a:defRPr/>
              </a:pPr>
              <a:t>14</a:t>
            </a:fld>
            <a:endParaRPr lang="tr-TR"/>
          </a:p>
        </p:txBody>
      </p:sp>
      <p:graphicFrame>
        <p:nvGraphicFramePr>
          <p:cNvPr id="6" name="5 Tablo"/>
          <p:cNvGraphicFramePr>
            <a:graphicFrameLocks noGrp="1"/>
          </p:cNvGraphicFramePr>
          <p:nvPr>
            <p:extLst>
              <p:ext uri="{D42A27DB-BD31-4B8C-83A1-F6EECF244321}">
                <p14:modId xmlns:p14="http://schemas.microsoft.com/office/powerpoint/2010/main" val="2842311071"/>
              </p:ext>
            </p:extLst>
          </p:nvPr>
        </p:nvGraphicFramePr>
        <p:xfrm>
          <a:off x="1979712" y="1844700"/>
          <a:ext cx="3744416" cy="1778000"/>
        </p:xfrm>
        <a:graphic>
          <a:graphicData uri="http://schemas.openxmlformats.org/drawingml/2006/table">
            <a:tbl>
              <a:tblPr firstRow="1" bandRow="1">
                <a:tableStyleId>{F5AB1C69-6EDB-4FF4-983F-18BD219EF322}</a:tableStyleId>
              </a:tblPr>
              <a:tblGrid>
                <a:gridCol w="504056"/>
                <a:gridCol w="720080"/>
                <a:gridCol w="1224136"/>
                <a:gridCol w="1296144"/>
              </a:tblGrid>
              <a:tr h="370840">
                <a:tc>
                  <a:txBody>
                    <a:bodyPr/>
                    <a:lstStyle/>
                    <a:p>
                      <a:pPr algn="ctr"/>
                      <a:endParaRPr lang="tr-TR" sz="1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tr-TR" sz="1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tr-TR" sz="1800" b="1" dirty="0" smtClean="0">
                          <a:solidFill>
                            <a:schemeClr val="tx1"/>
                          </a:solidFill>
                        </a:rPr>
                        <a:t>hastalık</a:t>
                      </a:r>
                      <a:endParaRPr lang="tr-TR" sz="1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tr-T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tr-TR" sz="1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tr-TR" sz="1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800" b="0" dirty="0" smtClean="0">
                          <a:solidFill>
                            <a:schemeClr val="tx1"/>
                          </a:solidFill>
                        </a:rPr>
                        <a:t>Var</a:t>
                      </a:r>
                      <a:endParaRPr lang="tr-TR"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800" b="0" dirty="0" smtClean="0">
                          <a:solidFill>
                            <a:schemeClr val="tx1"/>
                          </a:solidFill>
                        </a:rPr>
                        <a:t>Yok</a:t>
                      </a:r>
                      <a:endParaRPr lang="tr-TR"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rowSpan="2">
                  <a:txBody>
                    <a:bodyPr/>
                    <a:lstStyle/>
                    <a:p>
                      <a:pPr algn="ctr"/>
                      <a:endParaRPr lang="tr-TR" sz="1400" b="0" dirty="0">
                        <a:solidFill>
                          <a:schemeClr val="tx1"/>
                        </a:solidFill>
                      </a:endParaRPr>
                    </a:p>
                  </a:txBody>
                  <a:tcPr vert="vert"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800" b="0" dirty="0" smtClean="0">
                          <a:solidFill>
                            <a:schemeClr val="tx1"/>
                          </a:solidFill>
                        </a:rPr>
                        <a:t>Var</a:t>
                      </a:r>
                      <a:endParaRPr lang="tr-TR"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2800" b="1" dirty="0" smtClean="0">
                          <a:solidFill>
                            <a:schemeClr val="tx1"/>
                          </a:solidFill>
                        </a:rPr>
                        <a:t>a</a:t>
                      </a:r>
                      <a:endParaRPr lang="tr-T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tr-TR" sz="2800" b="1" dirty="0" smtClean="0">
                          <a:solidFill>
                            <a:schemeClr val="tx1"/>
                          </a:solidFill>
                        </a:rPr>
                        <a:t>b</a:t>
                      </a:r>
                      <a:endParaRPr lang="tr-T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pPr algn="ctr"/>
                      <a:endParaRPr lang="tr-T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800" b="0" dirty="0" smtClean="0">
                          <a:solidFill>
                            <a:schemeClr val="tx1"/>
                          </a:solidFill>
                        </a:rPr>
                        <a:t>Yok </a:t>
                      </a:r>
                      <a:endParaRPr lang="tr-TR"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2800" b="1" dirty="0" smtClean="0">
                          <a:solidFill>
                            <a:schemeClr val="tx1"/>
                          </a:solidFill>
                        </a:rPr>
                        <a:t>c</a:t>
                      </a:r>
                      <a:endParaRPr lang="tr-T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tr-TR" sz="2800" b="1" dirty="0" smtClean="0">
                          <a:solidFill>
                            <a:schemeClr val="tx1"/>
                          </a:solidFill>
                        </a:rPr>
                        <a:t>d</a:t>
                      </a:r>
                      <a:endParaRPr lang="tr-T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6 Metin kutusu"/>
          <p:cNvSpPr txBox="1"/>
          <p:nvPr/>
        </p:nvSpPr>
        <p:spPr>
          <a:xfrm rot="16200000">
            <a:off x="1773238" y="2955925"/>
            <a:ext cx="1008062" cy="369888"/>
          </a:xfrm>
          <a:prstGeom prst="rect">
            <a:avLst/>
          </a:prstGeom>
          <a:noFill/>
        </p:spPr>
        <p:txBody>
          <a:bodyPr>
            <a:spAutoFit/>
          </a:bodyPr>
          <a:lstStyle/>
          <a:p>
            <a:pPr algn="ctr">
              <a:defRPr/>
            </a:pPr>
            <a:r>
              <a:rPr lang="tr-TR" b="1" dirty="0" smtClean="0">
                <a:latin typeface="+mn-lt"/>
              </a:rPr>
              <a:t>etken</a:t>
            </a:r>
            <a:endParaRPr lang="tr-TR" b="1" dirty="0">
              <a:latin typeface="+mn-lt"/>
            </a:endParaRPr>
          </a:p>
        </p:txBody>
      </p:sp>
      <p:cxnSp>
        <p:nvCxnSpPr>
          <p:cNvPr id="10" name="9 Düz Ok Bağlayıcısı"/>
          <p:cNvCxnSpPr/>
          <p:nvPr/>
        </p:nvCxnSpPr>
        <p:spPr>
          <a:xfrm rot="10800000" flipV="1">
            <a:off x="3059113" y="3716338"/>
            <a:ext cx="719137" cy="57626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0248" name="34 Grup"/>
          <p:cNvGrpSpPr>
            <a:grpSpLocks/>
          </p:cNvGrpSpPr>
          <p:nvPr/>
        </p:nvGrpSpPr>
        <p:grpSpPr bwMode="auto">
          <a:xfrm>
            <a:off x="539750" y="4346575"/>
            <a:ext cx="3816350" cy="1181100"/>
            <a:chOff x="539552" y="4047455"/>
            <a:chExt cx="3816424" cy="1181745"/>
          </a:xfrm>
        </p:grpSpPr>
        <p:sp>
          <p:nvSpPr>
            <p:cNvPr id="13" name="12 Metin kutusu"/>
            <p:cNvSpPr txBox="1"/>
            <p:nvPr/>
          </p:nvSpPr>
          <p:spPr>
            <a:xfrm>
              <a:off x="539552" y="4357187"/>
              <a:ext cx="2160630" cy="584519"/>
            </a:xfrm>
            <a:prstGeom prst="rect">
              <a:avLst/>
            </a:prstGeom>
            <a:noFill/>
          </p:spPr>
          <p:txBody>
            <a:bodyPr>
              <a:spAutoFit/>
            </a:bodyPr>
            <a:lstStyle/>
            <a:p>
              <a:pPr algn="ctr">
                <a:defRPr/>
              </a:pPr>
              <a:r>
                <a:rPr lang="tr-TR" sz="1600" b="1" dirty="0">
                  <a:solidFill>
                    <a:srgbClr val="C00000"/>
                  </a:solidFill>
                  <a:latin typeface="+mn-lt"/>
                </a:rPr>
                <a:t>Etken var olanlarda hastalık </a:t>
              </a:r>
              <a:r>
                <a:rPr lang="tr-TR" sz="1600" b="1" dirty="0" err="1">
                  <a:solidFill>
                    <a:srgbClr val="C00000"/>
                  </a:solidFill>
                  <a:latin typeface="+mn-lt"/>
                </a:rPr>
                <a:t>prevalansı</a:t>
              </a:r>
              <a:endParaRPr lang="tr-TR" sz="1600" b="1" dirty="0">
                <a:solidFill>
                  <a:srgbClr val="C00000"/>
                </a:solidFill>
                <a:latin typeface="+mn-lt"/>
              </a:endParaRPr>
            </a:p>
          </p:txBody>
        </p:sp>
        <p:sp>
          <p:nvSpPr>
            <p:cNvPr id="14" name="13 Metin kutusu"/>
            <p:cNvSpPr txBox="1"/>
            <p:nvPr/>
          </p:nvSpPr>
          <p:spPr>
            <a:xfrm>
              <a:off x="2362037" y="4417545"/>
              <a:ext cx="625487" cy="462214"/>
            </a:xfrm>
            <a:prstGeom prst="rect">
              <a:avLst/>
            </a:prstGeom>
            <a:noFill/>
          </p:spPr>
          <p:txBody>
            <a:bodyPr>
              <a:spAutoFit/>
            </a:bodyPr>
            <a:lstStyle/>
            <a:p>
              <a:pPr algn="ctr">
                <a:defRPr/>
              </a:pPr>
              <a:r>
                <a:rPr lang="tr-TR" sz="2400" b="1" dirty="0">
                  <a:solidFill>
                    <a:srgbClr val="C00000"/>
                  </a:solidFill>
                  <a:latin typeface="+mn-lt"/>
                </a:rPr>
                <a:t>=</a:t>
              </a:r>
            </a:p>
          </p:txBody>
        </p:sp>
        <p:sp>
          <p:nvSpPr>
            <p:cNvPr id="15" name="14 Metin kutusu"/>
            <p:cNvSpPr txBox="1"/>
            <p:nvPr/>
          </p:nvSpPr>
          <p:spPr>
            <a:xfrm>
              <a:off x="3060551" y="4047455"/>
              <a:ext cx="863617" cy="462215"/>
            </a:xfrm>
            <a:prstGeom prst="rect">
              <a:avLst/>
            </a:prstGeom>
            <a:noFill/>
          </p:spPr>
          <p:txBody>
            <a:bodyPr>
              <a:spAutoFit/>
            </a:bodyPr>
            <a:lstStyle/>
            <a:p>
              <a:pPr algn="ctr">
                <a:defRPr/>
              </a:pPr>
              <a:r>
                <a:rPr lang="tr-TR" sz="2400" b="1" dirty="0">
                  <a:solidFill>
                    <a:srgbClr val="C00000"/>
                  </a:solidFill>
                  <a:latin typeface="+mn-lt"/>
                </a:rPr>
                <a:t>a</a:t>
              </a:r>
            </a:p>
          </p:txBody>
        </p:sp>
        <p:sp>
          <p:nvSpPr>
            <p:cNvPr id="16" name="15 Metin kutusu"/>
            <p:cNvSpPr txBox="1"/>
            <p:nvPr/>
          </p:nvSpPr>
          <p:spPr>
            <a:xfrm>
              <a:off x="3060551" y="4695509"/>
              <a:ext cx="841391" cy="462215"/>
            </a:xfrm>
            <a:prstGeom prst="rect">
              <a:avLst/>
            </a:prstGeom>
            <a:noFill/>
          </p:spPr>
          <p:txBody>
            <a:bodyPr>
              <a:spAutoFit/>
            </a:bodyPr>
            <a:lstStyle/>
            <a:p>
              <a:pPr algn="ctr">
                <a:defRPr/>
              </a:pPr>
              <a:r>
                <a:rPr lang="tr-TR" sz="2400" b="1" dirty="0" err="1" smtClean="0">
                  <a:solidFill>
                    <a:srgbClr val="C00000"/>
                  </a:solidFill>
                  <a:latin typeface="+mn-lt"/>
                </a:rPr>
                <a:t>a+b</a:t>
              </a:r>
              <a:endParaRPr lang="tr-TR" sz="2400" b="1" dirty="0">
                <a:solidFill>
                  <a:srgbClr val="C00000"/>
                </a:solidFill>
                <a:latin typeface="+mn-lt"/>
              </a:endParaRPr>
            </a:p>
          </p:txBody>
        </p:sp>
        <p:cxnSp>
          <p:nvCxnSpPr>
            <p:cNvPr id="17" name="16 Düz Bağlayıcı"/>
            <p:cNvCxnSpPr/>
            <p:nvPr/>
          </p:nvCxnSpPr>
          <p:spPr>
            <a:xfrm>
              <a:off x="2987524" y="4652623"/>
              <a:ext cx="100808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17 Yuvarlatılmış Dikdörtgen"/>
            <p:cNvSpPr/>
            <p:nvPr/>
          </p:nvSpPr>
          <p:spPr>
            <a:xfrm>
              <a:off x="539552" y="4077634"/>
              <a:ext cx="3816424" cy="115156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grpSp>
      <p:cxnSp>
        <p:nvCxnSpPr>
          <p:cNvPr id="19" name="18 Düz Ok Bağlayıcısı"/>
          <p:cNvCxnSpPr/>
          <p:nvPr/>
        </p:nvCxnSpPr>
        <p:spPr>
          <a:xfrm>
            <a:off x="5219700" y="3716338"/>
            <a:ext cx="720725" cy="57626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0250" name="35 Grup"/>
          <p:cNvGrpSpPr>
            <a:grpSpLocks/>
          </p:cNvGrpSpPr>
          <p:nvPr/>
        </p:nvGrpSpPr>
        <p:grpSpPr bwMode="auto">
          <a:xfrm>
            <a:off x="4787900" y="4346575"/>
            <a:ext cx="3816350" cy="1181100"/>
            <a:chOff x="4788024" y="4047455"/>
            <a:chExt cx="3816424" cy="1181745"/>
          </a:xfrm>
        </p:grpSpPr>
        <p:sp>
          <p:nvSpPr>
            <p:cNvPr id="21" name="20 Metin kutusu"/>
            <p:cNvSpPr txBox="1"/>
            <p:nvPr/>
          </p:nvSpPr>
          <p:spPr>
            <a:xfrm>
              <a:off x="4788024" y="4357187"/>
              <a:ext cx="2160630" cy="584519"/>
            </a:xfrm>
            <a:prstGeom prst="rect">
              <a:avLst/>
            </a:prstGeom>
            <a:noFill/>
          </p:spPr>
          <p:txBody>
            <a:bodyPr>
              <a:spAutoFit/>
            </a:bodyPr>
            <a:lstStyle/>
            <a:p>
              <a:pPr algn="ctr">
                <a:defRPr/>
              </a:pPr>
              <a:r>
                <a:rPr lang="tr-TR" sz="1600" b="1" dirty="0">
                  <a:solidFill>
                    <a:srgbClr val="C00000"/>
                  </a:solidFill>
                  <a:latin typeface="+mn-lt"/>
                </a:rPr>
                <a:t>Etken yok olanlarda hastalık </a:t>
              </a:r>
              <a:r>
                <a:rPr lang="tr-TR" sz="1600" b="1" dirty="0" err="1">
                  <a:solidFill>
                    <a:srgbClr val="C00000"/>
                  </a:solidFill>
                  <a:latin typeface="+mn-lt"/>
                </a:rPr>
                <a:t>prevalansı</a:t>
              </a:r>
              <a:endParaRPr lang="tr-TR" sz="1600" b="1" dirty="0">
                <a:solidFill>
                  <a:srgbClr val="C00000"/>
                </a:solidFill>
                <a:latin typeface="+mn-lt"/>
              </a:endParaRPr>
            </a:p>
          </p:txBody>
        </p:sp>
        <p:sp>
          <p:nvSpPr>
            <p:cNvPr id="22" name="21 Metin kutusu"/>
            <p:cNvSpPr txBox="1"/>
            <p:nvPr/>
          </p:nvSpPr>
          <p:spPr>
            <a:xfrm>
              <a:off x="6610509" y="4417545"/>
              <a:ext cx="625487" cy="462214"/>
            </a:xfrm>
            <a:prstGeom prst="rect">
              <a:avLst/>
            </a:prstGeom>
            <a:noFill/>
          </p:spPr>
          <p:txBody>
            <a:bodyPr>
              <a:spAutoFit/>
            </a:bodyPr>
            <a:lstStyle/>
            <a:p>
              <a:pPr algn="ctr">
                <a:defRPr/>
              </a:pPr>
              <a:r>
                <a:rPr lang="tr-TR" sz="2400" b="1" dirty="0">
                  <a:solidFill>
                    <a:srgbClr val="C00000"/>
                  </a:solidFill>
                  <a:latin typeface="+mn-lt"/>
                </a:rPr>
                <a:t>=</a:t>
              </a:r>
            </a:p>
          </p:txBody>
        </p:sp>
        <p:sp>
          <p:nvSpPr>
            <p:cNvPr id="23" name="22 Metin kutusu"/>
            <p:cNvSpPr txBox="1"/>
            <p:nvPr/>
          </p:nvSpPr>
          <p:spPr>
            <a:xfrm>
              <a:off x="7309023" y="4047455"/>
              <a:ext cx="863617" cy="462215"/>
            </a:xfrm>
            <a:prstGeom prst="rect">
              <a:avLst/>
            </a:prstGeom>
            <a:noFill/>
          </p:spPr>
          <p:txBody>
            <a:bodyPr>
              <a:spAutoFit/>
            </a:bodyPr>
            <a:lstStyle/>
            <a:p>
              <a:pPr algn="ctr">
                <a:defRPr/>
              </a:pPr>
              <a:r>
                <a:rPr lang="tr-TR" sz="2400" b="1" dirty="0" smtClean="0">
                  <a:solidFill>
                    <a:srgbClr val="C00000"/>
                  </a:solidFill>
                  <a:latin typeface="+mn-lt"/>
                </a:rPr>
                <a:t>c</a:t>
              </a:r>
              <a:endParaRPr lang="tr-TR" sz="2400" b="1" dirty="0">
                <a:solidFill>
                  <a:srgbClr val="C00000"/>
                </a:solidFill>
                <a:latin typeface="+mn-lt"/>
              </a:endParaRPr>
            </a:p>
          </p:txBody>
        </p:sp>
        <p:sp>
          <p:nvSpPr>
            <p:cNvPr id="24" name="23 Metin kutusu"/>
            <p:cNvSpPr txBox="1"/>
            <p:nvPr/>
          </p:nvSpPr>
          <p:spPr>
            <a:xfrm>
              <a:off x="7309023" y="4695509"/>
              <a:ext cx="841391" cy="462215"/>
            </a:xfrm>
            <a:prstGeom prst="rect">
              <a:avLst/>
            </a:prstGeom>
            <a:noFill/>
          </p:spPr>
          <p:txBody>
            <a:bodyPr>
              <a:spAutoFit/>
            </a:bodyPr>
            <a:lstStyle/>
            <a:p>
              <a:pPr algn="ctr">
                <a:defRPr/>
              </a:pPr>
              <a:r>
                <a:rPr lang="tr-TR" sz="2400" b="1" dirty="0" err="1" smtClean="0">
                  <a:solidFill>
                    <a:srgbClr val="C00000"/>
                  </a:solidFill>
                  <a:latin typeface="+mn-lt"/>
                </a:rPr>
                <a:t>c+d</a:t>
              </a:r>
              <a:endParaRPr lang="tr-TR" sz="2400" b="1" dirty="0">
                <a:solidFill>
                  <a:srgbClr val="C00000"/>
                </a:solidFill>
                <a:latin typeface="+mn-lt"/>
              </a:endParaRPr>
            </a:p>
          </p:txBody>
        </p:sp>
        <p:cxnSp>
          <p:nvCxnSpPr>
            <p:cNvPr id="25" name="24 Düz Bağlayıcı"/>
            <p:cNvCxnSpPr/>
            <p:nvPr/>
          </p:nvCxnSpPr>
          <p:spPr>
            <a:xfrm>
              <a:off x="7235996" y="4652623"/>
              <a:ext cx="100808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25 Yuvarlatılmış Dikdörtgen"/>
            <p:cNvSpPr/>
            <p:nvPr/>
          </p:nvSpPr>
          <p:spPr>
            <a:xfrm>
              <a:off x="4788024" y="4077634"/>
              <a:ext cx="3816424" cy="115156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grpSp>
      <p:grpSp>
        <p:nvGrpSpPr>
          <p:cNvPr id="9" name="40 Grup"/>
          <p:cNvGrpSpPr>
            <a:grpSpLocks/>
          </p:cNvGrpSpPr>
          <p:nvPr/>
        </p:nvGrpSpPr>
        <p:grpSpPr bwMode="auto">
          <a:xfrm>
            <a:off x="3563937" y="2636837"/>
            <a:ext cx="1728788" cy="944421"/>
            <a:chOff x="3563887" y="2636912"/>
            <a:chExt cx="1728764" cy="943896"/>
          </a:xfrm>
          <a:solidFill>
            <a:schemeClr val="bg2">
              <a:lumMod val="20000"/>
              <a:lumOff val="80000"/>
            </a:schemeClr>
          </a:solidFill>
        </p:grpSpPr>
        <p:sp>
          <p:nvSpPr>
            <p:cNvPr id="37" name="36 Metin kutusu"/>
            <p:cNvSpPr txBox="1"/>
            <p:nvPr/>
          </p:nvSpPr>
          <p:spPr>
            <a:xfrm>
              <a:off x="3563888" y="2636912"/>
              <a:ext cx="504818" cy="399827"/>
            </a:xfrm>
            <a:prstGeom prst="rect">
              <a:avLst/>
            </a:prstGeom>
            <a:grpFill/>
          </p:spPr>
          <p:txBody>
            <a:bodyPr>
              <a:spAutoFit/>
            </a:bodyPr>
            <a:lstStyle/>
            <a:p>
              <a:pPr algn="ctr">
                <a:defRPr/>
              </a:pPr>
              <a:r>
                <a:rPr lang="tr-TR" sz="2000" b="1" dirty="0" smtClean="0">
                  <a:latin typeface="+mn-lt"/>
                </a:rPr>
                <a:t>a</a:t>
              </a:r>
              <a:endParaRPr lang="tr-TR" sz="2000" b="1" dirty="0">
                <a:latin typeface="+mn-lt"/>
              </a:endParaRPr>
            </a:p>
          </p:txBody>
        </p:sp>
        <p:sp>
          <p:nvSpPr>
            <p:cNvPr id="38" name="37 Metin kutusu"/>
            <p:cNvSpPr txBox="1"/>
            <p:nvPr/>
          </p:nvSpPr>
          <p:spPr>
            <a:xfrm>
              <a:off x="4787833" y="2648018"/>
              <a:ext cx="504818" cy="399827"/>
            </a:xfrm>
            <a:prstGeom prst="rect">
              <a:avLst/>
            </a:prstGeom>
            <a:grpFill/>
          </p:spPr>
          <p:txBody>
            <a:bodyPr>
              <a:spAutoFit/>
            </a:bodyPr>
            <a:lstStyle/>
            <a:p>
              <a:pPr algn="ctr">
                <a:defRPr/>
              </a:pPr>
              <a:r>
                <a:rPr lang="tr-TR" sz="2000" b="1" dirty="0" smtClean="0">
                  <a:latin typeface="+mn-lt"/>
                </a:rPr>
                <a:t>b</a:t>
              </a:r>
              <a:endParaRPr lang="tr-TR" sz="2000" b="1" dirty="0">
                <a:latin typeface="+mn-lt"/>
              </a:endParaRPr>
            </a:p>
          </p:txBody>
        </p:sp>
        <p:sp>
          <p:nvSpPr>
            <p:cNvPr id="39" name="38 Metin kutusu"/>
            <p:cNvSpPr txBox="1"/>
            <p:nvPr/>
          </p:nvSpPr>
          <p:spPr>
            <a:xfrm>
              <a:off x="3563887" y="3173189"/>
              <a:ext cx="504818" cy="399827"/>
            </a:xfrm>
            <a:prstGeom prst="rect">
              <a:avLst/>
            </a:prstGeom>
            <a:grpFill/>
          </p:spPr>
          <p:txBody>
            <a:bodyPr>
              <a:spAutoFit/>
            </a:bodyPr>
            <a:lstStyle/>
            <a:p>
              <a:pPr algn="ctr">
                <a:defRPr/>
              </a:pPr>
              <a:r>
                <a:rPr lang="tr-TR" sz="2000" b="1" dirty="0" smtClean="0">
                  <a:latin typeface="+mn-lt"/>
                </a:rPr>
                <a:t>c</a:t>
              </a:r>
              <a:endParaRPr lang="tr-TR" sz="2000" b="1" dirty="0">
                <a:latin typeface="+mn-lt"/>
              </a:endParaRPr>
            </a:p>
          </p:txBody>
        </p:sp>
        <p:sp>
          <p:nvSpPr>
            <p:cNvPr id="40" name="39 Metin kutusu"/>
            <p:cNvSpPr txBox="1"/>
            <p:nvPr/>
          </p:nvSpPr>
          <p:spPr>
            <a:xfrm>
              <a:off x="4787833" y="3180981"/>
              <a:ext cx="504818" cy="399827"/>
            </a:xfrm>
            <a:prstGeom prst="rect">
              <a:avLst/>
            </a:prstGeom>
            <a:grpFill/>
          </p:spPr>
          <p:txBody>
            <a:bodyPr>
              <a:spAutoFit/>
            </a:bodyPr>
            <a:lstStyle/>
            <a:p>
              <a:pPr algn="ctr">
                <a:defRPr/>
              </a:pPr>
              <a:r>
                <a:rPr lang="tr-TR" sz="2000" b="1" dirty="0" smtClean="0">
                  <a:latin typeface="+mn-lt"/>
                </a:rPr>
                <a:t>d</a:t>
              </a:r>
              <a:endParaRPr lang="tr-TR" sz="2000" b="1" dirty="0">
                <a:latin typeface="+mn-lt"/>
              </a:endParaRPr>
            </a:p>
          </p:txBody>
        </p:sp>
      </p:grpSp>
      <p:sp>
        <p:nvSpPr>
          <p:cNvPr id="10260" name="1 Başlık"/>
          <p:cNvSpPr>
            <a:spLocks noGrp="1"/>
          </p:cNvSpPr>
          <p:nvPr>
            <p:ph type="title"/>
          </p:nvPr>
        </p:nvSpPr>
        <p:spPr/>
        <p:txBody>
          <a:bodyPr/>
          <a:lstStyle/>
          <a:p>
            <a:r>
              <a:rPr lang="tr-TR" altLang="tr-TR" smtClean="0"/>
              <a:t>Alt gruplarda hastalık prevalansı</a:t>
            </a:r>
          </a:p>
        </p:txBody>
      </p:sp>
      <p:sp>
        <p:nvSpPr>
          <p:cNvPr id="42" name="41 Metin kutusu"/>
          <p:cNvSpPr txBox="1"/>
          <p:nvPr/>
        </p:nvSpPr>
        <p:spPr>
          <a:xfrm>
            <a:off x="250825" y="427038"/>
            <a:ext cx="8642350" cy="769937"/>
          </a:xfrm>
          <a:prstGeom prst="rect">
            <a:avLst/>
          </a:prstGeom>
          <a:solidFill>
            <a:schemeClr val="bg2">
              <a:lumMod val="20000"/>
              <a:lumOff val="80000"/>
            </a:schemeClr>
          </a:solidFill>
        </p:spPr>
        <p:txBody>
          <a:bodyPr>
            <a:spAutoFit/>
          </a:bodyPr>
          <a:lstStyle/>
          <a:p>
            <a:pPr algn="ctr">
              <a:defRPr/>
            </a:pPr>
            <a:r>
              <a:rPr lang="tr-TR" sz="4400" b="1" dirty="0" err="1" smtClean="0">
                <a:solidFill>
                  <a:srgbClr val="002060"/>
                </a:solidFill>
                <a:latin typeface="+mn-lt"/>
              </a:rPr>
              <a:t>Prevalans</a:t>
            </a:r>
            <a:endParaRPr lang="tr-TR" sz="4400" b="1" dirty="0">
              <a:solidFill>
                <a:srgbClr val="002060"/>
              </a:solidFill>
              <a:latin typeface="+mn-lt"/>
            </a:endParaRPr>
          </a:p>
        </p:txBody>
      </p:sp>
      <p:sp>
        <p:nvSpPr>
          <p:cNvPr id="11" name="Metin kutusu 10"/>
          <p:cNvSpPr txBox="1"/>
          <p:nvPr/>
        </p:nvSpPr>
        <p:spPr>
          <a:xfrm>
            <a:off x="3665822" y="5758292"/>
            <a:ext cx="1812356" cy="369332"/>
          </a:xfrm>
          <a:prstGeom prst="rect">
            <a:avLst/>
          </a:prstGeom>
          <a:noFill/>
        </p:spPr>
        <p:txBody>
          <a:bodyPr wrap="none" rtlCol="0">
            <a:spAutoFit/>
          </a:bodyPr>
          <a:lstStyle/>
          <a:p>
            <a:r>
              <a:rPr lang="tr-TR" dirty="0" smtClean="0"/>
              <a:t>İstatistiksel analiz</a:t>
            </a:r>
            <a:endParaRPr lang="tr-TR" dirty="0"/>
          </a:p>
        </p:txBody>
      </p:sp>
    </p:spTree>
    <p:extLst>
      <p:ext uri="{BB962C8B-B14F-4D97-AF65-F5344CB8AC3E}">
        <p14:creationId xmlns:p14="http://schemas.microsoft.com/office/powerpoint/2010/main" val="3896453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solidFill>
                  <a:srgbClr val="C00000"/>
                </a:solidFill>
              </a:rPr>
              <a:t>Kesitsel</a:t>
            </a:r>
            <a:r>
              <a:rPr lang="tr-TR" b="1" dirty="0" smtClean="0">
                <a:solidFill>
                  <a:srgbClr val="C00000"/>
                </a:solidFill>
              </a:rPr>
              <a:t> Araştırmalar</a:t>
            </a:r>
            <a:endParaRPr lang="tr-TR" dirty="0"/>
          </a:p>
        </p:txBody>
      </p:sp>
      <p:sp>
        <p:nvSpPr>
          <p:cNvPr id="3" name="Metin Yer Tutucusu 2"/>
          <p:cNvSpPr>
            <a:spLocks noGrp="1"/>
          </p:cNvSpPr>
          <p:nvPr>
            <p:ph type="body" idx="1"/>
          </p:nvPr>
        </p:nvSpPr>
        <p:spPr>
          <a:xfrm>
            <a:off x="467544" y="1196752"/>
            <a:ext cx="4040188" cy="639762"/>
          </a:xfrm>
        </p:spPr>
        <p:txBody>
          <a:bodyPr/>
          <a:lstStyle/>
          <a:p>
            <a:r>
              <a:rPr lang="tr-TR" dirty="0" smtClean="0">
                <a:solidFill>
                  <a:srgbClr val="C00000"/>
                </a:solidFill>
              </a:rPr>
              <a:t>Avantajları</a:t>
            </a:r>
            <a:endParaRPr lang="tr-TR" dirty="0">
              <a:solidFill>
                <a:srgbClr val="C00000"/>
              </a:solidFill>
            </a:endParaRPr>
          </a:p>
        </p:txBody>
      </p:sp>
      <p:sp>
        <p:nvSpPr>
          <p:cNvPr id="4" name="İçerik Yer Tutucusu 3"/>
          <p:cNvSpPr>
            <a:spLocks noGrp="1"/>
          </p:cNvSpPr>
          <p:nvPr>
            <p:ph sz="half" idx="2"/>
          </p:nvPr>
        </p:nvSpPr>
        <p:spPr>
          <a:xfrm>
            <a:off x="457200" y="1772816"/>
            <a:ext cx="4040188" cy="4353347"/>
          </a:xfrm>
        </p:spPr>
        <p:txBody>
          <a:bodyPr>
            <a:normAutofit fontScale="85000" lnSpcReduction="20000"/>
          </a:bodyPr>
          <a:lstStyle/>
          <a:p>
            <a:r>
              <a:rPr lang="tr-TR" altLang="tr-TR" dirty="0" smtClean="0"/>
              <a:t>Toplumun sağlık sorunlarını kısa sürede, ucuza belirlemek, hastalık sıklıkları ve etkenlerin dağılımını saptamak için en uygun yöntemdir</a:t>
            </a:r>
          </a:p>
          <a:p>
            <a:pPr marL="0" indent="0">
              <a:buNone/>
            </a:pPr>
            <a:endParaRPr lang="tr-TR" altLang="tr-TR" dirty="0" smtClean="0"/>
          </a:p>
          <a:p>
            <a:r>
              <a:rPr lang="tr-TR" altLang="tr-TR" dirty="0" smtClean="0"/>
              <a:t>Aynı anda “</a:t>
            </a:r>
            <a:r>
              <a:rPr lang="tr-TR" altLang="tr-TR" dirty="0" err="1" smtClean="0"/>
              <a:t>bir”den</a:t>
            </a:r>
            <a:r>
              <a:rPr lang="tr-TR" altLang="tr-TR" dirty="0" smtClean="0"/>
              <a:t> fazla sorun araştırılabilir</a:t>
            </a:r>
          </a:p>
          <a:p>
            <a:pPr lvl="1"/>
            <a:r>
              <a:rPr lang="tr-TR" altLang="tr-TR" sz="2400" dirty="0"/>
              <a:t>H</a:t>
            </a:r>
            <a:r>
              <a:rPr lang="tr-TR" altLang="tr-TR" sz="2400" dirty="0" smtClean="0"/>
              <a:t>ipertansiyon, Anemi, </a:t>
            </a:r>
            <a:r>
              <a:rPr lang="tr-TR" altLang="tr-TR" sz="2400" dirty="0" err="1" smtClean="0"/>
              <a:t>Tbc</a:t>
            </a:r>
            <a:endParaRPr lang="tr-TR" altLang="tr-TR" sz="2400" dirty="0" smtClean="0"/>
          </a:p>
          <a:p>
            <a:pPr marL="457200" lvl="1" indent="0">
              <a:buNone/>
            </a:pPr>
            <a:endParaRPr lang="tr-TR" altLang="tr-TR" sz="2400" dirty="0" smtClean="0"/>
          </a:p>
          <a:p>
            <a:r>
              <a:rPr lang="tr-TR" altLang="tr-TR" dirty="0" smtClean="0"/>
              <a:t>Toplumu temsil ettiğinden</a:t>
            </a:r>
          </a:p>
          <a:p>
            <a:pPr lvl="1"/>
            <a:r>
              <a:rPr lang="tr-TR" altLang="tr-TR" sz="2400" dirty="0"/>
              <a:t>S</a:t>
            </a:r>
            <a:r>
              <a:rPr lang="tr-TR" altLang="tr-TR" sz="2400" dirty="0" smtClean="0"/>
              <a:t>onuçları topluma </a:t>
            </a:r>
            <a:r>
              <a:rPr lang="tr-TR" altLang="tr-TR" sz="2400" dirty="0" err="1" smtClean="0"/>
              <a:t>genellenebilir</a:t>
            </a:r>
            <a:endParaRPr lang="tr-TR" altLang="tr-TR" sz="2400" dirty="0" smtClean="0"/>
          </a:p>
          <a:p>
            <a:pPr lvl="1"/>
            <a:r>
              <a:rPr lang="tr-TR" altLang="tr-TR" sz="2400" dirty="0" smtClean="0"/>
              <a:t>Bulunan olgular vaka-kontrol çalışmalarında kullanılabilir</a:t>
            </a:r>
          </a:p>
          <a:p>
            <a:endParaRPr lang="tr-TR" dirty="0"/>
          </a:p>
        </p:txBody>
      </p:sp>
      <p:sp>
        <p:nvSpPr>
          <p:cNvPr id="5" name="Metin Yer Tutucusu 4"/>
          <p:cNvSpPr>
            <a:spLocks noGrp="1"/>
          </p:cNvSpPr>
          <p:nvPr>
            <p:ph type="body" sz="quarter" idx="3"/>
          </p:nvPr>
        </p:nvSpPr>
        <p:spPr>
          <a:xfrm>
            <a:off x="4644008" y="1124744"/>
            <a:ext cx="4041775" cy="639762"/>
          </a:xfrm>
        </p:spPr>
        <p:txBody>
          <a:bodyPr/>
          <a:lstStyle/>
          <a:p>
            <a:r>
              <a:rPr lang="tr-TR" dirty="0" smtClean="0">
                <a:solidFill>
                  <a:srgbClr val="C00000"/>
                </a:solidFill>
              </a:rPr>
              <a:t>Dezavantajları</a:t>
            </a:r>
            <a:endParaRPr lang="tr-TR" dirty="0">
              <a:solidFill>
                <a:srgbClr val="C00000"/>
              </a:solidFill>
            </a:endParaRPr>
          </a:p>
        </p:txBody>
      </p:sp>
      <p:sp>
        <p:nvSpPr>
          <p:cNvPr id="6" name="İçerik Yer Tutucusu 5"/>
          <p:cNvSpPr>
            <a:spLocks noGrp="1"/>
          </p:cNvSpPr>
          <p:nvPr>
            <p:ph sz="quarter" idx="4"/>
          </p:nvPr>
        </p:nvSpPr>
        <p:spPr>
          <a:xfrm>
            <a:off x="4645025" y="1700808"/>
            <a:ext cx="4041775" cy="4425355"/>
          </a:xfrm>
        </p:spPr>
        <p:txBody>
          <a:bodyPr>
            <a:normAutofit fontScale="92500" lnSpcReduction="10000"/>
          </a:bodyPr>
          <a:lstStyle/>
          <a:p>
            <a:pPr>
              <a:lnSpc>
                <a:spcPct val="90000"/>
              </a:lnSpc>
            </a:pPr>
            <a:r>
              <a:rPr lang="tr-TR" altLang="tr-TR" sz="2200" dirty="0" smtClean="0"/>
              <a:t>Etken ve hastalık durumu aynı anda incelenir</a:t>
            </a:r>
          </a:p>
          <a:p>
            <a:pPr lvl="1">
              <a:lnSpc>
                <a:spcPct val="90000"/>
              </a:lnSpc>
            </a:pPr>
            <a:r>
              <a:rPr lang="tr-TR" altLang="tr-TR" sz="1800" dirty="0" smtClean="0"/>
              <a:t>Hastalığın etkenle karşılaşma sonrasında ortaya çıkıp çıkmadığını tanımlamak olanaklı değildir</a:t>
            </a:r>
          </a:p>
          <a:p>
            <a:pPr lvl="1">
              <a:lnSpc>
                <a:spcPct val="90000"/>
              </a:lnSpc>
            </a:pPr>
            <a:r>
              <a:rPr lang="tr-TR" sz="1800" dirty="0" err="1" smtClean="0"/>
              <a:t>Nedensel</a:t>
            </a:r>
            <a:r>
              <a:rPr lang="tr-TR" sz="1800" dirty="0" smtClean="0"/>
              <a:t> ilişki kurarken dikkatli olmak gerekir</a:t>
            </a:r>
            <a:endParaRPr lang="tr-TR" dirty="0" smtClean="0"/>
          </a:p>
          <a:p>
            <a:pPr marL="0" indent="0">
              <a:lnSpc>
                <a:spcPct val="90000"/>
              </a:lnSpc>
              <a:buNone/>
            </a:pPr>
            <a:endParaRPr lang="tr-TR" altLang="tr-TR" sz="2200" dirty="0"/>
          </a:p>
          <a:p>
            <a:pPr>
              <a:lnSpc>
                <a:spcPct val="90000"/>
              </a:lnSpc>
            </a:pPr>
            <a:r>
              <a:rPr lang="tr-TR" sz="2200" dirty="0" smtClean="0"/>
              <a:t>Nadir görülen hastalıkların incelenmesinde uygun değildir. Yeterli vaka bulunamayabilir</a:t>
            </a:r>
          </a:p>
          <a:p>
            <a:pPr marL="0" indent="0">
              <a:lnSpc>
                <a:spcPct val="90000"/>
              </a:lnSpc>
              <a:buNone/>
            </a:pPr>
            <a:endParaRPr lang="tr-TR" sz="2200" dirty="0" smtClean="0"/>
          </a:p>
          <a:p>
            <a:pPr>
              <a:lnSpc>
                <a:spcPct val="90000"/>
              </a:lnSpc>
            </a:pPr>
            <a:r>
              <a:rPr lang="tr-TR" sz="2200" dirty="0" smtClean="0"/>
              <a:t>Veri kayıtlardan alınıyorsa kayıtların doğruluğu, kişilerden alınıyorsa hafıza faktörü sonuçları olumsuz etkileyebilir</a:t>
            </a:r>
            <a:endParaRPr lang="tr-TR" sz="1800" dirty="0" smtClean="0"/>
          </a:p>
          <a:p>
            <a:pPr lvl="1">
              <a:lnSpc>
                <a:spcPct val="90000"/>
              </a:lnSpc>
            </a:pPr>
            <a:endParaRPr lang="tr-TR" sz="1800" dirty="0"/>
          </a:p>
          <a:p>
            <a:pPr lvl="1">
              <a:lnSpc>
                <a:spcPct val="90000"/>
              </a:lnSpc>
            </a:pPr>
            <a:endParaRPr lang="tr-TR" sz="1800" dirty="0" smtClean="0"/>
          </a:p>
          <a:p>
            <a:pPr lvl="1">
              <a:lnSpc>
                <a:spcPct val="90000"/>
              </a:lnSpc>
            </a:pPr>
            <a:endParaRPr lang="tr-TR" sz="1800" dirty="0"/>
          </a:p>
          <a:p>
            <a:pPr lvl="1">
              <a:lnSpc>
                <a:spcPct val="90000"/>
              </a:lnSpc>
            </a:pPr>
            <a:endParaRPr lang="tr-TR" sz="1800" dirty="0" smtClean="0"/>
          </a:p>
          <a:p>
            <a:pPr lvl="1">
              <a:lnSpc>
                <a:spcPct val="90000"/>
              </a:lnSpc>
            </a:pPr>
            <a:endParaRPr lang="tr-TR" sz="1800" dirty="0"/>
          </a:p>
          <a:p>
            <a:pPr lvl="1">
              <a:lnSpc>
                <a:spcPct val="90000"/>
              </a:lnSpc>
            </a:pPr>
            <a:endParaRPr lang="tr-TR" sz="1800" dirty="0" smtClean="0"/>
          </a:p>
        </p:txBody>
      </p:sp>
    </p:spTree>
    <p:extLst>
      <p:ext uri="{BB962C8B-B14F-4D97-AF65-F5344CB8AC3E}">
        <p14:creationId xmlns:p14="http://schemas.microsoft.com/office/powerpoint/2010/main" val="2308947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Kesitsel</a:t>
            </a:r>
            <a:r>
              <a:rPr lang="tr-TR" dirty="0" smtClean="0"/>
              <a:t> Araştırmalar-Nedensellik</a:t>
            </a:r>
            <a:endParaRPr lang="tr-T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7776864" cy="4680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6174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solidFill>
                  <a:srgbClr val="C00000"/>
                </a:solidFill>
              </a:rPr>
              <a:t>Winchester</a:t>
            </a:r>
            <a:endParaRPr lang="tr-TR" dirty="0">
              <a:solidFill>
                <a:srgbClr val="C00000"/>
              </a:solidFill>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915340"/>
            <a:ext cx="6120679" cy="389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243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solidFill>
                  <a:srgbClr val="C00000"/>
                </a:solidFill>
              </a:rPr>
              <a:t>Dr.Last’ın</a:t>
            </a:r>
            <a:r>
              <a:rPr lang="tr-TR" dirty="0" smtClean="0">
                <a:solidFill>
                  <a:srgbClr val="C00000"/>
                </a:solidFill>
              </a:rPr>
              <a:t> Soruları</a:t>
            </a:r>
            <a:endParaRPr lang="tr-TR" dirty="0">
              <a:solidFill>
                <a:srgbClr val="C00000"/>
              </a:solidFill>
            </a:endParaRPr>
          </a:p>
        </p:txBody>
      </p:sp>
      <p:sp>
        <p:nvSpPr>
          <p:cNvPr id="3" name="İçerik Yer Tutucusu 2"/>
          <p:cNvSpPr>
            <a:spLocks noGrp="1"/>
          </p:cNvSpPr>
          <p:nvPr>
            <p:ph idx="1"/>
          </p:nvPr>
        </p:nvSpPr>
        <p:spPr/>
        <p:txBody>
          <a:bodyPr/>
          <a:lstStyle/>
          <a:p>
            <a:pPr marL="0" marR="245745" lvl="0" indent="0">
              <a:spcBef>
                <a:spcPts val="0"/>
              </a:spcBef>
              <a:buNone/>
            </a:pPr>
            <a:endParaRPr lang="tr-TR" dirty="0" smtClean="0">
              <a:solidFill>
                <a:prstClr val="black"/>
              </a:solidFill>
            </a:endParaRPr>
          </a:p>
          <a:p>
            <a:pPr marL="0" marR="245745" lvl="0" indent="0">
              <a:spcBef>
                <a:spcPts val="0"/>
              </a:spcBef>
              <a:buNone/>
            </a:pPr>
            <a:r>
              <a:rPr lang="tr-TR" dirty="0" smtClean="0">
                <a:solidFill>
                  <a:prstClr val="black"/>
                </a:solidFill>
              </a:rPr>
              <a:t>1.Bu </a:t>
            </a:r>
            <a:r>
              <a:rPr lang="tr-TR" dirty="0">
                <a:solidFill>
                  <a:prstClr val="black"/>
                </a:solidFill>
              </a:rPr>
              <a:t>kasabada </a:t>
            </a:r>
            <a:r>
              <a:rPr lang="tr-TR" dirty="0" err="1">
                <a:solidFill>
                  <a:prstClr val="black"/>
                </a:solidFill>
              </a:rPr>
              <a:t>iskemik</a:t>
            </a:r>
            <a:r>
              <a:rPr lang="tr-TR" dirty="0">
                <a:solidFill>
                  <a:prstClr val="black"/>
                </a:solidFill>
              </a:rPr>
              <a:t> kalp hastalığı sıklığını bulmak için ne yapmam gerekir</a:t>
            </a:r>
            <a:r>
              <a:rPr lang="tr-TR" dirty="0" smtClean="0">
                <a:solidFill>
                  <a:prstClr val="black"/>
                </a:solidFill>
              </a:rPr>
              <a:t>?</a:t>
            </a:r>
          </a:p>
          <a:p>
            <a:pPr marL="0" marR="245745" lvl="0" indent="0">
              <a:spcBef>
                <a:spcPts val="0"/>
              </a:spcBef>
              <a:buNone/>
            </a:pPr>
            <a:endParaRPr lang="tr-TR" dirty="0">
              <a:solidFill>
                <a:prstClr val="black"/>
              </a:solidFill>
            </a:endParaRPr>
          </a:p>
          <a:p>
            <a:pPr marL="0" marR="245745" lvl="0" indent="0">
              <a:spcBef>
                <a:spcPts val="0"/>
              </a:spcBef>
              <a:buNone/>
            </a:pPr>
            <a:endParaRPr lang="tr-TR" dirty="0">
              <a:solidFill>
                <a:prstClr val="black"/>
              </a:solidFill>
            </a:endParaRPr>
          </a:p>
          <a:p>
            <a:pPr marL="0" marR="245745" lvl="0" indent="0">
              <a:spcBef>
                <a:spcPts val="0"/>
              </a:spcBef>
              <a:buNone/>
            </a:pPr>
            <a:r>
              <a:rPr lang="tr-TR" dirty="0">
                <a:solidFill>
                  <a:prstClr val="black"/>
                </a:solidFill>
              </a:rPr>
              <a:t>2.Bu hastalığın belirli özelliği olan insanlarda daha çok görülüp görülmediğini öğrenebilir miyim?</a:t>
            </a:r>
            <a:endParaRPr lang="tr-TR" dirty="0" smtClean="0"/>
          </a:p>
          <a:p>
            <a:endParaRPr lang="tr-TR" dirty="0"/>
          </a:p>
        </p:txBody>
      </p:sp>
    </p:spTree>
    <p:extLst>
      <p:ext uri="{BB962C8B-B14F-4D97-AF65-F5344CB8AC3E}">
        <p14:creationId xmlns:p14="http://schemas.microsoft.com/office/powerpoint/2010/main" val="3162945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1800" i="1" dirty="0" smtClean="0">
                <a:solidFill>
                  <a:srgbClr val="C00000"/>
                </a:solidFill>
              </a:rPr>
              <a:t>Senaryo-4</a:t>
            </a:r>
            <a:endParaRPr lang="tr-TR" sz="1800" i="1" dirty="0">
              <a:solidFill>
                <a:srgbClr val="C00000"/>
              </a:solidFill>
            </a:endParaRPr>
          </a:p>
        </p:txBody>
      </p:sp>
      <p:sp>
        <p:nvSpPr>
          <p:cNvPr id="3" name="İçerik Yer Tutucusu 2"/>
          <p:cNvSpPr>
            <a:spLocks noGrp="1"/>
          </p:cNvSpPr>
          <p:nvPr>
            <p:ph idx="1"/>
          </p:nvPr>
        </p:nvSpPr>
        <p:spPr/>
        <p:txBody>
          <a:bodyPr>
            <a:noAutofit/>
          </a:bodyPr>
          <a:lstStyle/>
          <a:p>
            <a:pPr marL="0" indent="0">
              <a:buNone/>
            </a:pPr>
            <a:r>
              <a:rPr lang="tr-TR" sz="2800" dirty="0" err="1" smtClean="0"/>
              <a:t>Last</a:t>
            </a:r>
            <a:r>
              <a:rPr lang="tr-TR" sz="2800" dirty="0" smtClean="0"/>
              <a:t> </a:t>
            </a:r>
            <a:r>
              <a:rPr lang="tr-TR" sz="2800" dirty="0"/>
              <a:t>ilk sorusuna yanıt bulabilmek için kasabadaki tüm insanları muayene etmesi, </a:t>
            </a:r>
            <a:r>
              <a:rPr lang="tr-TR" sz="2800" dirty="0" err="1"/>
              <a:t>iskemi</a:t>
            </a:r>
            <a:r>
              <a:rPr lang="tr-TR" sz="2800" dirty="0"/>
              <a:t> tanısı koyabileceği uygun laboratuvar yöntemlerini uygulaması gerektiğini anlar. </a:t>
            </a:r>
            <a:endParaRPr lang="tr-TR" sz="2800" dirty="0" smtClean="0"/>
          </a:p>
          <a:p>
            <a:pPr marL="0" indent="0">
              <a:buNone/>
            </a:pPr>
            <a:endParaRPr lang="tr-TR" sz="2800" dirty="0"/>
          </a:p>
          <a:p>
            <a:pPr marL="0" indent="0">
              <a:buNone/>
            </a:pPr>
            <a:r>
              <a:rPr lang="tr-TR" sz="2800" dirty="0" smtClean="0"/>
              <a:t>İkinci </a:t>
            </a:r>
            <a:r>
              <a:rPr lang="tr-TR" sz="2800" dirty="0"/>
              <a:t>sorusuna yanıt bulabilmesi için de muayene ettiği bütün kişilere bazı özelliklerini sorması gerektiğini ve bazı istatistik yöntemleri kullanarak belli özellikleri olan kişilerde bu hastalığın daha sık olup olmadığını anlayabileceğini görür. </a:t>
            </a:r>
          </a:p>
        </p:txBody>
      </p:sp>
    </p:spTree>
    <p:extLst>
      <p:ext uri="{BB962C8B-B14F-4D97-AF65-F5344CB8AC3E}">
        <p14:creationId xmlns:p14="http://schemas.microsoft.com/office/powerpoint/2010/main" val="2797607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Başlık"/>
          <p:cNvSpPr>
            <a:spLocks noGrp="1"/>
          </p:cNvSpPr>
          <p:nvPr>
            <p:ph type="title"/>
          </p:nvPr>
        </p:nvSpPr>
        <p:spPr/>
        <p:txBody>
          <a:bodyPr/>
          <a:lstStyle/>
          <a:p>
            <a:r>
              <a:rPr lang="tr-TR" altLang="tr-TR" dirty="0" smtClean="0">
                <a:solidFill>
                  <a:srgbClr val="C00000"/>
                </a:solidFill>
              </a:rPr>
              <a:t>Amaç ve Öğrenim Hedefleri</a:t>
            </a:r>
          </a:p>
        </p:txBody>
      </p:sp>
      <p:sp>
        <p:nvSpPr>
          <p:cNvPr id="3075" name="4 Metin Yer Tutucusu"/>
          <p:cNvSpPr>
            <a:spLocks noGrp="1"/>
          </p:cNvSpPr>
          <p:nvPr>
            <p:ph type="body" idx="1"/>
          </p:nvPr>
        </p:nvSpPr>
        <p:spPr>
          <a:xfrm>
            <a:off x="457200" y="1679575"/>
            <a:ext cx="4040188" cy="639763"/>
          </a:xfrm>
        </p:spPr>
        <p:txBody>
          <a:bodyPr/>
          <a:lstStyle/>
          <a:p>
            <a:r>
              <a:rPr lang="tr-TR" altLang="tr-TR" dirty="0" smtClean="0">
                <a:solidFill>
                  <a:srgbClr val="C00000"/>
                </a:solidFill>
              </a:rPr>
              <a:t>Amaç:</a:t>
            </a:r>
          </a:p>
        </p:txBody>
      </p:sp>
      <p:sp>
        <p:nvSpPr>
          <p:cNvPr id="3076" name="5 İçerik Yer Tutucusu"/>
          <p:cNvSpPr>
            <a:spLocks noGrp="1"/>
          </p:cNvSpPr>
          <p:nvPr>
            <p:ph sz="half" idx="2"/>
          </p:nvPr>
        </p:nvSpPr>
        <p:spPr>
          <a:xfrm>
            <a:off x="457200" y="2319338"/>
            <a:ext cx="4040188" cy="1541462"/>
          </a:xfrm>
        </p:spPr>
        <p:txBody>
          <a:bodyPr/>
          <a:lstStyle/>
          <a:p>
            <a:r>
              <a:rPr lang="tr-TR" altLang="tr-TR" dirty="0" err="1" smtClean="0"/>
              <a:t>Kesitsel</a:t>
            </a:r>
            <a:r>
              <a:rPr lang="tr-TR" altLang="tr-TR" dirty="0" smtClean="0"/>
              <a:t> araştırma yönteminin incelenmesi ve öğrenilmesi</a:t>
            </a:r>
          </a:p>
        </p:txBody>
      </p:sp>
      <p:sp>
        <p:nvSpPr>
          <p:cNvPr id="3077" name="6 Metin Yer Tutucusu"/>
          <p:cNvSpPr>
            <a:spLocks noGrp="1"/>
          </p:cNvSpPr>
          <p:nvPr>
            <p:ph type="body" sz="quarter" idx="3"/>
          </p:nvPr>
        </p:nvSpPr>
        <p:spPr>
          <a:xfrm>
            <a:off x="4645025" y="1412875"/>
            <a:ext cx="4041775" cy="639763"/>
          </a:xfrm>
        </p:spPr>
        <p:txBody>
          <a:bodyPr/>
          <a:lstStyle/>
          <a:p>
            <a:r>
              <a:rPr lang="tr-TR" altLang="tr-TR" dirty="0" smtClean="0">
                <a:solidFill>
                  <a:srgbClr val="C00000"/>
                </a:solidFill>
              </a:rPr>
              <a:t>Öğrenim Hedefleri:</a:t>
            </a:r>
          </a:p>
        </p:txBody>
      </p:sp>
      <p:sp>
        <p:nvSpPr>
          <p:cNvPr id="3078" name="7 İçerik Yer Tutucusu"/>
          <p:cNvSpPr>
            <a:spLocks noGrp="1"/>
          </p:cNvSpPr>
          <p:nvPr>
            <p:ph sz="quarter" idx="4"/>
          </p:nvPr>
        </p:nvSpPr>
        <p:spPr>
          <a:xfrm>
            <a:off x="4645025" y="2052638"/>
            <a:ext cx="4041775" cy="3951287"/>
          </a:xfrm>
        </p:spPr>
        <p:txBody>
          <a:bodyPr/>
          <a:lstStyle/>
          <a:p>
            <a:r>
              <a:rPr lang="tr-TR" altLang="tr-TR" sz="2000" dirty="0" err="1" smtClean="0"/>
              <a:t>Kesitsel</a:t>
            </a:r>
            <a:r>
              <a:rPr lang="tr-TR" altLang="tr-TR" sz="2000" dirty="0" smtClean="0"/>
              <a:t> araştırma ile eş anlamlı kullanılan terimler</a:t>
            </a:r>
          </a:p>
          <a:p>
            <a:r>
              <a:rPr lang="tr-TR" altLang="tr-TR" sz="2000" dirty="0" err="1" smtClean="0"/>
              <a:t>Kesitsel</a:t>
            </a:r>
            <a:r>
              <a:rPr lang="tr-TR" altLang="tr-TR" sz="2000" dirty="0" smtClean="0"/>
              <a:t> araştırma kurgusu</a:t>
            </a:r>
          </a:p>
          <a:p>
            <a:r>
              <a:rPr lang="tr-TR" altLang="tr-TR" sz="2000" dirty="0" err="1" smtClean="0"/>
              <a:t>Prevalans</a:t>
            </a:r>
            <a:r>
              <a:rPr lang="tr-TR" altLang="tr-TR" sz="2000" dirty="0" smtClean="0"/>
              <a:t> kavramı ve hesaplaması</a:t>
            </a:r>
          </a:p>
          <a:p>
            <a:r>
              <a:rPr lang="tr-TR" altLang="tr-TR" sz="2000" dirty="0" smtClean="0"/>
              <a:t>Etken ve hastalık ilişkisinin </a:t>
            </a:r>
            <a:r>
              <a:rPr lang="tr-TR" altLang="tr-TR" sz="2000" dirty="0" err="1" smtClean="0"/>
              <a:t>kesitsel</a:t>
            </a:r>
            <a:r>
              <a:rPr lang="tr-TR" altLang="tr-TR" sz="2000" dirty="0" smtClean="0"/>
              <a:t> araştırmalarda gösterilmesi</a:t>
            </a:r>
          </a:p>
          <a:p>
            <a:r>
              <a:rPr lang="tr-TR" altLang="tr-TR" sz="2000" dirty="0" err="1" smtClean="0"/>
              <a:t>Prevalans</a:t>
            </a:r>
            <a:r>
              <a:rPr lang="tr-TR" altLang="tr-TR" sz="2000" dirty="0" smtClean="0"/>
              <a:t> hesaplanırken ortaya çıkabilecek hatalar</a:t>
            </a:r>
          </a:p>
          <a:p>
            <a:r>
              <a:rPr lang="tr-TR" altLang="tr-TR" sz="2000" dirty="0" err="1" smtClean="0"/>
              <a:t>Kesitsel</a:t>
            </a:r>
            <a:r>
              <a:rPr lang="tr-TR" altLang="tr-TR" sz="2000" dirty="0" smtClean="0"/>
              <a:t> araştırmaların avantaj ve dezavantajları</a:t>
            </a:r>
          </a:p>
          <a:p>
            <a:endParaRPr lang="tr-TR" altLang="tr-TR" sz="2000" dirty="0" smtClean="0"/>
          </a:p>
          <a:p>
            <a:endParaRPr lang="tr-TR" altLang="tr-TR" sz="2000" dirty="0" smtClean="0"/>
          </a:p>
        </p:txBody>
      </p:sp>
      <p:sp>
        <p:nvSpPr>
          <p:cNvPr id="9" name="8 Veri Yer Tutucusu"/>
          <p:cNvSpPr>
            <a:spLocks noGrp="1"/>
          </p:cNvSpPr>
          <p:nvPr>
            <p:ph type="dt" sz="quarter" idx="10"/>
          </p:nvPr>
        </p:nvSpPr>
        <p:spPr/>
        <p:txBody>
          <a:bodyPr/>
          <a:lstStyle/>
          <a:p>
            <a:pPr>
              <a:defRPr/>
            </a:pPr>
            <a:fld id="{31D636BA-DF52-4302-8D58-DB7A5A5CDA07}" type="datetime1">
              <a:rPr lang="tr-TR"/>
              <a:pPr>
                <a:defRPr/>
              </a:pPr>
              <a:t>13.08.2015</a:t>
            </a:fld>
            <a:endParaRPr lang="tr-TR"/>
          </a:p>
        </p:txBody>
      </p:sp>
      <p:sp>
        <p:nvSpPr>
          <p:cNvPr id="10" name="9 Slayt Numarası Yer Tutucusu"/>
          <p:cNvSpPr>
            <a:spLocks noGrp="1"/>
          </p:cNvSpPr>
          <p:nvPr>
            <p:ph type="sldNum" sz="quarter" idx="12"/>
          </p:nvPr>
        </p:nvSpPr>
        <p:spPr/>
        <p:txBody>
          <a:bodyPr/>
          <a:lstStyle/>
          <a:p>
            <a:pPr>
              <a:defRPr/>
            </a:pPr>
            <a:fld id="{C800ECCA-1144-41C8-86C6-0E3BA73BE80A}" type="slidenum">
              <a:rPr lang="tr-TR"/>
              <a:pPr>
                <a:defRPr/>
              </a:pPr>
              <a:t>2</a:t>
            </a:fld>
            <a:endParaRPr lang="tr-TR"/>
          </a:p>
        </p:txBody>
      </p:sp>
      <p:sp>
        <p:nvSpPr>
          <p:cNvPr id="11" name="10 Altbilgi Yer Tutucusu"/>
          <p:cNvSpPr>
            <a:spLocks noGrp="1"/>
          </p:cNvSpPr>
          <p:nvPr>
            <p:ph type="ftr" sz="quarter" idx="11"/>
          </p:nvPr>
        </p:nvSpPr>
        <p:spPr/>
        <p:txBody>
          <a:bodyPr/>
          <a:lstStyle/>
          <a:p>
            <a:pPr>
              <a:defRPr/>
            </a:pPr>
            <a:r>
              <a:rPr lang="tr-TR"/>
              <a:t>Kesitsel Araştırmalar</a:t>
            </a:r>
          </a:p>
        </p:txBody>
      </p:sp>
    </p:spTree>
    <p:extLst>
      <p:ext uri="{BB962C8B-B14F-4D97-AF65-F5344CB8AC3E}">
        <p14:creationId xmlns:p14="http://schemas.microsoft.com/office/powerpoint/2010/main" val="2894289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1800" i="1" dirty="0" smtClean="0">
                <a:solidFill>
                  <a:srgbClr val="C00000"/>
                </a:solidFill>
              </a:rPr>
              <a:t>Senaryo-4</a:t>
            </a:r>
            <a:endParaRPr lang="tr-TR" sz="1800" dirty="0"/>
          </a:p>
        </p:txBody>
      </p:sp>
      <p:sp>
        <p:nvSpPr>
          <p:cNvPr id="3" name="İçerik Yer Tutucusu 2"/>
          <p:cNvSpPr>
            <a:spLocks noGrp="1"/>
          </p:cNvSpPr>
          <p:nvPr>
            <p:ph idx="1"/>
          </p:nvPr>
        </p:nvSpPr>
        <p:spPr/>
        <p:txBody>
          <a:bodyPr>
            <a:normAutofit fontScale="77500" lnSpcReduction="20000"/>
          </a:bodyPr>
          <a:lstStyle/>
          <a:p>
            <a:pPr marL="0" indent="0">
              <a:buNone/>
            </a:pPr>
            <a:r>
              <a:rPr lang="tr-TR" dirty="0"/>
              <a:t>Hastalığa tanı koyabilmesi için önce ayrıntılı bir öykü almaya, fizik muayene yapmaya ve bir de kişilerin EKG (</a:t>
            </a:r>
            <a:r>
              <a:rPr lang="tr-TR" dirty="0" err="1" smtClean="0"/>
              <a:t>Elektrokardio</a:t>
            </a:r>
            <a:r>
              <a:rPr lang="tr-TR" dirty="0" err="1"/>
              <a:t>g</a:t>
            </a:r>
            <a:r>
              <a:rPr lang="tr-TR" dirty="0" err="1" smtClean="0"/>
              <a:t>rafi</a:t>
            </a:r>
            <a:r>
              <a:rPr lang="tr-TR" dirty="0" smtClean="0"/>
              <a:t> </a:t>
            </a:r>
            <a:r>
              <a:rPr lang="tr-TR" dirty="0"/>
              <a:t>)’</a:t>
            </a:r>
            <a:r>
              <a:rPr lang="tr-TR" dirty="0" err="1"/>
              <a:t>lerini</a:t>
            </a:r>
            <a:r>
              <a:rPr lang="tr-TR" dirty="0"/>
              <a:t> çekmeye karar verir. </a:t>
            </a:r>
            <a:endParaRPr lang="tr-TR" dirty="0" smtClean="0"/>
          </a:p>
          <a:p>
            <a:pPr marL="0" indent="0">
              <a:buNone/>
            </a:pPr>
            <a:r>
              <a:rPr lang="tr-TR" dirty="0" smtClean="0"/>
              <a:t>Ancak </a:t>
            </a:r>
            <a:r>
              <a:rPr lang="tr-TR" dirty="0"/>
              <a:t>35000 kişide bu işlemi tekrarlaması imkansızdır. Bunu yapacak ne parasal olanağı, ne zamanı, ne de yeterli personeli vardır. </a:t>
            </a:r>
            <a:endParaRPr lang="tr-TR" dirty="0" smtClean="0"/>
          </a:p>
          <a:p>
            <a:pPr marL="0" indent="0">
              <a:buNone/>
            </a:pPr>
            <a:r>
              <a:rPr lang="tr-TR" dirty="0" smtClean="0"/>
              <a:t>Bir </a:t>
            </a:r>
            <a:r>
              <a:rPr lang="tr-TR" dirty="0"/>
              <a:t>istatistik kitabından bilimsel yöntemlerle seçilen küçük bir gruptan elde edeceği sonuçların tüm kasaba halkının özelliklerini yansıtabileceğini öğrenir. Bir takım formüller kullanarak rastgele yöntemle seçeceği 1000 kişiyi incelerse ne sıklıkta ve kimlerde daha çok görüldüğünü bulabileceğini anlar. </a:t>
            </a:r>
            <a:endParaRPr lang="tr-TR" dirty="0" smtClean="0"/>
          </a:p>
          <a:p>
            <a:pPr marL="0" indent="0">
              <a:buNone/>
            </a:pPr>
            <a:r>
              <a:rPr lang="tr-TR" dirty="0" smtClean="0"/>
              <a:t>Hızla </a:t>
            </a:r>
            <a:r>
              <a:rPr lang="tr-TR" dirty="0"/>
              <a:t>işe girişir. </a:t>
            </a:r>
            <a:r>
              <a:rPr lang="tr-TR" dirty="0" smtClean="0"/>
              <a:t>15 </a:t>
            </a:r>
            <a:r>
              <a:rPr lang="tr-TR" dirty="0"/>
              <a:t>gün içinde incelemesini tamamlar. </a:t>
            </a:r>
          </a:p>
          <a:p>
            <a:endParaRPr lang="tr-TR" dirty="0"/>
          </a:p>
        </p:txBody>
      </p:sp>
    </p:spTree>
    <p:extLst>
      <p:ext uri="{BB962C8B-B14F-4D97-AF65-F5344CB8AC3E}">
        <p14:creationId xmlns:p14="http://schemas.microsoft.com/office/powerpoint/2010/main" val="3935699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solidFill>
                  <a:srgbClr val="C00000"/>
                </a:solidFill>
              </a:rPr>
              <a:t>Kesitsel</a:t>
            </a:r>
            <a:r>
              <a:rPr lang="tr-TR" b="1" dirty="0" smtClean="0">
                <a:solidFill>
                  <a:srgbClr val="C00000"/>
                </a:solidFill>
              </a:rPr>
              <a:t> Araştırmalar</a:t>
            </a:r>
            <a:endParaRPr lang="tr-TR" dirty="0"/>
          </a:p>
        </p:txBody>
      </p:sp>
      <p:sp>
        <p:nvSpPr>
          <p:cNvPr id="3" name="İçerik Yer Tutucusu 2"/>
          <p:cNvSpPr>
            <a:spLocks noGrp="1"/>
          </p:cNvSpPr>
          <p:nvPr>
            <p:ph idx="1"/>
          </p:nvPr>
        </p:nvSpPr>
        <p:spPr>
          <a:xfrm>
            <a:off x="107504" y="3140969"/>
            <a:ext cx="1224136" cy="936103"/>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indent="0">
              <a:buNone/>
            </a:pPr>
            <a:r>
              <a:rPr lang="tr-TR" dirty="0" smtClean="0">
                <a:solidFill>
                  <a:srgbClr val="C00000"/>
                </a:solidFill>
              </a:rPr>
              <a:t>Risk altındaki toplum</a:t>
            </a:r>
            <a:endParaRPr lang="tr-TR" dirty="0">
              <a:solidFill>
                <a:srgbClr val="C00000"/>
              </a:solidFill>
            </a:endParaRPr>
          </a:p>
        </p:txBody>
      </p:sp>
      <p:cxnSp>
        <p:nvCxnSpPr>
          <p:cNvPr id="11" name="Düz Bağlayıcı 10"/>
          <p:cNvCxnSpPr>
            <a:stCxn id="3" idx="3"/>
          </p:cNvCxnSpPr>
          <p:nvPr/>
        </p:nvCxnSpPr>
        <p:spPr>
          <a:xfrm>
            <a:off x="1331640" y="3609021"/>
            <a:ext cx="79208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Metin kutusu 13"/>
          <p:cNvSpPr txBox="1"/>
          <p:nvPr/>
        </p:nvSpPr>
        <p:spPr>
          <a:xfrm>
            <a:off x="2123728" y="3424355"/>
            <a:ext cx="86409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smtClean="0">
                <a:solidFill>
                  <a:srgbClr val="C00000"/>
                </a:solidFill>
              </a:rPr>
              <a:t>Örnek</a:t>
            </a:r>
            <a:endParaRPr lang="tr-TR" dirty="0">
              <a:solidFill>
                <a:srgbClr val="C00000"/>
              </a:solidFill>
            </a:endParaRPr>
          </a:p>
        </p:txBody>
      </p:sp>
      <p:cxnSp>
        <p:nvCxnSpPr>
          <p:cNvPr id="17" name="Düz Bağlayıcı 16"/>
          <p:cNvCxnSpPr>
            <a:stCxn id="14" idx="3"/>
          </p:cNvCxnSpPr>
          <p:nvPr/>
        </p:nvCxnSpPr>
        <p:spPr>
          <a:xfrm>
            <a:off x="2987824" y="3609021"/>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Düz Bağlayıcı 20"/>
          <p:cNvCxnSpPr/>
          <p:nvPr/>
        </p:nvCxnSpPr>
        <p:spPr>
          <a:xfrm>
            <a:off x="3563888" y="3609021"/>
            <a:ext cx="432048" cy="4680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Düz Bağlayıcı 24"/>
          <p:cNvCxnSpPr/>
          <p:nvPr/>
        </p:nvCxnSpPr>
        <p:spPr>
          <a:xfrm flipV="1">
            <a:off x="3563888" y="2930416"/>
            <a:ext cx="358685" cy="6786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Düz Bağlayıcı 28"/>
          <p:cNvCxnSpPr/>
          <p:nvPr/>
        </p:nvCxnSpPr>
        <p:spPr>
          <a:xfrm>
            <a:off x="3995936" y="4077072"/>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Düz Bağlayıcı 31"/>
          <p:cNvCxnSpPr/>
          <p:nvPr/>
        </p:nvCxnSpPr>
        <p:spPr>
          <a:xfrm>
            <a:off x="3922573" y="2915652"/>
            <a:ext cx="5054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Düz Bağlayıcı 34"/>
          <p:cNvCxnSpPr/>
          <p:nvPr/>
        </p:nvCxnSpPr>
        <p:spPr>
          <a:xfrm flipV="1">
            <a:off x="4453136" y="2426360"/>
            <a:ext cx="36004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Düz Bağlayıcı 37"/>
          <p:cNvCxnSpPr/>
          <p:nvPr/>
        </p:nvCxnSpPr>
        <p:spPr>
          <a:xfrm>
            <a:off x="4468965" y="2930416"/>
            <a:ext cx="360040" cy="486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Düz Bağlayıcı 41"/>
          <p:cNvCxnSpPr/>
          <p:nvPr/>
        </p:nvCxnSpPr>
        <p:spPr>
          <a:xfrm flipV="1">
            <a:off x="4453136" y="3609022"/>
            <a:ext cx="442900" cy="468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Düz Bağlayıcı 44"/>
          <p:cNvCxnSpPr/>
          <p:nvPr/>
        </p:nvCxnSpPr>
        <p:spPr>
          <a:xfrm>
            <a:off x="4453136" y="4077072"/>
            <a:ext cx="44290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Düz Bağlayıcı 51"/>
          <p:cNvCxnSpPr/>
          <p:nvPr/>
        </p:nvCxnSpPr>
        <p:spPr>
          <a:xfrm>
            <a:off x="4829005" y="2426360"/>
            <a:ext cx="6840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Düz Bağlayıcı 53"/>
          <p:cNvCxnSpPr/>
          <p:nvPr/>
        </p:nvCxnSpPr>
        <p:spPr>
          <a:xfrm>
            <a:off x="4862690" y="3424355"/>
            <a:ext cx="6840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Düz Bağlayıcı 54"/>
          <p:cNvCxnSpPr/>
          <p:nvPr/>
        </p:nvCxnSpPr>
        <p:spPr>
          <a:xfrm>
            <a:off x="4896036" y="3609022"/>
            <a:ext cx="6840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Düz Bağlayıcı 55"/>
          <p:cNvCxnSpPr/>
          <p:nvPr/>
        </p:nvCxnSpPr>
        <p:spPr>
          <a:xfrm>
            <a:off x="4919751" y="4581128"/>
            <a:ext cx="684076"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Metin kutusu 58"/>
          <p:cNvSpPr txBox="1"/>
          <p:nvPr/>
        </p:nvSpPr>
        <p:spPr>
          <a:xfrm>
            <a:off x="5586152" y="2436597"/>
            <a:ext cx="240533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dirty="0" smtClean="0"/>
              <a:t>Etken (+) Hastalık (+)   A</a:t>
            </a:r>
            <a:endParaRPr lang="tr-TR" dirty="0"/>
          </a:p>
        </p:txBody>
      </p:sp>
      <p:sp>
        <p:nvSpPr>
          <p:cNvPr id="60" name="Metin kutusu 59"/>
          <p:cNvSpPr txBox="1"/>
          <p:nvPr/>
        </p:nvSpPr>
        <p:spPr>
          <a:xfrm>
            <a:off x="5603827" y="3047975"/>
            <a:ext cx="240533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dirty="0" smtClean="0"/>
              <a:t>Etken (+) Hastalık (-)   B</a:t>
            </a:r>
            <a:endParaRPr lang="tr-TR" dirty="0"/>
          </a:p>
        </p:txBody>
      </p:sp>
      <p:sp>
        <p:nvSpPr>
          <p:cNvPr id="61" name="Metin kutusu 60"/>
          <p:cNvSpPr txBox="1"/>
          <p:nvPr/>
        </p:nvSpPr>
        <p:spPr>
          <a:xfrm>
            <a:off x="5610527" y="3609021"/>
            <a:ext cx="240533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dirty="0" smtClean="0"/>
              <a:t>Etken (-) Hastalık (+)   C</a:t>
            </a:r>
            <a:endParaRPr lang="tr-TR" dirty="0"/>
          </a:p>
        </p:txBody>
      </p:sp>
      <p:sp>
        <p:nvSpPr>
          <p:cNvPr id="62" name="Metin kutusu 61"/>
          <p:cNvSpPr txBox="1"/>
          <p:nvPr/>
        </p:nvSpPr>
        <p:spPr>
          <a:xfrm>
            <a:off x="5610527" y="4184402"/>
            <a:ext cx="240533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smtClean="0"/>
              <a:t>Etken (-) Hastalık (-)   D</a:t>
            </a:r>
            <a:endParaRPr lang="tr-TR" dirty="0"/>
          </a:p>
        </p:txBody>
      </p:sp>
      <p:sp>
        <p:nvSpPr>
          <p:cNvPr id="64" name="Metin kutusu 63"/>
          <p:cNvSpPr txBox="1"/>
          <p:nvPr/>
        </p:nvSpPr>
        <p:spPr>
          <a:xfrm>
            <a:off x="755576" y="5589240"/>
            <a:ext cx="4002955"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dirty="0" smtClean="0"/>
              <a:t>Toplam </a:t>
            </a:r>
            <a:r>
              <a:rPr lang="tr-TR" dirty="0" err="1" smtClean="0"/>
              <a:t>Prevalans</a:t>
            </a:r>
            <a:r>
              <a:rPr lang="tr-TR" dirty="0" smtClean="0"/>
              <a:t>= A+C/A+B+C+D    X    k</a:t>
            </a:r>
          </a:p>
          <a:p>
            <a:r>
              <a:rPr lang="tr-TR" dirty="0" smtClean="0"/>
              <a:t>Etken(+) </a:t>
            </a:r>
            <a:r>
              <a:rPr lang="tr-TR" dirty="0" err="1" smtClean="0"/>
              <a:t>Prevalans</a:t>
            </a:r>
            <a:r>
              <a:rPr lang="tr-TR" dirty="0" smtClean="0"/>
              <a:t>= A/A+B     X     k</a:t>
            </a:r>
          </a:p>
          <a:p>
            <a:r>
              <a:rPr lang="tr-TR" dirty="0" smtClean="0"/>
              <a:t>Etken(-)  </a:t>
            </a:r>
            <a:r>
              <a:rPr lang="tr-TR" dirty="0" err="1" smtClean="0"/>
              <a:t>Prevalans</a:t>
            </a:r>
            <a:r>
              <a:rPr lang="tr-TR" dirty="0" smtClean="0"/>
              <a:t>= C/C+D     X     k</a:t>
            </a:r>
            <a:endParaRPr lang="tr-TR" dirty="0"/>
          </a:p>
        </p:txBody>
      </p:sp>
      <p:sp>
        <p:nvSpPr>
          <p:cNvPr id="65" name="Metin kutusu 64"/>
          <p:cNvSpPr txBox="1"/>
          <p:nvPr/>
        </p:nvSpPr>
        <p:spPr>
          <a:xfrm>
            <a:off x="1367257" y="2436597"/>
            <a:ext cx="900099" cy="646331"/>
          </a:xfrm>
          <a:prstGeom prst="rect">
            <a:avLst/>
          </a:prstGeom>
          <a:noFill/>
        </p:spPr>
        <p:txBody>
          <a:bodyPr wrap="square" rtlCol="0">
            <a:spAutoFit/>
          </a:bodyPr>
          <a:lstStyle/>
          <a:p>
            <a:r>
              <a:rPr lang="tr-TR" sz="1200" b="1" dirty="0" smtClean="0"/>
              <a:t>Uygun Örnekleme Yöntemi</a:t>
            </a:r>
            <a:endParaRPr lang="tr-TR" sz="1200" b="1" dirty="0"/>
          </a:p>
        </p:txBody>
      </p:sp>
      <p:cxnSp>
        <p:nvCxnSpPr>
          <p:cNvPr id="67" name="Düz Ok Bağlayıcısı 66"/>
          <p:cNvCxnSpPr/>
          <p:nvPr/>
        </p:nvCxnSpPr>
        <p:spPr>
          <a:xfrm>
            <a:off x="1691680" y="3082928"/>
            <a:ext cx="0" cy="418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0" name="Metin kutusu 69"/>
          <p:cNvSpPr txBox="1"/>
          <p:nvPr/>
        </p:nvSpPr>
        <p:spPr>
          <a:xfrm>
            <a:off x="2790265" y="2401644"/>
            <a:ext cx="1080120" cy="646331"/>
          </a:xfrm>
          <a:prstGeom prst="rect">
            <a:avLst/>
          </a:prstGeom>
          <a:noFill/>
        </p:spPr>
        <p:txBody>
          <a:bodyPr wrap="square" rtlCol="0">
            <a:spAutoFit/>
          </a:bodyPr>
          <a:lstStyle/>
          <a:p>
            <a:r>
              <a:rPr lang="tr-TR" sz="1200" b="1" dirty="0" smtClean="0"/>
              <a:t>Anket, FM, Laboratuvar incelemeleri</a:t>
            </a:r>
            <a:endParaRPr lang="tr-TR" sz="1200" b="1" dirty="0"/>
          </a:p>
        </p:txBody>
      </p:sp>
      <p:cxnSp>
        <p:nvCxnSpPr>
          <p:cNvPr id="72" name="Düz Ok Bağlayıcısı 71"/>
          <p:cNvCxnSpPr>
            <a:stCxn id="70" idx="2"/>
          </p:cNvCxnSpPr>
          <p:nvPr/>
        </p:nvCxnSpPr>
        <p:spPr>
          <a:xfrm>
            <a:off x="3330325" y="3047975"/>
            <a:ext cx="0" cy="4530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a:xfrm>
            <a:off x="107504" y="4180080"/>
            <a:ext cx="122413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dirty="0" smtClean="0">
                <a:solidFill>
                  <a:schemeClr val="tx1">
                    <a:lumMod val="95000"/>
                    <a:lumOff val="5000"/>
                  </a:schemeClr>
                </a:solidFill>
              </a:rPr>
              <a:t>35000 kişi</a:t>
            </a:r>
            <a:endParaRPr lang="tr-TR" dirty="0">
              <a:solidFill>
                <a:schemeClr val="tx1">
                  <a:lumMod val="95000"/>
                  <a:lumOff val="5000"/>
                </a:schemeClr>
              </a:solidFill>
            </a:endParaRPr>
          </a:p>
        </p:txBody>
      </p:sp>
      <p:sp>
        <p:nvSpPr>
          <p:cNvPr id="6" name="Metin kutusu 5"/>
          <p:cNvSpPr txBox="1"/>
          <p:nvPr/>
        </p:nvSpPr>
        <p:spPr>
          <a:xfrm>
            <a:off x="2123729" y="3843047"/>
            <a:ext cx="966372"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r>
              <a:rPr lang="tr-TR" sz="1600" dirty="0">
                <a:solidFill>
                  <a:prstClr val="black"/>
                </a:solidFill>
              </a:rPr>
              <a:t>1000 </a:t>
            </a:r>
            <a:r>
              <a:rPr lang="tr-TR" sz="1600" dirty="0" smtClean="0">
                <a:solidFill>
                  <a:prstClr val="black"/>
                </a:solidFill>
              </a:rPr>
              <a:t>kişi</a:t>
            </a:r>
            <a:endParaRPr lang="tr-TR" sz="1600" dirty="0">
              <a:solidFill>
                <a:prstClr val="black"/>
              </a:solidFill>
            </a:endParaRPr>
          </a:p>
        </p:txBody>
      </p:sp>
      <p:sp>
        <p:nvSpPr>
          <p:cNvPr id="8" name="Metin kutusu 7"/>
          <p:cNvSpPr txBox="1"/>
          <p:nvPr/>
        </p:nvSpPr>
        <p:spPr>
          <a:xfrm>
            <a:off x="2747828" y="2067265"/>
            <a:ext cx="1174745" cy="30777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tr-TR" sz="1400" dirty="0" err="1" smtClean="0">
                <a:solidFill>
                  <a:schemeClr val="tx1">
                    <a:lumMod val="95000"/>
                    <a:lumOff val="5000"/>
                  </a:schemeClr>
                </a:solidFill>
              </a:rPr>
              <a:t>Öykü,FM,EKG</a:t>
            </a:r>
            <a:endParaRPr lang="tr-TR" sz="1400" dirty="0">
              <a:solidFill>
                <a:schemeClr val="tx1">
                  <a:lumMod val="95000"/>
                  <a:lumOff val="5000"/>
                </a:schemeClr>
              </a:solidFill>
            </a:endParaRPr>
          </a:p>
        </p:txBody>
      </p:sp>
    </p:spTree>
    <p:extLst>
      <p:ext uri="{BB962C8B-B14F-4D97-AF65-F5344CB8AC3E}">
        <p14:creationId xmlns:p14="http://schemas.microsoft.com/office/powerpoint/2010/main" val="3452188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sz="1800" i="1" dirty="0" smtClean="0">
                <a:solidFill>
                  <a:srgbClr val="C00000"/>
                </a:solidFill>
              </a:rPr>
              <a:t>Senaryo-4</a:t>
            </a:r>
            <a:endParaRPr lang="tr-TR" sz="1800" i="1" dirty="0"/>
          </a:p>
        </p:txBody>
      </p:sp>
      <p:sp>
        <p:nvSpPr>
          <p:cNvPr id="3" name="İçerik Yer Tutucusu 2"/>
          <p:cNvSpPr>
            <a:spLocks noGrp="1"/>
          </p:cNvSpPr>
          <p:nvPr>
            <p:ph idx="1"/>
          </p:nvPr>
        </p:nvSpPr>
        <p:spPr/>
        <p:txBody>
          <a:bodyPr>
            <a:normAutofit fontScale="70000" lnSpcReduction="20000"/>
          </a:bodyPr>
          <a:lstStyle/>
          <a:p>
            <a:pPr marL="0" indent="0">
              <a:buNone/>
            </a:pPr>
            <a:r>
              <a:rPr lang="tr-TR" dirty="0"/>
              <a:t>İncelediği 1000 kişiden 32’sinin </a:t>
            </a:r>
            <a:r>
              <a:rPr lang="tr-TR" dirty="0" err="1"/>
              <a:t>iskemik</a:t>
            </a:r>
            <a:r>
              <a:rPr lang="tr-TR" dirty="0"/>
              <a:t> kalp hastası olduğunu görür. Hastalardan bir tanesi 32, diğer 34 yaşında olup, kalanların tümü 35 yaşın üzerindedir. Buna karşın 1000 kişiden ancak 400’ü 35 yaşın üzerindedir.32 hastanın 20 tanesi erkek, 12 tanesi kadındır. Hastanenin hemen yakınında emeklilerin oturduğu mahalleden araştırmaya giren 50 kişiden ise 5 tanesi hasta olarak bulunmuştur. </a:t>
            </a:r>
            <a:endParaRPr lang="tr-TR" dirty="0" smtClean="0"/>
          </a:p>
          <a:p>
            <a:pPr marL="0" indent="0">
              <a:buNone/>
            </a:pPr>
            <a:endParaRPr lang="tr-TR" dirty="0"/>
          </a:p>
          <a:p>
            <a:pPr marL="0" indent="0">
              <a:buNone/>
            </a:pPr>
            <a:r>
              <a:rPr lang="tr-TR" dirty="0" err="1" smtClean="0"/>
              <a:t>Last</a:t>
            </a:r>
            <a:r>
              <a:rPr lang="tr-TR" dirty="0" smtClean="0"/>
              <a:t> </a:t>
            </a:r>
            <a:r>
              <a:rPr lang="tr-TR" dirty="0"/>
              <a:t>bulgularını gözden geçirir. Toplumda her 100 kişiden 3.2’si </a:t>
            </a:r>
            <a:r>
              <a:rPr lang="tr-TR" dirty="0" err="1"/>
              <a:t>iskemik</a:t>
            </a:r>
            <a:r>
              <a:rPr lang="tr-TR" dirty="0"/>
              <a:t> kalp hastasıdır. Hastaların %94’ü 35 yaşın üzerindedir. Yaşlıların yoğunlukta olduğu mahallede hastalık toplumdaki genel düzeyinden daha fazladır, erkeklerde daha sık görülmektedir. Dr. </a:t>
            </a:r>
            <a:r>
              <a:rPr lang="tr-TR" dirty="0" err="1"/>
              <a:t>Last</a:t>
            </a:r>
            <a:r>
              <a:rPr lang="tr-TR" dirty="0"/>
              <a:t>  hastalığın hastane </a:t>
            </a:r>
            <a:r>
              <a:rPr lang="tr-TR" dirty="0" smtClean="0"/>
              <a:t>verileriyle saptadığı </a:t>
            </a:r>
            <a:r>
              <a:rPr lang="tr-TR" dirty="0"/>
              <a:t>kadar sık olmadığını görür, ancak başlangıçtaki şüphelerin doğru çıkması yani hastalığın ileri yaşlarda ve erkeklerde görüldüğünün doğrulanması onu mutlu eder. </a:t>
            </a:r>
          </a:p>
          <a:p>
            <a:endParaRPr lang="tr-TR" dirty="0"/>
          </a:p>
        </p:txBody>
      </p:sp>
    </p:spTree>
    <p:extLst>
      <p:ext uri="{BB962C8B-B14F-4D97-AF65-F5344CB8AC3E}">
        <p14:creationId xmlns:p14="http://schemas.microsoft.com/office/powerpoint/2010/main" val="3607320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solidFill>
                  <a:srgbClr val="C00000"/>
                </a:solidFill>
              </a:rPr>
              <a:t>Kesitsel</a:t>
            </a:r>
            <a:r>
              <a:rPr lang="tr-TR" b="1" dirty="0" smtClean="0">
                <a:solidFill>
                  <a:srgbClr val="C00000"/>
                </a:solidFill>
              </a:rPr>
              <a:t> Araştırmalar</a:t>
            </a:r>
            <a:endParaRPr lang="tr-TR" dirty="0"/>
          </a:p>
        </p:txBody>
      </p:sp>
      <p:sp>
        <p:nvSpPr>
          <p:cNvPr id="3" name="İçerik Yer Tutucusu 2"/>
          <p:cNvSpPr>
            <a:spLocks noGrp="1"/>
          </p:cNvSpPr>
          <p:nvPr>
            <p:ph idx="1"/>
          </p:nvPr>
        </p:nvSpPr>
        <p:spPr>
          <a:xfrm>
            <a:off x="107504" y="3140969"/>
            <a:ext cx="1224136" cy="936103"/>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indent="0">
              <a:buNone/>
            </a:pPr>
            <a:r>
              <a:rPr lang="tr-TR" dirty="0" smtClean="0">
                <a:solidFill>
                  <a:srgbClr val="C00000"/>
                </a:solidFill>
              </a:rPr>
              <a:t>Risk altındaki toplum</a:t>
            </a:r>
            <a:endParaRPr lang="tr-TR" dirty="0">
              <a:solidFill>
                <a:srgbClr val="C00000"/>
              </a:solidFill>
            </a:endParaRPr>
          </a:p>
        </p:txBody>
      </p:sp>
      <p:cxnSp>
        <p:nvCxnSpPr>
          <p:cNvPr id="11" name="Düz Bağlayıcı 10"/>
          <p:cNvCxnSpPr>
            <a:stCxn id="3" idx="3"/>
          </p:cNvCxnSpPr>
          <p:nvPr/>
        </p:nvCxnSpPr>
        <p:spPr>
          <a:xfrm>
            <a:off x="1331640" y="3609021"/>
            <a:ext cx="79208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Metin kutusu 13"/>
          <p:cNvSpPr txBox="1"/>
          <p:nvPr/>
        </p:nvSpPr>
        <p:spPr>
          <a:xfrm>
            <a:off x="2123728" y="3424355"/>
            <a:ext cx="86409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smtClean="0">
                <a:solidFill>
                  <a:srgbClr val="C00000"/>
                </a:solidFill>
              </a:rPr>
              <a:t>Örnek</a:t>
            </a:r>
            <a:endParaRPr lang="tr-TR" dirty="0">
              <a:solidFill>
                <a:srgbClr val="C00000"/>
              </a:solidFill>
            </a:endParaRPr>
          </a:p>
        </p:txBody>
      </p:sp>
      <p:cxnSp>
        <p:nvCxnSpPr>
          <p:cNvPr id="17" name="Düz Bağlayıcı 16"/>
          <p:cNvCxnSpPr>
            <a:stCxn id="14" idx="3"/>
          </p:cNvCxnSpPr>
          <p:nvPr/>
        </p:nvCxnSpPr>
        <p:spPr>
          <a:xfrm>
            <a:off x="2987824" y="3609021"/>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Düz Bağlayıcı 20"/>
          <p:cNvCxnSpPr/>
          <p:nvPr/>
        </p:nvCxnSpPr>
        <p:spPr>
          <a:xfrm>
            <a:off x="3563888" y="3609021"/>
            <a:ext cx="432048" cy="4680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Düz Bağlayıcı 24"/>
          <p:cNvCxnSpPr/>
          <p:nvPr/>
        </p:nvCxnSpPr>
        <p:spPr>
          <a:xfrm flipV="1">
            <a:off x="3563888" y="2915652"/>
            <a:ext cx="504056" cy="693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Düz Bağlayıcı 28"/>
          <p:cNvCxnSpPr/>
          <p:nvPr/>
        </p:nvCxnSpPr>
        <p:spPr>
          <a:xfrm>
            <a:off x="3995936" y="4077072"/>
            <a:ext cx="1393304" cy="17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Düz Bağlayıcı 31"/>
          <p:cNvCxnSpPr/>
          <p:nvPr/>
        </p:nvCxnSpPr>
        <p:spPr>
          <a:xfrm>
            <a:off x="4067944" y="2945404"/>
            <a:ext cx="13212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Düz Bağlayıcı 34"/>
          <p:cNvCxnSpPr/>
          <p:nvPr/>
        </p:nvCxnSpPr>
        <p:spPr>
          <a:xfrm flipV="1">
            <a:off x="5407278" y="2441348"/>
            <a:ext cx="36004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Düz Bağlayıcı 37"/>
          <p:cNvCxnSpPr/>
          <p:nvPr/>
        </p:nvCxnSpPr>
        <p:spPr>
          <a:xfrm>
            <a:off x="5436096" y="2945404"/>
            <a:ext cx="360040" cy="486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Düz Bağlayıcı 41"/>
          <p:cNvCxnSpPr/>
          <p:nvPr/>
        </p:nvCxnSpPr>
        <p:spPr>
          <a:xfrm flipV="1">
            <a:off x="5389240" y="3609022"/>
            <a:ext cx="442900" cy="468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Düz Bağlayıcı 44"/>
          <p:cNvCxnSpPr/>
          <p:nvPr/>
        </p:nvCxnSpPr>
        <p:spPr>
          <a:xfrm>
            <a:off x="5389240" y="4112718"/>
            <a:ext cx="406896" cy="436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Düz Bağlayıcı 51"/>
          <p:cNvCxnSpPr/>
          <p:nvPr/>
        </p:nvCxnSpPr>
        <p:spPr>
          <a:xfrm>
            <a:off x="5767318" y="2426360"/>
            <a:ext cx="172834" cy="10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Düz Bağlayıcı 53"/>
          <p:cNvCxnSpPr/>
          <p:nvPr/>
        </p:nvCxnSpPr>
        <p:spPr>
          <a:xfrm>
            <a:off x="5832140" y="3432295"/>
            <a:ext cx="108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Düz Bağlayıcı 54"/>
          <p:cNvCxnSpPr/>
          <p:nvPr/>
        </p:nvCxnSpPr>
        <p:spPr>
          <a:xfrm flipV="1">
            <a:off x="5796136" y="3609021"/>
            <a:ext cx="49176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Düz Bağlayıcı 55"/>
          <p:cNvCxnSpPr/>
          <p:nvPr/>
        </p:nvCxnSpPr>
        <p:spPr>
          <a:xfrm>
            <a:off x="5796136" y="4564619"/>
            <a:ext cx="432048"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Metin kutusu 58"/>
          <p:cNvSpPr txBox="1"/>
          <p:nvPr/>
        </p:nvSpPr>
        <p:spPr>
          <a:xfrm>
            <a:off x="5796136" y="2444585"/>
            <a:ext cx="240533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dirty="0" smtClean="0"/>
              <a:t>Etken (+) Hastalık (+)   A</a:t>
            </a:r>
            <a:endParaRPr lang="tr-TR" dirty="0"/>
          </a:p>
        </p:txBody>
      </p:sp>
      <p:sp>
        <p:nvSpPr>
          <p:cNvPr id="60" name="Metin kutusu 59"/>
          <p:cNvSpPr txBox="1"/>
          <p:nvPr/>
        </p:nvSpPr>
        <p:spPr>
          <a:xfrm>
            <a:off x="5830148" y="3077951"/>
            <a:ext cx="240533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dirty="0" smtClean="0"/>
              <a:t>Etken (+) Hastalık (-)   B</a:t>
            </a:r>
            <a:endParaRPr lang="tr-TR" dirty="0"/>
          </a:p>
        </p:txBody>
      </p:sp>
      <p:sp>
        <p:nvSpPr>
          <p:cNvPr id="61" name="Metin kutusu 60"/>
          <p:cNvSpPr txBox="1"/>
          <p:nvPr/>
        </p:nvSpPr>
        <p:spPr>
          <a:xfrm>
            <a:off x="5827368" y="3609021"/>
            <a:ext cx="240533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dirty="0" smtClean="0"/>
              <a:t>Etken (-) Hastalık (+)   C</a:t>
            </a:r>
            <a:endParaRPr lang="tr-TR" dirty="0"/>
          </a:p>
        </p:txBody>
      </p:sp>
      <p:sp>
        <p:nvSpPr>
          <p:cNvPr id="62" name="Metin kutusu 61"/>
          <p:cNvSpPr txBox="1"/>
          <p:nvPr/>
        </p:nvSpPr>
        <p:spPr>
          <a:xfrm>
            <a:off x="5827368" y="4195287"/>
            <a:ext cx="240533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dirty="0" smtClean="0"/>
              <a:t>Etken (-) Hastalık (-)   D</a:t>
            </a:r>
            <a:endParaRPr lang="tr-TR" dirty="0"/>
          </a:p>
        </p:txBody>
      </p:sp>
      <p:sp>
        <p:nvSpPr>
          <p:cNvPr id="64" name="Metin kutusu 63"/>
          <p:cNvSpPr txBox="1"/>
          <p:nvPr/>
        </p:nvSpPr>
        <p:spPr>
          <a:xfrm>
            <a:off x="755576" y="5589240"/>
            <a:ext cx="4002955"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dirty="0" smtClean="0"/>
              <a:t>Toplam </a:t>
            </a:r>
            <a:r>
              <a:rPr lang="tr-TR" dirty="0" err="1" smtClean="0"/>
              <a:t>Prevalans</a:t>
            </a:r>
            <a:r>
              <a:rPr lang="tr-TR" dirty="0" smtClean="0"/>
              <a:t>= A+C/A+B+C+D    X    k</a:t>
            </a:r>
          </a:p>
          <a:p>
            <a:r>
              <a:rPr lang="tr-TR" dirty="0" smtClean="0"/>
              <a:t>Etken(+) </a:t>
            </a:r>
            <a:r>
              <a:rPr lang="tr-TR" dirty="0" err="1" smtClean="0"/>
              <a:t>Prevalans</a:t>
            </a:r>
            <a:r>
              <a:rPr lang="tr-TR" dirty="0" smtClean="0"/>
              <a:t>= A/A+B     X     k</a:t>
            </a:r>
          </a:p>
          <a:p>
            <a:r>
              <a:rPr lang="tr-TR" dirty="0" smtClean="0"/>
              <a:t>Etken(-)  </a:t>
            </a:r>
            <a:r>
              <a:rPr lang="tr-TR" dirty="0" err="1" smtClean="0"/>
              <a:t>Prevalans</a:t>
            </a:r>
            <a:r>
              <a:rPr lang="tr-TR" dirty="0" smtClean="0"/>
              <a:t>= C/C+D     X     k</a:t>
            </a:r>
            <a:endParaRPr lang="tr-TR" dirty="0"/>
          </a:p>
        </p:txBody>
      </p:sp>
      <p:sp>
        <p:nvSpPr>
          <p:cNvPr id="65" name="Metin kutusu 64"/>
          <p:cNvSpPr txBox="1"/>
          <p:nvPr/>
        </p:nvSpPr>
        <p:spPr>
          <a:xfrm>
            <a:off x="1367257" y="2436597"/>
            <a:ext cx="900099" cy="646331"/>
          </a:xfrm>
          <a:prstGeom prst="rect">
            <a:avLst/>
          </a:prstGeom>
          <a:noFill/>
        </p:spPr>
        <p:txBody>
          <a:bodyPr wrap="square" rtlCol="0">
            <a:spAutoFit/>
          </a:bodyPr>
          <a:lstStyle/>
          <a:p>
            <a:r>
              <a:rPr lang="tr-TR" sz="1200" dirty="0" smtClean="0"/>
              <a:t>Uygun Örnekleme Yöntemi</a:t>
            </a:r>
            <a:endParaRPr lang="tr-TR" sz="1200" dirty="0"/>
          </a:p>
        </p:txBody>
      </p:sp>
      <p:cxnSp>
        <p:nvCxnSpPr>
          <p:cNvPr id="67" name="Düz Ok Bağlayıcısı 66"/>
          <p:cNvCxnSpPr/>
          <p:nvPr/>
        </p:nvCxnSpPr>
        <p:spPr>
          <a:xfrm>
            <a:off x="1691680" y="3082928"/>
            <a:ext cx="0" cy="418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0" name="Metin kutusu 69"/>
          <p:cNvSpPr txBox="1"/>
          <p:nvPr/>
        </p:nvSpPr>
        <p:spPr>
          <a:xfrm>
            <a:off x="2790265" y="2401644"/>
            <a:ext cx="1080120" cy="646331"/>
          </a:xfrm>
          <a:prstGeom prst="rect">
            <a:avLst/>
          </a:prstGeom>
          <a:noFill/>
        </p:spPr>
        <p:txBody>
          <a:bodyPr wrap="square" rtlCol="0">
            <a:spAutoFit/>
          </a:bodyPr>
          <a:lstStyle/>
          <a:p>
            <a:r>
              <a:rPr lang="tr-TR" sz="1200" dirty="0" smtClean="0"/>
              <a:t>Anket, FM, Laboratuvar incelemeleri</a:t>
            </a:r>
            <a:endParaRPr lang="tr-TR" sz="1200" dirty="0"/>
          </a:p>
        </p:txBody>
      </p:sp>
      <p:cxnSp>
        <p:nvCxnSpPr>
          <p:cNvPr id="72" name="Düz Ok Bağlayıcısı 71"/>
          <p:cNvCxnSpPr>
            <a:stCxn id="70" idx="2"/>
          </p:cNvCxnSpPr>
          <p:nvPr/>
        </p:nvCxnSpPr>
        <p:spPr>
          <a:xfrm>
            <a:off x="3330325" y="3047975"/>
            <a:ext cx="0" cy="4530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a:xfrm>
            <a:off x="107504" y="4180080"/>
            <a:ext cx="122413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dirty="0" smtClean="0">
                <a:solidFill>
                  <a:schemeClr val="tx1">
                    <a:lumMod val="95000"/>
                    <a:lumOff val="5000"/>
                  </a:schemeClr>
                </a:solidFill>
              </a:rPr>
              <a:t>35000 kişi</a:t>
            </a:r>
            <a:endParaRPr lang="tr-TR" dirty="0">
              <a:solidFill>
                <a:schemeClr val="tx1">
                  <a:lumMod val="95000"/>
                  <a:lumOff val="5000"/>
                </a:schemeClr>
              </a:solidFill>
            </a:endParaRPr>
          </a:p>
        </p:txBody>
      </p:sp>
      <p:sp>
        <p:nvSpPr>
          <p:cNvPr id="6" name="Metin kutusu 5"/>
          <p:cNvSpPr txBox="1"/>
          <p:nvPr/>
        </p:nvSpPr>
        <p:spPr>
          <a:xfrm>
            <a:off x="2123729" y="3843047"/>
            <a:ext cx="966372"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r>
              <a:rPr lang="tr-TR" sz="1600" dirty="0">
                <a:solidFill>
                  <a:prstClr val="black"/>
                </a:solidFill>
              </a:rPr>
              <a:t>1000 </a:t>
            </a:r>
            <a:r>
              <a:rPr lang="tr-TR" sz="1600" dirty="0" smtClean="0">
                <a:solidFill>
                  <a:prstClr val="black"/>
                </a:solidFill>
              </a:rPr>
              <a:t>kişi</a:t>
            </a:r>
            <a:endParaRPr lang="tr-TR" sz="1600" dirty="0">
              <a:solidFill>
                <a:prstClr val="black"/>
              </a:solidFill>
            </a:endParaRPr>
          </a:p>
        </p:txBody>
      </p:sp>
      <p:sp>
        <p:nvSpPr>
          <p:cNvPr id="31" name="Metin kutusu 30"/>
          <p:cNvSpPr txBox="1"/>
          <p:nvPr/>
        </p:nvSpPr>
        <p:spPr>
          <a:xfrm>
            <a:off x="2747828" y="2067265"/>
            <a:ext cx="1174745" cy="30777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tr-TR" sz="1400" dirty="0" err="1" smtClean="0">
                <a:solidFill>
                  <a:schemeClr val="tx1">
                    <a:lumMod val="95000"/>
                    <a:lumOff val="5000"/>
                  </a:schemeClr>
                </a:solidFill>
              </a:rPr>
              <a:t>Öykü,FM,EKG</a:t>
            </a:r>
            <a:endParaRPr lang="tr-TR" sz="1400" dirty="0">
              <a:solidFill>
                <a:schemeClr val="tx1">
                  <a:lumMod val="95000"/>
                  <a:lumOff val="5000"/>
                </a:schemeClr>
              </a:solidFill>
            </a:endParaRPr>
          </a:p>
        </p:txBody>
      </p:sp>
      <p:sp>
        <p:nvSpPr>
          <p:cNvPr id="26" name="Metin kutusu 25"/>
          <p:cNvSpPr txBox="1"/>
          <p:nvPr/>
        </p:nvSpPr>
        <p:spPr>
          <a:xfrm>
            <a:off x="4079595" y="2674372"/>
            <a:ext cx="1356525" cy="276999"/>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tr-TR" sz="1200" b="1" dirty="0" smtClean="0"/>
              <a:t>400 kişi 35 ve üstü</a:t>
            </a:r>
            <a:endParaRPr lang="tr-TR" sz="1200" b="1" dirty="0"/>
          </a:p>
        </p:txBody>
      </p:sp>
      <p:sp>
        <p:nvSpPr>
          <p:cNvPr id="27" name="Metin kutusu 26"/>
          <p:cNvSpPr txBox="1"/>
          <p:nvPr/>
        </p:nvSpPr>
        <p:spPr>
          <a:xfrm>
            <a:off x="4056873" y="4079263"/>
            <a:ext cx="1350405"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1200" b="1" dirty="0" smtClean="0"/>
              <a:t>600 kişi 35 altı</a:t>
            </a:r>
            <a:endParaRPr lang="tr-TR" sz="1200" b="1" dirty="0"/>
          </a:p>
        </p:txBody>
      </p:sp>
      <p:sp>
        <p:nvSpPr>
          <p:cNvPr id="36" name="Metin kutusu 35"/>
          <p:cNvSpPr txBox="1"/>
          <p:nvPr/>
        </p:nvSpPr>
        <p:spPr>
          <a:xfrm>
            <a:off x="8409626" y="2441348"/>
            <a:ext cx="554862"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1600" dirty="0" smtClean="0"/>
              <a:t>30</a:t>
            </a:r>
            <a:endParaRPr lang="tr-TR" sz="1600" dirty="0"/>
          </a:p>
        </p:txBody>
      </p:sp>
      <p:sp>
        <p:nvSpPr>
          <p:cNvPr id="37" name="Metin kutusu 36"/>
          <p:cNvSpPr txBox="1"/>
          <p:nvPr/>
        </p:nvSpPr>
        <p:spPr>
          <a:xfrm>
            <a:off x="8409626" y="3108927"/>
            <a:ext cx="554862"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1600" dirty="0" smtClean="0"/>
              <a:t>370</a:t>
            </a:r>
            <a:endParaRPr lang="tr-TR" sz="1600" dirty="0"/>
          </a:p>
        </p:txBody>
      </p:sp>
      <p:sp>
        <p:nvSpPr>
          <p:cNvPr id="57" name="Metin kutusu 56"/>
          <p:cNvSpPr txBox="1"/>
          <p:nvPr/>
        </p:nvSpPr>
        <p:spPr>
          <a:xfrm>
            <a:off x="8436995" y="3649970"/>
            <a:ext cx="554862"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1600" dirty="0" smtClean="0"/>
              <a:t>2</a:t>
            </a:r>
            <a:endParaRPr lang="tr-TR" sz="1600" dirty="0"/>
          </a:p>
        </p:txBody>
      </p:sp>
      <p:sp>
        <p:nvSpPr>
          <p:cNvPr id="58" name="Metin kutusu 57"/>
          <p:cNvSpPr txBox="1"/>
          <p:nvPr/>
        </p:nvSpPr>
        <p:spPr>
          <a:xfrm>
            <a:off x="8436995" y="4210676"/>
            <a:ext cx="554862"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1600" dirty="0" smtClean="0"/>
              <a:t>598</a:t>
            </a:r>
            <a:endParaRPr lang="tr-TR" sz="1600" dirty="0"/>
          </a:p>
        </p:txBody>
      </p:sp>
      <p:sp>
        <p:nvSpPr>
          <p:cNvPr id="39" name="Metin kutusu 38"/>
          <p:cNvSpPr txBox="1"/>
          <p:nvPr/>
        </p:nvSpPr>
        <p:spPr>
          <a:xfrm>
            <a:off x="5220072" y="5598268"/>
            <a:ext cx="2880320"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dirty="0" smtClean="0"/>
              <a:t>30+2/1000   X 100 =  %3.2</a:t>
            </a:r>
          </a:p>
          <a:p>
            <a:r>
              <a:rPr lang="tr-TR" dirty="0" smtClean="0"/>
              <a:t>30/400   X 100        =  %7.5</a:t>
            </a:r>
          </a:p>
          <a:p>
            <a:r>
              <a:rPr lang="tr-TR" dirty="0" smtClean="0"/>
              <a:t>2/600   X 100           = % 0.33</a:t>
            </a:r>
            <a:endParaRPr lang="tr-TR" dirty="0"/>
          </a:p>
        </p:txBody>
      </p:sp>
    </p:spTree>
    <p:extLst>
      <p:ext uri="{BB962C8B-B14F-4D97-AF65-F5344CB8AC3E}">
        <p14:creationId xmlns:p14="http://schemas.microsoft.com/office/powerpoint/2010/main" val="40734022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1800" i="1" dirty="0" smtClean="0">
                <a:solidFill>
                  <a:srgbClr val="C00000"/>
                </a:solidFill>
              </a:rPr>
              <a:t>Senaryo-4</a:t>
            </a:r>
            <a:endParaRPr lang="tr-TR" sz="1800" dirty="0"/>
          </a:p>
        </p:txBody>
      </p:sp>
      <p:sp>
        <p:nvSpPr>
          <p:cNvPr id="3" name="İçerik Yer Tutucusu 2"/>
          <p:cNvSpPr>
            <a:spLocks noGrp="1"/>
          </p:cNvSpPr>
          <p:nvPr>
            <p:ph idx="1"/>
          </p:nvPr>
        </p:nvSpPr>
        <p:spPr/>
        <p:txBody>
          <a:bodyPr>
            <a:normAutofit fontScale="92500" lnSpcReduction="20000"/>
          </a:bodyPr>
          <a:lstStyle/>
          <a:p>
            <a:pPr marL="0" indent="0">
              <a:buNone/>
            </a:pPr>
            <a:r>
              <a:rPr lang="tr-TR" sz="3000" dirty="0"/>
              <a:t>Bu arada bir bulgu dikkatini çeker. Kişilere sorduğu sorular arasında sigara içip içmedikleri de yer almaktadır. Sigara içen </a:t>
            </a:r>
            <a:r>
              <a:rPr lang="tr-TR" sz="3000" dirty="0" smtClean="0"/>
              <a:t>ve içmeyenleri </a:t>
            </a:r>
            <a:r>
              <a:rPr lang="tr-TR" sz="3000" dirty="0"/>
              <a:t>sınıflandırdığında sigara içen 500 kişiden 19’unun hasta olduğunu, sigara içmeyen 500 kişiden ise 13’ünün hasta olduğunu bulur. </a:t>
            </a:r>
            <a:endParaRPr lang="tr-TR" sz="3000" dirty="0" smtClean="0"/>
          </a:p>
          <a:p>
            <a:pPr marL="0" indent="0">
              <a:buNone/>
            </a:pPr>
            <a:r>
              <a:rPr lang="tr-TR" sz="3000" dirty="0" smtClean="0"/>
              <a:t>İkinci </a:t>
            </a:r>
            <a:r>
              <a:rPr lang="tr-TR" sz="3000" dirty="0"/>
              <a:t>Dünya Savaşı ve sonrasında Dünyada ve İngiltere’de sigara kullanımı çok yaygınlaşmıştır. </a:t>
            </a:r>
            <a:endParaRPr lang="tr-TR" sz="3000" dirty="0" smtClean="0"/>
          </a:p>
          <a:p>
            <a:pPr marL="0" indent="0">
              <a:buNone/>
            </a:pPr>
            <a:r>
              <a:rPr lang="tr-TR" sz="3000" dirty="0" smtClean="0">
                <a:solidFill>
                  <a:srgbClr val="FF0000"/>
                </a:solidFill>
              </a:rPr>
              <a:t>Acaba </a:t>
            </a:r>
            <a:r>
              <a:rPr lang="tr-TR" sz="3000" dirty="0">
                <a:solidFill>
                  <a:srgbClr val="FF0000"/>
                </a:solidFill>
              </a:rPr>
              <a:t>sigara bu hastalığın oluşumu için bir risk </a:t>
            </a:r>
            <a:r>
              <a:rPr lang="tr-TR" sz="3000" dirty="0" smtClean="0">
                <a:solidFill>
                  <a:srgbClr val="FF0000"/>
                </a:solidFill>
              </a:rPr>
              <a:t>faktörü müdür</a:t>
            </a:r>
            <a:r>
              <a:rPr lang="tr-TR" sz="3000" dirty="0">
                <a:solidFill>
                  <a:srgbClr val="FF0000"/>
                </a:solidFill>
              </a:rPr>
              <a:t>? </a:t>
            </a:r>
            <a:endParaRPr lang="tr-TR" sz="3000" dirty="0" smtClean="0">
              <a:solidFill>
                <a:srgbClr val="FF0000"/>
              </a:solidFill>
            </a:endParaRPr>
          </a:p>
          <a:p>
            <a:pPr marL="0" indent="0">
              <a:buNone/>
            </a:pPr>
            <a:r>
              <a:rPr lang="tr-TR" sz="3000" dirty="0" smtClean="0"/>
              <a:t>Yaptıklarını </a:t>
            </a:r>
            <a:r>
              <a:rPr lang="tr-TR" sz="3000" dirty="0"/>
              <a:t>anlatmak ve sigara kullanımıyla ilgili fikir almak için tekrar hocasıyla yazışır, bulgularını iletir. </a:t>
            </a:r>
          </a:p>
          <a:p>
            <a:endParaRPr lang="tr-TR" dirty="0"/>
          </a:p>
        </p:txBody>
      </p:sp>
    </p:spTree>
    <p:extLst>
      <p:ext uri="{BB962C8B-B14F-4D97-AF65-F5344CB8AC3E}">
        <p14:creationId xmlns:p14="http://schemas.microsoft.com/office/powerpoint/2010/main" val="2965892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980728"/>
            <a:ext cx="8229600" cy="5721499"/>
          </a:xfrm>
        </p:spPr>
        <p:txBody>
          <a:bodyPr>
            <a:normAutofit fontScale="25000" lnSpcReduction="20000"/>
          </a:bodyPr>
          <a:lstStyle/>
          <a:p>
            <a:pPr marL="0" indent="0">
              <a:buNone/>
            </a:pPr>
            <a:r>
              <a:rPr lang="tr-TR" sz="8000" dirty="0"/>
              <a:t>Kısa sürede yanıt alır. Mektupta şunlar yazmaktadır. </a:t>
            </a:r>
            <a:endParaRPr lang="tr-TR" sz="8000" dirty="0" smtClean="0"/>
          </a:p>
          <a:p>
            <a:pPr marL="0" indent="0">
              <a:buNone/>
            </a:pPr>
            <a:r>
              <a:rPr lang="tr-TR" sz="8000" dirty="0" smtClean="0">
                <a:latin typeface="Harlow Solid Italic" panose="04030604020F02020D02" pitchFamily="82" charset="0"/>
              </a:rPr>
              <a:t>“</a:t>
            </a:r>
            <a:r>
              <a:rPr lang="tr-TR" sz="8000" dirty="0">
                <a:latin typeface="Segoe Print" panose="02000600000000000000" pitchFamily="2" charset="0"/>
              </a:rPr>
              <a:t>Sevgili </a:t>
            </a:r>
            <a:r>
              <a:rPr lang="tr-TR" sz="8000" dirty="0" err="1">
                <a:latin typeface="Segoe Print" panose="02000600000000000000" pitchFamily="2" charset="0"/>
              </a:rPr>
              <a:t>Dany</a:t>
            </a:r>
            <a:r>
              <a:rPr lang="tr-TR" sz="8000" dirty="0">
                <a:latin typeface="Segoe Print" panose="02000600000000000000" pitchFamily="2" charset="0"/>
              </a:rPr>
              <a:t>. Çalışmalarınla gurur duydum. Bölgende </a:t>
            </a:r>
            <a:r>
              <a:rPr lang="tr-TR" sz="8000" dirty="0" err="1">
                <a:latin typeface="Segoe Print" panose="02000600000000000000" pitchFamily="2" charset="0"/>
              </a:rPr>
              <a:t>iskemik</a:t>
            </a:r>
            <a:r>
              <a:rPr lang="tr-TR" sz="8000" dirty="0">
                <a:latin typeface="Segoe Print" panose="02000600000000000000" pitchFamily="2" charset="0"/>
              </a:rPr>
              <a:t> kalp hastalarının beklediğin kadar çok görülmediğini yazmışsın. Buna karar verebilmen için kendi oranlarını İngiltere’deki ve dünyadaki diğer araştırma sonuçlarıyla karşılaştırman gerek. Benim bildiğim kadarıyla </a:t>
            </a:r>
            <a:r>
              <a:rPr lang="tr-TR" sz="8000" dirty="0" err="1">
                <a:latin typeface="Segoe Print" panose="02000600000000000000" pitchFamily="2" charset="0"/>
              </a:rPr>
              <a:t>Winchester’da</a:t>
            </a:r>
            <a:r>
              <a:rPr lang="tr-TR" sz="8000" dirty="0">
                <a:latin typeface="Segoe Print" panose="02000600000000000000" pitchFamily="2" charset="0"/>
              </a:rPr>
              <a:t> </a:t>
            </a:r>
            <a:r>
              <a:rPr lang="tr-TR" sz="8000" dirty="0" err="1">
                <a:latin typeface="Segoe Print" panose="02000600000000000000" pitchFamily="2" charset="0"/>
              </a:rPr>
              <a:t>iskemik</a:t>
            </a:r>
            <a:r>
              <a:rPr lang="tr-TR" sz="8000" dirty="0">
                <a:latin typeface="Segoe Print" panose="02000600000000000000" pitchFamily="2" charset="0"/>
              </a:rPr>
              <a:t> kalp hastalığı </a:t>
            </a:r>
            <a:r>
              <a:rPr lang="tr-TR" sz="8000" dirty="0" err="1">
                <a:latin typeface="Segoe Print" panose="02000600000000000000" pitchFamily="2" charset="0"/>
              </a:rPr>
              <a:t>prevalansı</a:t>
            </a:r>
            <a:r>
              <a:rPr lang="tr-TR" sz="8000" dirty="0">
                <a:latin typeface="Segoe Print" panose="02000600000000000000" pitchFamily="2" charset="0"/>
              </a:rPr>
              <a:t> diğer yerlerden daha yüksek çıkmış. Bu arada başkalarının da senin bulgularını öğrenmesi gerek, araştırmanı makale haline getirip yayınlatmalısın. </a:t>
            </a:r>
          </a:p>
          <a:p>
            <a:pPr marL="0" indent="0">
              <a:buNone/>
            </a:pPr>
            <a:r>
              <a:rPr lang="tr-TR" sz="8000" dirty="0">
                <a:latin typeface="Segoe Print" panose="02000600000000000000" pitchFamily="2" charset="0"/>
              </a:rPr>
              <a:t>Bulgularında hastalığın 35 yaşın üzerinde ve erkeklerde daha sık görülmesi  ilginç. Yalnız şu an ileri yaşlardaki hastaların daha gençken hastalanmadıklarını nereden biliyorsun? Keza acaba bu senin bölgene özgü bir bulgu mu, yoksa her yerde benzer bulgular var mı? Acaba başkası hiç bu konuda çalışmış mı? Bu konuyu bende araştıracağım. Orijinal bir şey bulmuş olabilirsin. Sigara kullanımı ile ilgili bulgun da çok ilginç, ancak sanırım bulduğun hasta sayısı yetersiz ve aradaki ilişki zayıf çıkmış. Ancak bu konuyu incelemen gerek. Basit bir vaka kontrol çalışmasıyla bunu başarabileceğini düşünüyorum. Vaka kontrol çalışmalarıyla ilgili sana doküman yolluyorum. Araştırmanla ilgili benim kafamı karıştıran birkaç şeyi sana sormak ve önerilerimi iletmek zorundayım. </a:t>
            </a:r>
          </a:p>
          <a:p>
            <a:pPr marL="0" indent="0">
              <a:buNone/>
            </a:pPr>
            <a:r>
              <a:rPr lang="tr-TR" sz="8000" dirty="0">
                <a:latin typeface="Segoe Print" panose="02000600000000000000" pitchFamily="2" charset="0"/>
              </a:rPr>
              <a:t> </a:t>
            </a:r>
          </a:p>
          <a:p>
            <a:r>
              <a:rPr lang="tr-TR" sz="8000" dirty="0">
                <a:latin typeface="Segoe Print" panose="02000600000000000000" pitchFamily="2" charset="0"/>
              </a:rPr>
              <a:t> </a:t>
            </a:r>
          </a:p>
          <a:p>
            <a:endParaRPr lang="tr-TR" dirty="0"/>
          </a:p>
        </p:txBody>
      </p:sp>
      <p:sp>
        <p:nvSpPr>
          <p:cNvPr id="2" name="Metin kutusu 1"/>
          <p:cNvSpPr txBox="1"/>
          <p:nvPr/>
        </p:nvSpPr>
        <p:spPr>
          <a:xfrm>
            <a:off x="611560" y="476672"/>
            <a:ext cx="1112869" cy="369332"/>
          </a:xfrm>
          <a:prstGeom prst="rect">
            <a:avLst/>
          </a:prstGeom>
          <a:noFill/>
        </p:spPr>
        <p:txBody>
          <a:bodyPr wrap="none" rtlCol="0">
            <a:spAutoFit/>
          </a:bodyPr>
          <a:lstStyle/>
          <a:p>
            <a:r>
              <a:rPr lang="tr-TR" i="1" dirty="0" smtClean="0">
                <a:solidFill>
                  <a:srgbClr val="C00000"/>
                </a:solidFill>
              </a:rPr>
              <a:t>Senaryo 5</a:t>
            </a:r>
            <a:endParaRPr lang="tr-TR" i="1" dirty="0">
              <a:solidFill>
                <a:srgbClr val="C00000"/>
              </a:solidFill>
            </a:endParaRPr>
          </a:p>
        </p:txBody>
      </p:sp>
    </p:spTree>
    <p:extLst>
      <p:ext uri="{BB962C8B-B14F-4D97-AF65-F5344CB8AC3E}">
        <p14:creationId xmlns:p14="http://schemas.microsoft.com/office/powerpoint/2010/main" val="516625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17675"/>
            <a:ext cx="4572000"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149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704" y="404664"/>
            <a:ext cx="9324528" cy="6552728"/>
          </a:xfrm>
        </p:spPr>
        <p:txBody>
          <a:bodyPr>
            <a:noAutofit/>
          </a:bodyPr>
          <a:lstStyle/>
          <a:p>
            <a:pPr marL="0" lvl="0" indent="0">
              <a:buNone/>
            </a:pPr>
            <a:r>
              <a:rPr lang="tr-TR" sz="1600" dirty="0">
                <a:latin typeface="Segoe Print" panose="02000600000000000000" pitchFamily="2" charset="0"/>
              </a:rPr>
              <a:t>1000 tane insanı muayene etmişsin, bu insanlardan başka veriler aldın mı? Örneğin kan basınçlarını ölçtün mü, kan şekerlerine baktın mı? Bunları da yapsaydın daha az eforla daha kıymetli veriler toplayabilir, hem de incelediğin hastalığın bunlarla ilişkisini arayabilirdin. Böylece veri toplaman daha ucuza gelirdi. </a:t>
            </a:r>
          </a:p>
          <a:p>
            <a:pPr marL="0" lvl="0" indent="0">
              <a:buNone/>
            </a:pPr>
            <a:r>
              <a:rPr lang="tr-TR" sz="1600" dirty="0">
                <a:latin typeface="Segoe Print" panose="02000600000000000000" pitchFamily="2" charset="0"/>
              </a:rPr>
              <a:t>Bu 1000 kişi başlangıçta örneğine girenler miydi? Herkesi evde bulabildin mi?</a:t>
            </a:r>
          </a:p>
          <a:p>
            <a:pPr marL="0" lvl="0" indent="0">
              <a:buNone/>
            </a:pPr>
            <a:r>
              <a:rPr lang="tr-TR" sz="1600" dirty="0">
                <a:latin typeface="Segoe Print" panose="02000600000000000000" pitchFamily="2" charset="0"/>
              </a:rPr>
              <a:t>Acaba tarama sırasında koyduğun tanıların doğruluğundan geçerliliğinden emin misin. Hata şansın var mı? Varsa ne kadar?</a:t>
            </a:r>
          </a:p>
          <a:p>
            <a:pPr marL="0" lvl="0" indent="0">
              <a:buNone/>
            </a:pPr>
            <a:r>
              <a:rPr lang="tr-TR" sz="1600" dirty="0">
                <a:latin typeface="Segoe Print" panose="02000600000000000000" pitchFamily="2" charset="0"/>
              </a:rPr>
              <a:t>Kasabada bütün insanları temsil eden örnekte çalıştım diyorsun. Pekala bu yıl içinde bu hastalıktan ölenler, örneğin enfarktüs geçirip kaybedilen hastaların özellikleri hakkında ne düşünüyorsun? Acaba onlarda ileri yaşlarda  mıydı ya da erkekler daha mı fazlaydı? Acaba ağır hastalar öldü de, sen hastalığın hafif formlarını mı incelemiş oldun? Ya da yaşayanlar daha dirençli hastalar mıydı?</a:t>
            </a:r>
          </a:p>
          <a:p>
            <a:pPr marL="0" lvl="0" indent="0">
              <a:buNone/>
            </a:pPr>
            <a:r>
              <a:rPr lang="tr-TR" sz="1600" dirty="0">
                <a:latin typeface="Segoe Print" panose="02000600000000000000" pitchFamily="2" charset="0"/>
              </a:rPr>
              <a:t>Sigara ile ilgili bulgun hakikaten ilginç. Ancak bana söyleyebilir misin, bu insanlar sigaraya başladıktan sonra mı hastalandı yoksa sigaradan önce hastalık belirtileri başlamış mıydı</a:t>
            </a:r>
            <a:r>
              <a:rPr lang="tr-TR" sz="1600" dirty="0" smtClean="0">
                <a:latin typeface="Segoe Print" panose="02000600000000000000" pitchFamily="2" charset="0"/>
              </a:rPr>
              <a:t>? </a:t>
            </a:r>
            <a:r>
              <a:rPr lang="tr-TR" sz="1600">
                <a:latin typeface="Segoe Print" panose="02000600000000000000" pitchFamily="2" charset="0"/>
              </a:rPr>
              <a:t>E</a:t>
            </a:r>
            <a:r>
              <a:rPr lang="tr-TR" sz="1600" smtClean="0">
                <a:latin typeface="Segoe Print" panose="02000600000000000000" pitchFamily="2" charset="0"/>
              </a:rPr>
              <a:t>ğer </a:t>
            </a:r>
            <a:r>
              <a:rPr lang="tr-TR" sz="1600" dirty="0">
                <a:latin typeface="Segoe Print" panose="02000600000000000000" pitchFamily="2" charset="0"/>
              </a:rPr>
              <a:t>ikinci ise hastalığın sigara ile bir ilgisi olmayacaktır. </a:t>
            </a:r>
          </a:p>
          <a:p>
            <a:pPr marL="0" lvl="0" indent="0">
              <a:buNone/>
            </a:pPr>
            <a:r>
              <a:rPr lang="tr-TR" sz="1600" dirty="0">
                <a:latin typeface="Segoe Print" panose="02000600000000000000" pitchFamily="2" charset="0"/>
              </a:rPr>
              <a:t>Kişilerin içtikleri sigara miktarını sordun mu? Eğer fazla sigara içenler arasında hastalar fazlaysa bu tezini güçlendirecektir. </a:t>
            </a:r>
          </a:p>
          <a:p>
            <a:pPr marL="0" lvl="0" indent="0">
              <a:buNone/>
            </a:pPr>
            <a:r>
              <a:rPr lang="tr-TR" sz="1600" dirty="0">
                <a:latin typeface="Segoe Print" panose="02000600000000000000" pitchFamily="2" charset="0"/>
              </a:rPr>
              <a:t>Kişilere sorular sordum diyorsun. Acaba sana doğru cevaplar verdiler mi? Ya da örneğin kaç yıldır sigara kullandıklarını, kaç tane içtiklerini unutmuş olamazlar mı</a:t>
            </a:r>
            <a:r>
              <a:rPr lang="tr-TR" sz="1600" dirty="0" smtClean="0">
                <a:latin typeface="Segoe Print" panose="02000600000000000000" pitchFamily="2" charset="0"/>
              </a:rPr>
              <a:t>?</a:t>
            </a:r>
            <a:endParaRPr lang="tr-TR" sz="1600" dirty="0">
              <a:latin typeface="Segoe Print" panose="02000600000000000000" pitchFamily="2" charset="0"/>
            </a:endParaRPr>
          </a:p>
          <a:p>
            <a:pPr marL="0" indent="0">
              <a:buNone/>
            </a:pPr>
            <a:r>
              <a:rPr lang="tr-TR" sz="1600" dirty="0">
                <a:latin typeface="Segoe Print" panose="02000600000000000000" pitchFamily="2" charset="0"/>
              </a:rPr>
              <a:t>Beni gelişmelerden haberdar et. Görüşmek üzere.</a:t>
            </a:r>
          </a:p>
          <a:p>
            <a:pPr marL="0" indent="0">
              <a:buNone/>
            </a:pPr>
            <a:r>
              <a:rPr lang="tr-TR" sz="1600" dirty="0">
                <a:latin typeface="Segoe Print" panose="02000600000000000000" pitchFamily="2" charset="0"/>
              </a:rPr>
              <a:t>											</a:t>
            </a:r>
            <a:r>
              <a:rPr lang="tr-TR" sz="1600" dirty="0" smtClean="0">
                <a:latin typeface="Segoe Print" panose="02000600000000000000" pitchFamily="2" charset="0"/>
              </a:rPr>
              <a:t>                                                           Dr</a:t>
            </a:r>
            <a:r>
              <a:rPr lang="tr-TR" sz="1600" dirty="0">
                <a:latin typeface="Segoe Print" panose="02000600000000000000" pitchFamily="2" charset="0"/>
              </a:rPr>
              <a:t>. Robert </a:t>
            </a:r>
            <a:r>
              <a:rPr lang="tr-TR" sz="1600" dirty="0" err="1" smtClean="0">
                <a:latin typeface="Segoe Print" panose="02000600000000000000" pitchFamily="2" charset="0"/>
              </a:rPr>
              <a:t>Trapp</a:t>
            </a:r>
            <a:r>
              <a:rPr lang="tr-TR" sz="1600" dirty="0" smtClean="0">
                <a:latin typeface="Segoe Print" panose="02000600000000000000" pitchFamily="2" charset="0"/>
              </a:rPr>
              <a:t>»</a:t>
            </a:r>
            <a:endParaRPr lang="tr-TR" sz="1600" dirty="0">
              <a:latin typeface="Segoe Print" panose="02000600000000000000" pitchFamily="2" charset="0"/>
            </a:endParaRPr>
          </a:p>
          <a:p>
            <a:pPr marL="0" indent="0">
              <a:buNone/>
            </a:pPr>
            <a:r>
              <a:rPr lang="tr-TR" sz="1600" dirty="0">
                <a:latin typeface="Segoe Print" panose="02000600000000000000" pitchFamily="2" charset="0"/>
              </a:rPr>
              <a:t> </a:t>
            </a:r>
          </a:p>
          <a:p>
            <a:endParaRPr lang="tr-TR" sz="1600" dirty="0"/>
          </a:p>
        </p:txBody>
      </p:sp>
      <p:sp>
        <p:nvSpPr>
          <p:cNvPr id="2" name="Metin kutusu 1"/>
          <p:cNvSpPr txBox="1"/>
          <p:nvPr/>
        </p:nvSpPr>
        <p:spPr>
          <a:xfrm>
            <a:off x="35496" y="3974"/>
            <a:ext cx="1112869" cy="369332"/>
          </a:xfrm>
          <a:prstGeom prst="rect">
            <a:avLst/>
          </a:prstGeom>
          <a:noFill/>
        </p:spPr>
        <p:txBody>
          <a:bodyPr wrap="none" rtlCol="0">
            <a:spAutoFit/>
          </a:bodyPr>
          <a:lstStyle/>
          <a:p>
            <a:r>
              <a:rPr lang="tr-TR" i="1" dirty="0" smtClean="0">
                <a:solidFill>
                  <a:srgbClr val="C00000"/>
                </a:solidFill>
              </a:rPr>
              <a:t>Senaryo 5</a:t>
            </a:r>
            <a:endParaRPr lang="tr-TR" i="1" dirty="0">
              <a:solidFill>
                <a:srgbClr val="C00000"/>
              </a:solidFill>
            </a:endParaRPr>
          </a:p>
        </p:txBody>
      </p:sp>
    </p:spTree>
    <p:extLst>
      <p:ext uri="{BB962C8B-B14F-4D97-AF65-F5344CB8AC3E}">
        <p14:creationId xmlns:p14="http://schemas.microsoft.com/office/powerpoint/2010/main" val="2186315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C00000"/>
                </a:solidFill>
              </a:rPr>
              <a:t>Epidemiyolojik Araştırma Yöntemleri</a:t>
            </a:r>
            <a:endParaRPr lang="tr-TR" dirty="0">
              <a:solidFill>
                <a:srgbClr val="C00000"/>
              </a:solidFill>
            </a:endParaRPr>
          </a:p>
        </p:txBody>
      </p:sp>
      <p:sp>
        <p:nvSpPr>
          <p:cNvPr id="3" name="İçerik Yer Tutucusu 2"/>
          <p:cNvSpPr>
            <a:spLocks noGrp="1"/>
          </p:cNvSpPr>
          <p:nvPr>
            <p:ph idx="1"/>
          </p:nvPr>
        </p:nvSpPr>
        <p:spPr/>
        <p:txBody>
          <a:bodyPr>
            <a:normAutofit fontScale="77500" lnSpcReduction="20000"/>
          </a:bodyPr>
          <a:lstStyle/>
          <a:p>
            <a:pPr marL="0" indent="0">
              <a:buNone/>
            </a:pPr>
            <a:r>
              <a:rPr lang="tr-TR" b="1" dirty="0" smtClean="0">
                <a:solidFill>
                  <a:srgbClr val="C00000"/>
                </a:solidFill>
              </a:rPr>
              <a:t>A-Gözleme Dayalı Araştırmalar(</a:t>
            </a:r>
            <a:r>
              <a:rPr lang="tr-TR" b="1" dirty="0" err="1" smtClean="0">
                <a:solidFill>
                  <a:srgbClr val="C00000"/>
                </a:solidFill>
              </a:rPr>
              <a:t>Observational</a:t>
            </a:r>
            <a:r>
              <a:rPr lang="tr-TR" dirty="0" smtClean="0"/>
              <a:t>)</a:t>
            </a:r>
          </a:p>
          <a:p>
            <a:pPr marL="514350" indent="-514350">
              <a:buFont typeface="+mj-lt"/>
              <a:buAutoNum type="arabicPeriod"/>
            </a:pPr>
            <a:r>
              <a:rPr lang="tr-TR" dirty="0" smtClean="0"/>
              <a:t>Tanımlayıcı araştırmalar veya vaka serileri(</a:t>
            </a:r>
            <a:r>
              <a:rPr lang="tr-TR" dirty="0" err="1" smtClean="0"/>
              <a:t>Descriptive</a:t>
            </a:r>
            <a:r>
              <a:rPr lang="tr-TR" dirty="0" smtClean="0"/>
              <a:t>)</a:t>
            </a:r>
          </a:p>
          <a:p>
            <a:pPr marL="514350" indent="-514350">
              <a:buFont typeface="+mj-lt"/>
              <a:buAutoNum type="arabicPeriod"/>
            </a:pPr>
            <a:r>
              <a:rPr lang="tr-TR" b="1" dirty="0" err="1" smtClean="0">
                <a:solidFill>
                  <a:schemeClr val="accent1">
                    <a:lumMod val="75000"/>
                  </a:schemeClr>
                </a:solidFill>
              </a:rPr>
              <a:t>Kesitsel</a:t>
            </a:r>
            <a:r>
              <a:rPr lang="tr-TR" b="1" dirty="0" smtClean="0">
                <a:solidFill>
                  <a:schemeClr val="accent1">
                    <a:lumMod val="75000"/>
                  </a:schemeClr>
                </a:solidFill>
              </a:rPr>
              <a:t> araştırmalar (Cross-</a:t>
            </a:r>
            <a:r>
              <a:rPr lang="tr-TR" b="1" dirty="0" err="1" smtClean="0">
                <a:solidFill>
                  <a:schemeClr val="accent1">
                    <a:lumMod val="75000"/>
                  </a:schemeClr>
                </a:solidFill>
              </a:rPr>
              <a:t>sectional</a:t>
            </a:r>
            <a:r>
              <a:rPr lang="tr-TR" b="1" dirty="0" smtClean="0">
                <a:solidFill>
                  <a:schemeClr val="accent1">
                    <a:lumMod val="75000"/>
                  </a:schemeClr>
                </a:solidFill>
              </a:rPr>
              <a:t>) </a:t>
            </a:r>
          </a:p>
          <a:p>
            <a:pPr marL="514350" indent="-514350">
              <a:buFont typeface="+mj-lt"/>
              <a:buAutoNum type="arabicPeriod"/>
            </a:pPr>
            <a:r>
              <a:rPr lang="tr-TR" dirty="0" smtClean="0"/>
              <a:t>Vaka </a:t>
            </a:r>
            <a:r>
              <a:rPr lang="tr-TR" dirty="0"/>
              <a:t>kontrol araştırmaları (</a:t>
            </a:r>
            <a:r>
              <a:rPr lang="tr-TR" dirty="0" err="1"/>
              <a:t>Retrospective</a:t>
            </a:r>
            <a:r>
              <a:rPr lang="tr-TR" dirty="0"/>
              <a:t>)</a:t>
            </a:r>
          </a:p>
          <a:p>
            <a:pPr marL="0" indent="0">
              <a:buNone/>
            </a:pPr>
            <a:r>
              <a:rPr lang="tr-TR" dirty="0" smtClean="0"/>
              <a:t>4.    </a:t>
            </a:r>
            <a:r>
              <a:rPr lang="tr-TR" dirty="0" err="1" smtClean="0"/>
              <a:t>Kohort</a:t>
            </a:r>
            <a:r>
              <a:rPr lang="tr-TR" dirty="0" smtClean="0"/>
              <a:t> araştırmaları (</a:t>
            </a:r>
            <a:r>
              <a:rPr lang="tr-TR" dirty="0" err="1" smtClean="0"/>
              <a:t>Prospective</a:t>
            </a:r>
            <a:r>
              <a:rPr lang="tr-TR" dirty="0" smtClean="0"/>
              <a:t>)</a:t>
            </a:r>
          </a:p>
          <a:p>
            <a:pPr marL="0" indent="0">
              <a:buNone/>
            </a:pPr>
            <a:r>
              <a:rPr lang="tr-TR" b="1" dirty="0" smtClean="0">
                <a:solidFill>
                  <a:srgbClr val="C00000"/>
                </a:solidFill>
              </a:rPr>
              <a:t>B- Deneysel(Müdahale) Araştırmalar (</a:t>
            </a:r>
            <a:r>
              <a:rPr lang="tr-TR" b="1" dirty="0" err="1" smtClean="0">
                <a:solidFill>
                  <a:srgbClr val="C00000"/>
                </a:solidFill>
              </a:rPr>
              <a:t>Experimental</a:t>
            </a:r>
            <a:r>
              <a:rPr lang="tr-TR" b="1" dirty="0" smtClean="0">
                <a:solidFill>
                  <a:srgbClr val="C00000"/>
                </a:solidFill>
              </a:rPr>
              <a:t>, </a:t>
            </a:r>
            <a:r>
              <a:rPr lang="tr-TR" b="1" dirty="0" err="1" smtClean="0">
                <a:solidFill>
                  <a:srgbClr val="C00000"/>
                </a:solidFill>
              </a:rPr>
              <a:t>Interventional</a:t>
            </a:r>
            <a:r>
              <a:rPr lang="tr-TR" b="1" dirty="0" smtClean="0">
                <a:solidFill>
                  <a:srgbClr val="C00000"/>
                </a:solidFill>
              </a:rPr>
              <a:t>)</a:t>
            </a:r>
          </a:p>
          <a:p>
            <a:pPr marL="514350" indent="-514350">
              <a:buFont typeface="+mj-lt"/>
              <a:buAutoNum type="arabicPeriod"/>
            </a:pPr>
            <a:r>
              <a:rPr lang="tr-TR" dirty="0" smtClean="0"/>
              <a:t>Kontrollü Deneyler (Hayvan, klinik, saha deneyleri)</a:t>
            </a:r>
          </a:p>
          <a:p>
            <a:pPr marL="514350" indent="-514350">
              <a:buFont typeface="+mj-lt"/>
              <a:buAutoNum type="arabicPeriod"/>
            </a:pPr>
            <a:r>
              <a:rPr lang="tr-TR" dirty="0" smtClean="0"/>
              <a:t>Kontrolsüz Deneyler(Hayvan ,klinik, saha deneyleri)</a:t>
            </a:r>
          </a:p>
          <a:p>
            <a:pPr marL="0" indent="0">
              <a:buNone/>
            </a:pPr>
            <a:r>
              <a:rPr lang="tr-TR" b="1" dirty="0" smtClean="0">
                <a:solidFill>
                  <a:srgbClr val="C00000"/>
                </a:solidFill>
              </a:rPr>
              <a:t>C- Metodolojik Araştırmalar</a:t>
            </a:r>
          </a:p>
          <a:p>
            <a:pPr marL="514350" indent="-514350">
              <a:buAutoNum type="arabicPeriod"/>
            </a:pPr>
            <a:r>
              <a:rPr lang="tr-TR" dirty="0" smtClean="0"/>
              <a:t>Geçerlilik araştırmaları (</a:t>
            </a:r>
            <a:r>
              <a:rPr lang="tr-TR" dirty="0" err="1" smtClean="0"/>
              <a:t>Validity</a:t>
            </a:r>
            <a:r>
              <a:rPr lang="tr-TR" dirty="0" smtClean="0"/>
              <a:t>)</a:t>
            </a:r>
          </a:p>
          <a:p>
            <a:pPr marL="514350" indent="-514350">
              <a:buAutoNum type="arabicPeriod"/>
            </a:pPr>
            <a:r>
              <a:rPr lang="tr-TR" dirty="0" smtClean="0"/>
              <a:t>Tutarlılık araştırmaları (</a:t>
            </a:r>
            <a:r>
              <a:rPr lang="tr-TR" dirty="0" err="1" smtClean="0"/>
              <a:t>Consistency</a:t>
            </a:r>
            <a:r>
              <a:rPr lang="tr-TR" dirty="0" smtClean="0"/>
              <a:t>)</a:t>
            </a:r>
          </a:p>
          <a:p>
            <a:pPr marL="0" indent="0">
              <a:buNone/>
            </a:pPr>
            <a:endParaRPr lang="tr-TR" dirty="0" smtClean="0"/>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val="118189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solidFill>
                  <a:srgbClr val="C00000"/>
                </a:solidFill>
              </a:rPr>
              <a:t>Dr.Last’ın</a:t>
            </a:r>
            <a:r>
              <a:rPr lang="tr-TR" dirty="0" smtClean="0">
                <a:solidFill>
                  <a:srgbClr val="C00000"/>
                </a:solidFill>
              </a:rPr>
              <a:t> Soruları</a:t>
            </a:r>
            <a:endParaRPr lang="tr-TR" dirty="0">
              <a:solidFill>
                <a:srgbClr val="C00000"/>
              </a:solidFill>
            </a:endParaRPr>
          </a:p>
        </p:txBody>
      </p:sp>
      <p:sp>
        <p:nvSpPr>
          <p:cNvPr id="3" name="İçerik Yer Tutucusu 2"/>
          <p:cNvSpPr>
            <a:spLocks noGrp="1"/>
          </p:cNvSpPr>
          <p:nvPr>
            <p:ph idx="1"/>
          </p:nvPr>
        </p:nvSpPr>
        <p:spPr/>
        <p:txBody>
          <a:bodyPr/>
          <a:lstStyle/>
          <a:p>
            <a:pPr marL="0" marR="245745" lvl="0" indent="0">
              <a:spcBef>
                <a:spcPts val="0"/>
              </a:spcBef>
              <a:buNone/>
            </a:pPr>
            <a:endParaRPr lang="tr-TR" dirty="0" smtClean="0">
              <a:solidFill>
                <a:prstClr val="black"/>
              </a:solidFill>
            </a:endParaRPr>
          </a:p>
          <a:p>
            <a:pPr marL="0" marR="245745" lvl="0" indent="0">
              <a:spcBef>
                <a:spcPts val="0"/>
              </a:spcBef>
              <a:buNone/>
            </a:pPr>
            <a:r>
              <a:rPr lang="tr-TR" dirty="0" smtClean="0">
                <a:solidFill>
                  <a:prstClr val="black"/>
                </a:solidFill>
              </a:rPr>
              <a:t>1.Bu </a:t>
            </a:r>
            <a:r>
              <a:rPr lang="tr-TR" dirty="0">
                <a:solidFill>
                  <a:prstClr val="black"/>
                </a:solidFill>
              </a:rPr>
              <a:t>kasabada </a:t>
            </a:r>
            <a:r>
              <a:rPr lang="tr-TR" dirty="0" err="1">
                <a:solidFill>
                  <a:prstClr val="black"/>
                </a:solidFill>
              </a:rPr>
              <a:t>iskemik</a:t>
            </a:r>
            <a:r>
              <a:rPr lang="tr-TR" dirty="0">
                <a:solidFill>
                  <a:prstClr val="black"/>
                </a:solidFill>
              </a:rPr>
              <a:t> kalp hastalığı sıklığını bulmak için ne yapmam gerekir</a:t>
            </a:r>
            <a:r>
              <a:rPr lang="tr-TR" dirty="0" smtClean="0">
                <a:solidFill>
                  <a:prstClr val="black"/>
                </a:solidFill>
              </a:rPr>
              <a:t>?</a:t>
            </a:r>
          </a:p>
          <a:p>
            <a:pPr marL="0" marR="245745" lvl="0" indent="0">
              <a:spcBef>
                <a:spcPts val="0"/>
              </a:spcBef>
              <a:buNone/>
            </a:pPr>
            <a:endParaRPr lang="tr-TR" dirty="0">
              <a:solidFill>
                <a:prstClr val="black"/>
              </a:solidFill>
            </a:endParaRPr>
          </a:p>
          <a:p>
            <a:pPr marL="0" marR="245745" lvl="0" indent="0">
              <a:spcBef>
                <a:spcPts val="0"/>
              </a:spcBef>
              <a:buNone/>
            </a:pPr>
            <a:endParaRPr lang="tr-TR" dirty="0">
              <a:solidFill>
                <a:prstClr val="black"/>
              </a:solidFill>
            </a:endParaRPr>
          </a:p>
          <a:p>
            <a:pPr marL="0" marR="245745" lvl="0" indent="0">
              <a:spcBef>
                <a:spcPts val="0"/>
              </a:spcBef>
              <a:buNone/>
            </a:pPr>
            <a:r>
              <a:rPr lang="tr-TR" dirty="0">
                <a:solidFill>
                  <a:prstClr val="black"/>
                </a:solidFill>
              </a:rPr>
              <a:t>2.Bu hastalığın belirli özelliği olan insanlarda daha çok görülüp görülmediğini öğrenebilir miyim?</a:t>
            </a:r>
            <a:endParaRPr lang="tr-TR" dirty="0" smtClean="0"/>
          </a:p>
          <a:p>
            <a:endParaRPr lang="tr-TR" dirty="0"/>
          </a:p>
        </p:txBody>
      </p:sp>
    </p:spTree>
    <p:extLst>
      <p:ext uri="{BB962C8B-B14F-4D97-AF65-F5344CB8AC3E}">
        <p14:creationId xmlns:p14="http://schemas.microsoft.com/office/powerpoint/2010/main" val="3898660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solidFill>
                  <a:srgbClr val="C00000"/>
                </a:solidFill>
              </a:rPr>
              <a:t>Kesitsel</a:t>
            </a:r>
            <a:r>
              <a:rPr lang="tr-TR" b="1" dirty="0" smtClean="0">
                <a:solidFill>
                  <a:srgbClr val="C00000"/>
                </a:solidFill>
              </a:rPr>
              <a:t> Araştırmalar</a:t>
            </a:r>
            <a:endParaRPr lang="tr-TR" dirty="0"/>
          </a:p>
        </p:txBody>
      </p:sp>
      <p:sp>
        <p:nvSpPr>
          <p:cNvPr id="3" name="İçerik Yer Tutucusu 2"/>
          <p:cNvSpPr>
            <a:spLocks noGrp="1"/>
          </p:cNvSpPr>
          <p:nvPr>
            <p:ph sz="half" idx="1"/>
          </p:nvPr>
        </p:nvSpPr>
        <p:spPr/>
        <p:txBody>
          <a:bodyPr>
            <a:normAutofit fontScale="92500" lnSpcReduction="20000"/>
          </a:bodyPr>
          <a:lstStyle/>
          <a:p>
            <a:r>
              <a:rPr lang="tr-TR" altLang="tr-TR" dirty="0" smtClean="0"/>
              <a:t>Toplum saha taraması</a:t>
            </a:r>
          </a:p>
          <a:p>
            <a:r>
              <a:rPr lang="tr-TR" altLang="tr-TR" dirty="0" err="1" smtClean="0"/>
              <a:t>Prevalans</a:t>
            </a:r>
            <a:r>
              <a:rPr lang="tr-TR" altLang="tr-TR" dirty="0" smtClean="0"/>
              <a:t> araştırması</a:t>
            </a:r>
          </a:p>
          <a:p>
            <a:r>
              <a:rPr lang="tr-TR" altLang="tr-TR" dirty="0" smtClean="0"/>
              <a:t>Epidemiyolojik </a:t>
            </a:r>
            <a:r>
              <a:rPr lang="tr-TR" altLang="tr-TR" dirty="0" err="1" smtClean="0"/>
              <a:t>sürveyans</a:t>
            </a:r>
            <a:endParaRPr lang="tr-TR" altLang="tr-TR" dirty="0" smtClean="0"/>
          </a:p>
          <a:p>
            <a:r>
              <a:rPr lang="tr-TR" altLang="tr-TR" dirty="0" smtClean="0"/>
              <a:t>Durum saptama </a:t>
            </a:r>
            <a:r>
              <a:rPr lang="tr-TR" altLang="tr-TR" dirty="0" err="1" smtClean="0"/>
              <a:t>araş.ları</a:t>
            </a:r>
            <a:endParaRPr lang="tr-TR" altLang="tr-TR" dirty="0" smtClean="0"/>
          </a:p>
          <a:p>
            <a:endParaRPr lang="tr-TR" dirty="0"/>
          </a:p>
        </p:txBody>
      </p:sp>
      <p:sp>
        <p:nvSpPr>
          <p:cNvPr id="4" name="İçerik Yer Tutucusu 3"/>
          <p:cNvSpPr>
            <a:spLocks noGrp="1"/>
          </p:cNvSpPr>
          <p:nvPr>
            <p:ph sz="half" idx="2"/>
          </p:nvPr>
        </p:nvSpPr>
        <p:spPr/>
        <p:txBody>
          <a:bodyPr>
            <a:normAutofit fontScale="92500" lnSpcReduction="20000"/>
          </a:bodyPr>
          <a:lstStyle/>
          <a:p>
            <a:r>
              <a:rPr lang="tr-TR" altLang="tr-TR" dirty="0" err="1" smtClean="0"/>
              <a:t>Population</a:t>
            </a:r>
            <a:r>
              <a:rPr lang="tr-TR" altLang="tr-TR" dirty="0" smtClean="0"/>
              <a:t> </a:t>
            </a:r>
            <a:r>
              <a:rPr lang="tr-TR" altLang="tr-TR" dirty="0" err="1" smtClean="0"/>
              <a:t>survey</a:t>
            </a:r>
            <a:endParaRPr lang="tr-TR" altLang="tr-TR" dirty="0" smtClean="0"/>
          </a:p>
          <a:p>
            <a:r>
              <a:rPr lang="tr-TR" altLang="tr-TR" dirty="0" err="1" smtClean="0"/>
              <a:t>Community</a:t>
            </a:r>
            <a:r>
              <a:rPr lang="tr-TR" altLang="tr-TR" dirty="0" smtClean="0"/>
              <a:t> </a:t>
            </a:r>
            <a:r>
              <a:rPr lang="tr-TR" altLang="tr-TR" dirty="0" err="1" smtClean="0"/>
              <a:t>survey</a:t>
            </a:r>
            <a:endParaRPr lang="tr-TR" altLang="tr-TR" dirty="0" smtClean="0"/>
          </a:p>
          <a:p>
            <a:r>
              <a:rPr lang="tr-TR" altLang="tr-TR" dirty="0" err="1" smtClean="0"/>
              <a:t>Epidemiological</a:t>
            </a:r>
            <a:r>
              <a:rPr lang="tr-TR" altLang="tr-TR" dirty="0" smtClean="0"/>
              <a:t> </a:t>
            </a:r>
            <a:r>
              <a:rPr lang="tr-TR" altLang="tr-TR" dirty="0" err="1" smtClean="0"/>
              <a:t>surveillance</a:t>
            </a:r>
            <a:endParaRPr lang="tr-TR" altLang="tr-TR" dirty="0" smtClean="0"/>
          </a:p>
          <a:p>
            <a:r>
              <a:rPr lang="tr-TR" altLang="tr-TR" dirty="0" err="1" smtClean="0"/>
              <a:t>Screening</a:t>
            </a:r>
            <a:endParaRPr lang="tr-TR" altLang="tr-TR" dirty="0" smtClean="0"/>
          </a:p>
          <a:p>
            <a:r>
              <a:rPr lang="tr-TR" altLang="tr-TR" dirty="0" err="1" smtClean="0"/>
              <a:t>Prevalence</a:t>
            </a:r>
            <a:r>
              <a:rPr lang="tr-TR" altLang="tr-TR" dirty="0" smtClean="0"/>
              <a:t> </a:t>
            </a:r>
            <a:r>
              <a:rPr lang="tr-TR" altLang="tr-TR" dirty="0" err="1" smtClean="0"/>
              <a:t>study</a:t>
            </a:r>
            <a:endParaRPr lang="tr-TR" altLang="tr-TR" dirty="0" smtClean="0"/>
          </a:p>
          <a:p>
            <a:r>
              <a:rPr lang="tr-TR" altLang="tr-TR" dirty="0" err="1" smtClean="0"/>
              <a:t>Baseline</a:t>
            </a:r>
            <a:r>
              <a:rPr lang="tr-TR" altLang="tr-TR" dirty="0" smtClean="0"/>
              <a:t> </a:t>
            </a:r>
            <a:r>
              <a:rPr lang="tr-TR" altLang="tr-TR" dirty="0" err="1" smtClean="0"/>
              <a:t>survey</a:t>
            </a:r>
            <a:endParaRPr lang="tr-TR" altLang="tr-TR" dirty="0" smtClean="0"/>
          </a:p>
          <a:p>
            <a:r>
              <a:rPr lang="tr-TR" altLang="tr-TR" dirty="0" err="1" smtClean="0"/>
              <a:t>Fact-finding</a:t>
            </a:r>
            <a:r>
              <a:rPr lang="tr-TR" altLang="tr-TR" dirty="0" smtClean="0"/>
              <a:t> </a:t>
            </a:r>
            <a:r>
              <a:rPr lang="tr-TR" altLang="tr-TR" dirty="0" err="1" smtClean="0"/>
              <a:t>survey</a:t>
            </a:r>
            <a:endParaRPr lang="tr-TR" altLang="tr-TR" dirty="0" smtClean="0"/>
          </a:p>
          <a:p>
            <a:r>
              <a:rPr lang="tr-TR" altLang="tr-TR" dirty="0" smtClean="0"/>
              <a:t>Ad hoc </a:t>
            </a:r>
            <a:r>
              <a:rPr lang="tr-TR" altLang="tr-TR" dirty="0" err="1" smtClean="0"/>
              <a:t>survey</a:t>
            </a:r>
            <a:endParaRPr lang="tr-TR" altLang="tr-TR" dirty="0" smtClean="0"/>
          </a:p>
          <a:p>
            <a:r>
              <a:rPr lang="tr-TR" altLang="tr-TR" dirty="0" smtClean="0"/>
              <a:t>Point-in-time </a:t>
            </a:r>
            <a:r>
              <a:rPr lang="tr-TR" altLang="tr-TR" dirty="0" err="1" smtClean="0"/>
              <a:t>study</a:t>
            </a:r>
            <a:endParaRPr lang="tr-TR" altLang="tr-TR" dirty="0" smtClean="0"/>
          </a:p>
          <a:p>
            <a:r>
              <a:rPr lang="tr-TR" altLang="tr-TR" dirty="0" err="1" smtClean="0"/>
              <a:t>One-shot</a:t>
            </a:r>
            <a:r>
              <a:rPr lang="tr-TR" altLang="tr-TR" dirty="0" smtClean="0"/>
              <a:t> </a:t>
            </a:r>
            <a:r>
              <a:rPr lang="tr-TR" altLang="tr-TR" dirty="0" err="1" smtClean="0"/>
              <a:t>survey</a:t>
            </a:r>
            <a:endParaRPr lang="tr-TR" altLang="tr-TR" dirty="0" smtClean="0"/>
          </a:p>
          <a:p>
            <a:endParaRPr lang="tr-TR" dirty="0"/>
          </a:p>
        </p:txBody>
      </p:sp>
    </p:spTree>
    <p:extLst>
      <p:ext uri="{BB962C8B-B14F-4D97-AF65-F5344CB8AC3E}">
        <p14:creationId xmlns:p14="http://schemas.microsoft.com/office/powerpoint/2010/main" val="397544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a:solidFill>
                  <a:srgbClr val="C00000"/>
                </a:solidFill>
              </a:rPr>
              <a:t>Kesitsel</a:t>
            </a:r>
            <a:r>
              <a:rPr lang="tr-TR" b="1" dirty="0">
                <a:solidFill>
                  <a:srgbClr val="C00000"/>
                </a:solidFill>
              </a:rPr>
              <a:t> Araştırmalar</a:t>
            </a:r>
            <a:endParaRPr lang="tr-TR" dirty="0"/>
          </a:p>
        </p:txBody>
      </p:sp>
      <p:sp>
        <p:nvSpPr>
          <p:cNvPr id="3" name="İçerik Yer Tutucusu 2"/>
          <p:cNvSpPr>
            <a:spLocks noGrp="1"/>
          </p:cNvSpPr>
          <p:nvPr>
            <p:ph sz="half" idx="1"/>
          </p:nvPr>
        </p:nvSpPr>
        <p:spPr/>
        <p:txBody>
          <a:bodyPr/>
          <a:lstStyle/>
          <a:p>
            <a:r>
              <a:rPr lang="tr-TR" dirty="0" smtClean="0"/>
              <a:t>Belirli bir zaman kesitinde neden ve sonuç arasındaki ilişkinin birlikte incelendiği araştırmalardır.</a:t>
            </a:r>
          </a:p>
          <a:p>
            <a:r>
              <a:rPr lang="tr-TR" dirty="0" smtClean="0"/>
              <a:t>Sağlıkla ilgili bir durumun fotoğrafının çekilmesine benzetilir.</a:t>
            </a:r>
          </a:p>
          <a:p>
            <a:endParaRPr lang="tr-TR"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9992" y="1340768"/>
            <a:ext cx="4417082" cy="2520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933056"/>
            <a:ext cx="4392488" cy="2591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047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a:solidFill>
                  <a:srgbClr val="C00000"/>
                </a:solidFill>
              </a:rPr>
              <a:t>Kesitsel</a:t>
            </a:r>
            <a:r>
              <a:rPr lang="tr-TR" b="1" dirty="0">
                <a:solidFill>
                  <a:srgbClr val="C00000"/>
                </a:solidFill>
              </a:rPr>
              <a:t> Araştırmalar</a:t>
            </a:r>
            <a:endParaRPr lang="tr-TR" dirty="0"/>
          </a:p>
        </p:txBody>
      </p:sp>
      <p:sp>
        <p:nvSpPr>
          <p:cNvPr id="3" name="İçerik Yer Tutucusu 2"/>
          <p:cNvSpPr>
            <a:spLocks noGrp="1"/>
          </p:cNvSpPr>
          <p:nvPr>
            <p:ph idx="1"/>
          </p:nvPr>
        </p:nvSpPr>
        <p:spPr/>
        <p:txBody>
          <a:bodyPr>
            <a:normAutofit fontScale="92500" lnSpcReduction="10000"/>
          </a:bodyPr>
          <a:lstStyle/>
          <a:p>
            <a:r>
              <a:rPr lang="tr-TR" dirty="0" err="1" smtClean="0"/>
              <a:t>Kesitel</a:t>
            </a:r>
            <a:r>
              <a:rPr lang="tr-TR" dirty="0" smtClean="0"/>
              <a:t> araştırmalarda risk altındaki toplumun tatmamı veya buradan seçilen bir örnek grupta, herhangi bir hastalığın ya da sağlık sorunun, araştırmanın yapıldığı zaman kesitindeki  sıklığı yani </a:t>
            </a:r>
            <a:r>
              <a:rPr lang="tr-TR" b="1" dirty="0" smtClean="0">
                <a:solidFill>
                  <a:srgbClr val="C00000"/>
                </a:solidFill>
              </a:rPr>
              <a:t>PREVALANSI</a:t>
            </a:r>
            <a:r>
              <a:rPr lang="tr-TR" dirty="0" smtClean="0"/>
              <a:t> belirlenir</a:t>
            </a:r>
          </a:p>
          <a:p>
            <a:r>
              <a:rPr lang="tr-TR" dirty="0" smtClean="0"/>
              <a:t>Yine incelenen sağlık sorunu ya da hastalığın çeşitli </a:t>
            </a:r>
            <a:r>
              <a:rPr lang="tr-TR" dirty="0" err="1" smtClean="0"/>
              <a:t>sosyo</a:t>
            </a:r>
            <a:r>
              <a:rPr lang="tr-TR" dirty="0" smtClean="0"/>
              <a:t> demografik faktörler ve etkenlerle ilişkisi  araştırılır.</a:t>
            </a:r>
          </a:p>
          <a:p>
            <a:r>
              <a:rPr lang="tr-TR" dirty="0" smtClean="0"/>
              <a:t>Böylece neden-sonuç ilişkisi aynı zaman kesitinde birlikte incelenmiş olur.</a:t>
            </a:r>
            <a:endParaRPr lang="tr-TR" dirty="0"/>
          </a:p>
        </p:txBody>
      </p:sp>
    </p:spTree>
    <p:extLst>
      <p:ext uri="{BB962C8B-B14F-4D97-AF65-F5344CB8AC3E}">
        <p14:creationId xmlns:p14="http://schemas.microsoft.com/office/powerpoint/2010/main" val="1937587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r>
              <a:rPr lang="tr-TR" b="1" dirty="0" err="1" smtClean="0"/>
              <a:t>Kesitsel</a:t>
            </a:r>
            <a:r>
              <a:rPr lang="tr-TR" b="1" dirty="0" smtClean="0"/>
              <a:t> Araştırmalar tam şu anda </a:t>
            </a:r>
            <a:r>
              <a:rPr lang="tr-TR" b="1" dirty="0" smtClean="0">
                <a:solidFill>
                  <a:srgbClr val="C00000"/>
                </a:solidFill>
              </a:rPr>
              <a:t>NE OLUYOR? </a:t>
            </a:r>
            <a:r>
              <a:rPr lang="tr-TR" b="1" dirty="0" smtClean="0"/>
              <a:t/>
            </a:r>
            <a:br>
              <a:rPr lang="tr-TR" b="1" dirty="0" smtClean="0"/>
            </a:br>
            <a:r>
              <a:rPr lang="tr-TR" b="1" dirty="0" smtClean="0"/>
              <a:t>sorusuna yanıt verirler</a:t>
            </a:r>
            <a:br>
              <a:rPr lang="tr-TR" b="1" dirty="0" smtClean="0"/>
            </a:br>
            <a:endParaRPr lang="tr-TR" b="1" dirty="0"/>
          </a:p>
        </p:txBody>
      </p:sp>
      <p:sp>
        <p:nvSpPr>
          <p:cNvPr id="3" name="Alt Başlık 2"/>
          <p:cNvSpPr>
            <a:spLocks noGrp="1"/>
          </p:cNvSpPr>
          <p:nvPr>
            <p:ph type="subTitle" idx="1"/>
          </p:nvPr>
        </p:nvSpPr>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861048"/>
            <a:ext cx="3888432" cy="237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861047"/>
            <a:ext cx="4395787" cy="237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349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Şu an ne oluyor?</a:t>
            </a:r>
            <a:endParaRPr lang="tr-TR" dirty="0">
              <a:solidFill>
                <a:srgbClr val="C0000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700808"/>
            <a:ext cx="6624736"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3106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1575</Words>
  <Application>Microsoft Office PowerPoint</Application>
  <PresentationFormat>Ekran Gösterisi (4:3)</PresentationFormat>
  <Paragraphs>266</Paragraphs>
  <Slides>27</Slides>
  <Notes>0</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Ofis Teması</vt:lpstr>
      <vt:lpstr>Kesitsel Araştırmalar</vt:lpstr>
      <vt:lpstr>Amaç ve Öğrenim Hedefleri</vt:lpstr>
      <vt:lpstr>Epidemiyolojik Araştırma Yöntemleri</vt:lpstr>
      <vt:lpstr>Dr.Last’ın Soruları</vt:lpstr>
      <vt:lpstr>Kesitsel Araştırmalar</vt:lpstr>
      <vt:lpstr>Kesitsel Araştırmalar</vt:lpstr>
      <vt:lpstr>Kesitsel Araştırmalar</vt:lpstr>
      <vt:lpstr>Kesitsel Araştırmalar tam şu anda NE OLUYOR?  sorusuna yanıt verirler </vt:lpstr>
      <vt:lpstr>Şu an ne oluyor?</vt:lpstr>
      <vt:lpstr>Kesitsel Araştırmalar</vt:lpstr>
      <vt:lpstr>Kesitsel Araştırma</vt:lpstr>
      <vt:lpstr>Hastalık Prevalansı</vt:lpstr>
      <vt:lpstr>Hastalık ve Etken Prevalansı</vt:lpstr>
      <vt:lpstr>Alt gruplarda hastalık prevalansı</vt:lpstr>
      <vt:lpstr>Kesitsel Araştırmalar</vt:lpstr>
      <vt:lpstr>Kesitsel Araştırmalar-Nedensellik</vt:lpstr>
      <vt:lpstr>Winchester</vt:lpstr>
      <vt:lpstr>Dr.Last’ın Soruları</vt:lpstr>
      <vt:lpstr>Senaryo-4</vt:lpstr>
      <vt:lpstr>Senaryo-4</vt:lpstr>
      <vt:lpstr>Kesitsel Araştırmalar</vt:lpstr>
      <vt:lpstr>Senaryo-4</vt:lpstr>
      <vt:lpstr>Kesitsel Araştırmalar</vt:lpstr>
      <vt:lpstr>Senaryo-4</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Kesitsel Araştırmalar</dc:title>
  <dc:creator>genel</dc:creator>
  <cp:lastModifiedBy>genel</cp:lastModifiedBy>
  <cp:revision>33</cp:revision>
  <dcterms:created xsi:type="dcterms:W3CDTF">2015-07-28T06:36:04Z</dcterms:created>
  <dcterms:modified xsi:type="dcterms:W3CDTF">2015-08-13T06:32:23Z</dcterms:modified>
</cp:coreProperties>
</file>