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6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EE17-83C3-4F85-97A9-E7C911FC9897}" type="datetimeFigureOut">
              <a:rPr lang="tr-TR" smtClean="0"/>
              <a:t>04.10.2018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E92-CAD0-46BA-B4BE-ACB9AF22AFE7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EE17-83C3-4F85-97A9-E7C911FC9897}" type="datetimeFigureOut">
              <a:rPr lang="tr-TR" smtClean="0"/>
              <a:t>04.10.2018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E92-CAD0-46BA-B4BE-ACB9AF22AFE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EE17-83C3-4F85-97A9-E7C911FC9897}" type="datetimeFigureOut">
              <a:rPr lang="tr-TR" smtClean="0"/>
              <a:t>04.10.2018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E92-CAD0-46BA-B4BE-ACB9AF22AFE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EE17-83C3-4F85-97A9-E7C911FC9897}" type="datetimeFigureOut">
              <a:rPr lang="tr-TR" smtClean="0"/>
              <a:t>04.10.2018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E92-CAD0-46BA-B4BE-ACB9AF22AFE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EE17-83C3-4F85-97A9-E7C911FC9897}" type="datetimeFigureOut">
              <a:rPr lang="tr-TR" smtClean="0"/>
              <a:t>04.10.2018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E92-CAD0-46BA-B4BE-ACB9AF22AFE7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EE17-83C3-4F85-97A9-E7C911FC9897}" type="datetimeFigureOut">
              <a:rPr lang="tr-TR" smtClean="0"/>
              <a:t>04.10.2018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E92-CAD0-46BA-B4BE-ACB9AF22AFE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EE17-83C3-4F85-97A9-E7C911FC9897}" type="datetimeFigureOut">
              <a:rPr lang="tr-TR" smtClean="0"/>
              <a:t>04.10.2018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E92-CAD0-46BA-B4BE-ACB9AF22AFE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EE17-83C3-4F85-97A9-E7C911FC9897}" type="datetimeFigureOut">
              <a:rPr lang="tr-TR" smtClean="0"/>
              <a:t>04.10.2018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E92-CAD0-46BA-B4BE-ACB9AF22AFE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EE17-83C3-4F85-97A9-E7C911FC9897}" type="datetimeFigureOut">
              <a:rPr lang="tr-TR" smtClean="0"/>
              <a:t>04.10.2018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E92-CAD0-46BA-B4BE-ACB9AF22AFE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EE17-83C3-4F85-97A9-E7C911FC9897}" type="datetimeFigureOut">
              <a:rPr lang="tr-TR" smtClean="0"/>
              <a:t>04.10.2018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4AE92-CAD0-46BA-B4BE-ACB9AF22AFE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EE17-83C3-4F85-97A9-E7C911FC9897}" type="datetimeFigureOut">
              <a:rPr lang="tr-TR" smtClean="0"/>
              <a:t>04.10.2018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34AE92-CAD0-46BA-B4BE-ACB9AF22AFE7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2CEE17-83C3-4F85-97A9-E7C911FC9897}" type="datetimeFigureOut">
              <a:rPr lang="tr-TR" smtClean="0"/>
              <a:t>04.10.2018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34AE92-CAD0-46BA-B4BE-ACB9AF22AFE7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Epidemiology</a:t>
            </a:r>
            <a:r>
              <a:rPr lang="tr-TR" dirty="0" smtClean="0"/>
              <a:t> &amp;</a:t>
            </a:r>
            <a:r>
              <a:rPr lang="tr-TR" dirty="0" err="1" smtClean="0"/>
              <a:t>Study</a:t>
            </a:r>
            <a:r>
              <a:rPr lang="tr-TR" dirty="0" smtClean="0"/>
              <a:t> </a:t>
            </a:r>
            <a:r>
              <a:rPr lang="tr-TR" dirty="0" err="1" smtClean="0"/>
              <a:t>Desing</a:t>
            </a:r>
            <a:r>
              <a:rPr lang="tr-TR" dirty="0" smtClean="0"/>
              <a:t> in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Research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Akdeniz </a:t>
            </a:r>
            <a:r>
              <a:rPr lang="tr-TR" dirty="0" err="1" smtClean="0"/>
              <a:t>University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Faculty</a:t>
            </a:r>
            <a:r>
              <a:rPr lang="tr-TR" dirty="0" smtClean="0"/>
              <a:t> </a:t>
            </a:r>
            <a:r>
              <a:rPr lang="tr-TR" dirty="0" err="1" smtClean="0"/>
              <a:t>Department</a:t>
            </a:r>
            <a:r>
              <a:rPr lang="tr-TR" dirty="0" smtClean="0"/>
              <a:t> of </a:t>
            </a:r>
            <a:r>
              <a:rPr lang="tr-TR" dirty="0" err="1" smtClean="0"/>
              <a:t>Public</a:t>
            </a:r>
            <a:r>
              <a:rPr lang="tr-TR" dirty="0" smtClean="0"/>
              <a:t> </a:t>
            </a:r>
            <a:r>
              <a:rPr lang="tr-TR" dirty="0" err="1" smtClean="0"/>
              <a:t>Health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10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5.Evaluate </a:t>
            </a:r>
            <a:r>
              <a:rPr lang="tr-TR" dirty="0" err="1" smtClean="0"/>
              <a:t>the</a:t>
            </a:r>
            <a:r>
              <a:rPr lang="tr-TR" dirty="0" smtClean="0"/>
              <a:t> data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</a:t>
            </a:r>
            <a:r>
              <a:rPr lang="tr-TR" dirty="0" smtClean="0"/>
              <a:t>tatistical </a:t>
            </a:r>
            <a:r>
              <a:rPr lang="tr-TR" dirty="0" err="1" smtClean="0"/>
              <a:t>methods</a:t>
            </a:r>
            <a:r>
              <a:rPr lang="tr-TR" dirty="0" smtClean="0"/>
              <a:t> </a:t>
            </a:r>
            <a:r>
              <a:rPr lang="tr-TR" dirty="0" err="1" smtClean="0"/>
              <a:t>provide</a:t>
            </a:r>
            <a:r>
              <a:rPr lang="tr-TR" dirty="0" smtClean="0"/>
              <a:t> a </a:t>
            </a:r>
            <a:r>
              <a:rPr lang="tr-TR" dirty="0" err="1" smtClean="0"/>
              <a:t>confirmatory</a:t>
            </a:r>
            <a:r>
              <a:rPr lang="tr-TR" dirty="0" smtClean="0"/>
              <a:t> data </a:t>
            </a:r>
            <a:r>
              <a:rPr lang="tr-TR" dirty="0" err="1" smtClean="0"/>
              <a:t>analysis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Generalize</a:t>
            </a:r>
            <a:r>
              <a:rPr lang="tr-TR" dirty="0" smtClean="0"/>
              <a:t> </a:t>
            </a:r>
            <a:r>
              <a:rPr lang="tr-TR" dirty="0" err="1" smtClean="0"/>
              <a:t>conclusions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data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r>
              <a:rPr lang="tr-TR" dirty="0" smtClean="0"/>
              <a:t> of a </a:t>
            </a:r>
            <a:r>
              <a:rPr lang="tr-TR" dirty="0" err="1"/>
              <a:t>g</a:t>
            </a:r>
            <a:r>
              <a:rPr lang="tr-TR" dirty="0" err="1" smtClean="0"/>
              <a:t>roup</a:t>
            </a:r>
            <a:r>
              <a:rPr lang="tr-TR" dirty="0" smtClean="0"/>
              <a:t> (</a:t>
            </a:r>
            <a:r>
              <a:rPr lang="tr-TR" dirty="0" err="1" smtClean="0"/>
              <a:t>sample</a:t>
            </a:r>
            <a:r>
              <a:rPr lang="tr-TR" dirty="0" smtClean="0"/>
              <a:t>)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whole</a:t>
            </a:r>
            <a:r>
              <a:rPr lang="tr-TR" dirty="0" smtClean="0"/>
              <a:t> </a:t>
            </a:r>
            <a:r>
              <a:rPr lang="tr-TR" dirty="0" err="1" smtClean="0"/>
              <a:t>group</a:t>
            </a:r>
            <a:r>
              <a:rPr lang="tr-TR" dirty="0" smtClean="0"/>
              <a:t> (</a:t>
            </a:r>
            <a:r>
              <a:rPr lang="tr-TR" dirty="0" err="1" smtClean="0"/>
              <a:t>population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Assess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strength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evidence</a:t>
            </a:r>
            <a:endParaRPr lang="tr-TR" dirty="0" smtClean="0"/>
          </a:p>
          <a:p>
            <a:r>
              <a:rPr lang="tr-TR" dirty="0" err="1" smtClean="0"/>
              <a:t>Make</a:t>
            </a:r>
            <a:r>
              <a:rPr lang="tr-TR" dirty="0" smtClean="0"/>
              <a:t> </a:t>
            </a:r>
            <a:r>
              <a:rPr lang="tr-TR" dirty="0" err="1" smtClean="0"/>
              <a:t>comparisons</a:t>
            </a:r>
            <a:r>
              <a:rPr lang="tr-TR" dirty="0" smtClean="0"/>
              <a:t> (</a:t>
            </a:r>
            <a:r>
              <a:rPr lang="tr-TR" dirty="0" err="1" smtClean="0"/>
              <a:t>use</a:t>
            </a:r>
            <a:r>
              <a:rPr lang="tr-TR" dirty="0" smtClean="0"/>
              <a:t> </a:t>
            </a:r>
            <a:r>
              <a:rPr lang="tr-TR" dirty="0" err="1" smtClean="0"/>
              <a:t>hypothesis</a:t>
            </a:r>
            <a:r>
              <a:rPr lang="tr-TR" dirty="0" smtClean="0"/>
              <a:t> </a:t>
            </a:r>
            <a:r>
              <a:rPr lang="tr-TR" dirty="0" err="1" smtClean="0"/>
              <a:t>tests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Make</a:t>
            </a:r>
            <a:r>
              <a:rPr lang="tr-TR" dirty="0" smtClean="0"/>
              <a:t> </a:t>
            </a:r>
            <a:r>
              <a:rPr lang="tr-TR" dirty="0" err="1" smtClean="0"/>
              <a:t>predictions</a:t>
            </a:r>
            <a:endParaRPr lang="tr-TR" dirty="0" smtClean="0"/>
          </a:p>
          <a:p>
            <a:r>
              <a:rPr lang="tr-TR" dirty="0" smtClean="0"/>
              <a:t>Ask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questions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future</a:t>
            </a:r>
            <a:r>
              <a:rPr lang="tr-TR" dirty="0" smtClean="0"/>
              <a:t> </a:t>
            </a:r>
            <a:r>
              <a:rPr lang="tr-TR" dirty="0" err="1" smtClean="0"/>
              <a:t>research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61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6.Recommend </a:t>
            </a:r>
            <a:r>
              <a:rPr lang="tr-TR" dirty="0" err="1" smtClean="0"/>
              <a:t>interventions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preventive</a:t>
            </a:r>
            <a:r>
              <a:rPr lang="tr-TR" dirty="0" smtClean="0"/>
              <a:t> </a:t>
            </a:r>
            <a:r>
              <a:rPr lang="tr-TR" dirty="0" err="1" smtClean="0"/>
              <a:t>programs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study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</a:t>
            </a:r>
            <a:r>
              <a:rPr lang="tr-TR" dirty="0" err="1" smtClean="0"/>
              <a:t>prove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disprove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hypothesis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sometimes</a:t>
            </a:r>
            <a:r>
              <a:rPr lang="tr-TR" dirty="0" smtClean="0"/>
              <a:t> </a:t>
            </a:r>
            <a:r>
              <a:rPr lang="tr-TR" dirty="0" err="1" smtClean="0"/>
              <a:t>fall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a </a:t>
            </a:r>
            <a:r>
              <a:rPr lang="tr-TR" dirty="0" err="1" smtClean="0"/>
              <a:t>grey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r>
              <a:rPr lang="tr-TR" dirty="0" smtClean="0"/>
              <a:t> of «</a:t>
            </a:r>
            <a:r>
              <a:rPr lang="tr-TR" dirty="0" err="1" smtClean="0"/>
              <a:t>unsure</a:t>
            </a:r>
            <a:r>
              <a:rPr lang="tr-TR" dirty="0" smtClean="0"/>
              <a:t>»</a:t>
            </a:r>
          </a:p>
          <a:p>
            <a:r>
              <a:rPr lang="tr-TR" dirty="0" err="1" smtClean="0"/>
              <a:t>Depending</a:t>
            </a:r>
            <a:r>
              <a:rPr lang="tr-TR" dirty="0" smtClean="0"/>
              <a:t> on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conclusions</a:t>
            </a:r>
            <a:r>
              <a:rPr lang="tr-TR" dirty="0" smtClean="0"/>
              <a:t>; </a:t>
            </a:r>
            <a:r>
              <a:rPr lang="tr-TR" dirty="0" err="1"/>
              <a:t>d</a:t>
            </a:r>
            <a:r>
              <a:rPr lang="tr-TR" dirty="0" err="1" smtClean="0"/>
              <a:t>ecide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offer</a:t>
            </a:r>
            <a:r>
              <a:rPr lang="tr-TR" dirty="0" smtClean="0"/>
              <a:t> a </a:t>
            </a:r>
            <a:r>
              <a:rPr lang="tr-TR" dirty="0" err="1" smtClean="0"/>
              <a:t>policy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an </a:t>
            </a:r>
            <a:r>
              <a:rPr lang="tr-TR" dirty="0" err="1" smtClean="0"/>
              <a:t>action</a:t>
            </a:r>
            <a:r>
              <a:rPr lang="tr-TR" dirty="0" smtClean="0"/>
              <a:t> </a:t>
            </a:r>
            <a:r>
              <a:rPr lang="tr-TR" dirty="0" err="1" smtClean="0"/>
              <a:t>ranging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developing</a:t>
            </a:r>
            <a:r>
              <a:rPr lang="tr-TR" dirty="0" smtClean="0"/>
              <a:t> </a:t>
            </a:r>
            <a:r>
              <a:rPr lang="tr-TR" dirty="0" err="1" smtClean="0"/>
              <a:t>specific</a:t>
            </a:r>
            <a:r>
              <a:rPr lang="tr-TR" dirty="0" smtClean="0"/>
              <a:t> </a:t>
            </a:r>
            <a:r>
              <a:rPr lang="tr-TR" dirty="0" err="1" smtClean="0"/>
              <a:t>regulatory</a:t>
            </a:r>
            <a:r>
              <a:rPr lang="tr-TR" dirty="0" smtClean="0"/>
              <a:t> </a:t>
            </a:r>
            <a:r>
              <a:rPr lang="tr-TR" dirty="0" err="1" smtClean="0"/>
              <a:t>programs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general </a:t>
            </a:r>
            <a:r>
              <a:rPr lang="tr-TR" dirty="0" err="1" smtClean="0"/>
              <a:t>personal</a:t>
            </a:r>
            <a:r>
              <a:rPr lang="tr-TR" dirty="0" smtClean="0"/>
              <a:t> </a:t>
            </a:r>
            <a:r>
              <a:rPr lang="tr-TR" dirty="0" err="1" smtClean="0"/>
              <a:t>behavioral</a:t>
            </a:r>
            <a:r>
              <a:rPr lang="tr-TR" dirty="0" smtClean="0"/>
              <a:t> </a:t>
            </a:r>
            <a:r>
              <a:rPr lang="tr-TR" dirty="0" err="1" smtClean="0"/>
              <a:t>changes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70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Example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Quantitative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r>
              <a:rPr lang="tr-TR" dirty="0" smtClean="0"/>
              <a:t> in </a:t>
            </a:r>
            <a:r>
              <a:rPr lang="tr-TR" dirty="0" err="1" smtClean="0"/>
              <a:t>public</a:t>
            </a:r>
            <a:r>
              <a:rPr lang="tr-TR" dirty="0" smtClean="0"/>
              <a:t> </a:t>
            </a:r>
            <a:r>
              <a:rPr lang="tr-TR" dirty="0" err="1" smtClean="0"/>
              <a:t>health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4556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1. Ask a </a:t>
            </a:r>
            <a:r>
              <a:rPr lang="tr-TR" dirty="0" err="1"/>
              <a:t>public</a:t>
            </a:r>
            <a:r>
              <a:rPr lang="tr-TR" dirty="0"/>
              <a:t> </a:t>
            </a:r>
            <a:r>
              <a:rPr lang="tr-TR" dirty="0" err="1"/>
              <a:t>health</a:t>
            </a:r>
            <a:r>
              <a:rPr lang="tr-TR" dirty="0"/>
              <a:t> </a:t>
            </a:r>
            <a:r>
              <a:rPr lang="tr-TR" dirty="0" err="1" smtClean="0"/>
              <a:t>question</a:t>
            </a:r>
            <a:r>
              <a:rPr lang="tr-TR" dirty="0" smtClean="0"/>
              <a:t>            </a:t>
            </a:r>
            <a:r>
              <a:rPr lang="tr-TR" sz="3600" dirty="0" err="1" smtClean="0"/>
              <a:t>Create</a:t>
            </a:r>
            <a:r>
              <a:rPr lang="tr-TR" sz="3600" dirty="0" smtClean="0"/>
              <a:t> a </a:t>
            </a:r>
            <a:r>
              <a:rPr lang="tr-TR" sz="3600" dirty="0" err="1" smtClean="0"/>
              <a:t>hypothesis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b="1" dirty="0" err="1" smtClean="0"/>
              <a:t>Hypothesis</a:t>
            </a:r>
            <a:r>
              <a:rPr lang="tr-TR" b="1" dirty="0" smtClean="0"/>
              <a:t>: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sz="6000" b="1" dirty="0" err="1" smtClean="0"/>
              <a:t>Seat</a:t>
            </a:r>
            <a:r>
              <a:rPr lang="tr-TR" sz="6000" b="1" dirty="0" smtClean="0"/>
              <a:t> </a:t>
            </a:r>
            <a:r>
              <a:rPr lang="tr-TR" sz="6000" b="1" dirty="0" err="1" smtClean="0"/>
              <a:t>belts</a:t>
            </a:r>
            <a:r>
              <a:rPr lang="tr-TR" sz="6000" b="1" dirty="0" smtClean="0"/>
              <a:t> </a:t>
            </a:r>
            <a:r>
              <a:rPr lang="tr-TR" sz="6000" b="1" dirty="0" err="1" smtClean="0"/>
              <a:t>save</a:t>
            </a:r>
            <a:r>
              <a:rPr lang="tr-TR" sz="6000" b="1" dirty="0" smtClean="0"/>
              <a:t> </a:t>
            </a:r>
            <a:r>
              <a:rPr lang="tr-TR" sz="6000" b="1" dirty="0" err="1" smtClean="0"/>
              <a:t>lives</a:t>
            </a:r>
            <a:endParaRPr lang="tr-TR" sz="6000" b="1" dirty="0" smtClean="0"/>
          </a:p>
          <a:p>
            <a:endParaRPr lang="tr-TR" sz="6000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1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2.Conduct a </a:t>
            </a:r>
            <a:r>
              <a:rPr lang="tr-TR" dirty="0" err="1"/>
              <a:t>study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err="1" smtClean="0"/>
              <a:t>Study</a:t>
            </a:r>
            <a:r>
              <a:rPr lang="tr-TR" b="1" dirty="0" smtClean="0"/>
              <a:t> Design: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dirty="0" err="1" smtClean="0"/>
              <a:t>Observational</a:t>
            </a:r>
            <a:r>
              <a:rPr lang="tr-TR" dirty="0" smtClean="0"/>
              <a:t> </a:t>
            </a:r>
            <a:r>
              <a:rPr lang="tr-TR" dirty="0" err="1" smtClean="0"/>
              <a:t>cross-sectional</a:t>
            </a:r>
            <a:r>
              <a:rPr lang="tr-TR" dirty="0" smtClean="0"/>
              <a:t> </a:t>
            </a:r>
            <a:r>
              <a:rPr lang="tr-TR" dirty="0" err="1" smtClean="0"/>
              <a:t>study</a:t>
            </a:r>
            <a:r>
              <a:rPr lang="tr-TR" dirty="0" smtClean="0"/>
              <a:t> of </a:t>
            </a:r>
            <a:r>
              <a:rPr lang="tr-TR" dirty="0" err="1" smtClean="0"/>
              <a:t>fatality</a:t>
            </a:r>
            <a:r>
              <a:rPr lang="tr-TR" dirty="0" smtClean="0"/>
              <a:t> </a:t>
            </a:r>
            <a:r>
              <a:rPr lang="tr-TR" dirty="0" err="1" smtClean="0"/>
              <a:t>outcome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seat</a:t>
            </a:r>
            <a:r>
              <a:rPr lang="tr-TR" dirty="0" smtClean="0"/>
              <a:t> </a:t>
            </a:r>
            <a:r>
              <a:rPr lang="tr-TR" dirty="0" err="1" smtClean="0"/>
              <a:t>belt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of </a:t>
            </a:r>
            <a:r>
              <a:rPr lang="tr-TR" dirty="0" err="1" smtClean="0"/>
              <a:t>victims</a:t>
            </a:r>
            <a:r>
              <a:rPr lang="tr-TR" dirty="0" smtClean="0"/>
              <a:t> of motor </a:t>
            </a:r>
            <a:r>
              <a:rPr lang="tr-TR" dirty="0" err="1" smtClean="0"/>
              <a:t>vehicle</a:t>
            </a:r>
            <a:r>
              <a:rPr lang="tr-TR" dirty="0" smtClean="0"/>
              <a:t> </a:t>
            </a:r>
            <a:r>
              <a:rPr lang="tr-TR" dirty="0" err="1" smtClean="0"/>
              <a:t>accidents</a:t>
            </a:r>
            <a:r>
              <a:rPr lang="tr-TR" dirty="0" smtClean="0"/>
              <a:t> </a:t>
            </a: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one-month</a:t>
            </a:r>
            <a:r>
              <a:rPr lang="tr-TR" dirty="0" smtClean="0"/>
              <a:t> time </a:t>
            </a:r>
            <a:r>
              <a:rPr lang="tr-TR" dirty="0" err="1" smtClean="0"/>
              <a:t>period</a:t>
            </a:r>
            <a:r>
              <a:rPr lang="tr-TR" dirty="0" smtClean="0"/>
              <a:t> in Antalya City.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10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3. </a:t>
            </a:r>
            <a:r>
              <a:rPr lang="tr-TR" dirty="0" err="1"/>
              <a:t>Collect</a:t>
            </a:r>
            <a:r>
              <a:rPr lang="tr-TR" dirty="0"/>
              <a:t> data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Use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registrations</a:t>
            </a:r>
            <a:endParaRPr lang="tr-TR" dirty="0" smtClean="0"/>
          </a:p>
          <a:p>
            <a:r>
              <a:rPr lang="tr-TR" dirty="0" err="1" smtClean="0"/>
              <a:t>Find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data of motor </a:t>
            </a:r>
            <a:r>
              <a:rPr lang="tr-TR" dirty="0" err="1" smtClean="0"/>
              <a:t>vehicle</a:t>
            </a:r>
            <a:r>
              <a:rPr lang="tr-TR" dirty="0" smtClean="0"/>
              <a:t> </a:t>
            </a:r>
            <a:r>
              <a:rPr lang="tr-TR" dirty="0" err="1" smtClean="0"/>
              <a:t>accidents</a:t>
            </a:r>
            <a:r>
              <a:rPr lang="tr-TR" dirty="0" smtClean="0"/>
              <a:t> </a:t>
            </a:r>
            <a:r>
              <a:rPr lang="tr-TR" dirty="0" err="1" smtClean="0"/>
              <a:t>during</a:t>
            </a:r>
            <a:r>
              <a:rPr lang="tr-TR" dirty="0" smtClean="0"/>
              <a:t> </a:t>
            </a:r>
            <a:r>
              <a:rPr lang="tr-TR" dirty="0" err="1" smtClean="0"/>
              <a:t>one-month</a:t>
            </a:r>
            <a:r>
              <a:rPr lang="tr-TR" dirty="0" smtClean="0"/>
              <a:t> </a:t>
            </a:r>
            <a:r>
              <a:rPr lang="tr-TR" dirty="0" err="1" smtClean="0"/>
              <a:t>period</a:t>
            </a:r>
            <a:endParaRPr lang="tr-TR" dirty="0" smtClean="0"/>
          </a:p>
          <a:p>
            <a:r>
              <a:rPr lang="tr-TR" dirty="0" err="1" smtClean="0"/>
              <a:t>Collect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data of </a:t>
            </a:r>
            <a:r>
              <a:rPr lang="tr-TR" dirty="0" err="1" smtClean="0"/>
              <a:t>drivers</a:t>
            </a:r>
            <a:r>
              <a:rPr lang="tr-TR" dirty="0" smtClean="0"/>
              <a:t> of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vehicles</a:t>
            </a:r>
            <a:r>
              <a:rPr lang="tr-TR" dirty="0" smtClean="0"/>
              <a:t> (</a:t>
            </a:r>
            <a:r>
              <a:rPr lang="tr-TR" dirty="0" err="1" smtClean="0"/>
              <a:t>dead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alive</a:t>
            </a:r>
            <a:r>
              <a:rPr lang="tr-TR" dirty="0" smtClean="0"/>
              <a:t>, </a:t>
            </a:r>
            <a:r>
              <a:rPr lang="tr-TR" dirty="0" err="1" smtClean="0"/>
              <a:t>seat</a:t>
            </a:r>
            <a:r>
              <a:rPr lang="tr-TR" dirty="0" smtClean="0"/>
              <a:t> </a:t>
            </a:r>
            <a:r>
              <a:rPr lang="tr-TR" dirty="0" err="1" smtClean="0"/>
              <a:t>belt</a:t>
            </a:r>
            <a:r>
              <a:rPr lang="tr-TR" dirty="0" smtClean="0"/>
              <a:t> </a:t>
            </a:r>
            <a:r>
              <a:rPr lang="tr-TR" dirty="0" err="1" smtClean="0"/>
              <a:t>worn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not </a:t>
            </a:r>
            <a:r>
              <a:rPr lang="tr-TR" dirty="0" err="1" smtClean="0"/>
              <a:t>worn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54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4.Describe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observations</a:t>
            </a:r>
            <a:r>
              <a:rPr lang="tr-TR" dirty="0"/>
              <a:t>/data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Description</a:t>
            </a:r>
            <a:r>
              <a:rPr lang="tr-TR" b="1" dirty="0" smtClean="0"/>
              <a:t>:</a:t>
            </a:r>
            <a:r>
              <a:rPr lang="tr-TR" dirty="0" smtClean="0"/>
              <a:t> </a:t>
            </a:r>
            <a:r>
              <a:rPr lang="tr-TR" sz="2400" dirty="0" err="1" smtClean="0"/>
              <a:t>Effect</a:t>
            </a:r>
            <a:r>
              <a:rPr lang="tr-TR" sz="2400" dirty="0" smtClean="0"/>
              <a:t> of </a:t>
            </a:r>
            <a:r>
              <a:rPr lang="tr-TR" sz="2400" dirty="0" err="1" smtClean="0"/>
              <a:t>seat</a:t>
            </a:r>
            <a:r>
              <a:rPr lang="tr-TR" sz="2400" dirty="0" smtClean="0"/>
              <a:t> </a:t>
            </a:r>
            <a:r>
              <a:rPr lang="tr-TR" sz="2400" dirty="0" err="1" smtClean="0"/>
              <a:t>belt</a:t>
            </a:r>
            <a:r>
              <a:rPr lang="tr-TR" sz="2400" dirty="0" smtClean="0"/>
              <a:t> </a:t>
            </a:r>
            <a:r>
              <a:rPr lang="tr-TR" sz="2400" dirty="0" err="1" smtClean="0"/>
              <a:t>use</a:t>
            </a:r>
            <a:r>
              <a:rPr lang="tr-TR" sz="2400" dirty="0" smtClean="0"/>
              <a:t> on </a:t>
            </a:r>
            <a:r>
              <a:rPr lang="tr-TR" sz="2400" dirty="0" err="1" smtClean="0"/>
              <a:t>accident</a:t>
            </a:r>
            <a:r>
              <a:rPr lang="tr-TR" sz="2400" dirty="0" smtClean="0"/>
              <a:t> </a:t>
            </a:r>
            <a:r>
              <a:rPr lang="tr-TR" sz="2400" dirty="0" err="1" smtClean="0"/>
              <a:t>fatality</a:t>
            </a:r>
            <a:endParaRPr lang="tr-TR" sz="2400" dirty="0" smtClean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                  </a:t>
            </a:r>
            <a:r>
              <a:rPr lang="tr-TR" sz="2400" dirty="0" err="1" smtClean="0"/>
              <a:t>Seat</a:t>
            </a:r>
            <a:r>
              <a:rPr lang="tr-TR" sz="2400" dirty="0" smtClean="0"/>
              <a:t> </a:t>
            </a:r>
            <a:r>
              <a:rPr lang="tr-TR" sz="2400" dirty="0" err="1" smtClean="0"/>
              <a:t>belts</a:t>
            </a:r>
            <a:r>
              <a:rPr lang="tr-TR" sz="2400" dirty="0" smtClean="0"/>
              <a:t> </a:t>
            </a:r>
            <a:r>
              <a:rPr lang="tr-TR" sz="2400" dirty="0" err="1" smtClean="0"/>
              <a:t>appear</a:t>
            </a:r>
            <a:r>
              <a:rPr lang="tr-TR" sz="2400" dirty="0" smtClean="0"/>
              <a:t>(?)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save</a:t>
            </a:r>
            <a:r>
              <a:rPr lang="tr-TR" sz="2400" dirty="0" smtClean="0"/>
              <a:t> </a:t>
            </a:r>
            <a:r>
              <a:rPr lang="tr-TR" sz="2400" dirty="0" err="1" smtClean="0"/>
              <a:t>lives</a:t>
            </a:r>
            <a:endParaRPr lang="tr-TR" sz="2400" dirty="0"/>
          </a:p>
          <a:p>
            <a:endParaRPr lang="tr-TR" sz="2400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83369"/>
              </p:ext>
            </p:extLst>
          </p:nvPr>
        </p:nvGraphicFramePr>
        <p:xfrm>
          <a:off x="1403648" y="2780928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                </a:t>
                      </a:r>
                      <a:r>
                        <a:rPr lang="tr-TR" dirty="0" err="1" smtClean="0"/>
                        <a:t>Seat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Belt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Driver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       </a:t>
                      </a:r>
                      <a:r>
                        <a:rPr lang="tr-TR" dirty="0" err="1" smtClean="0"/>
                        <a:t>Worn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      Not </a:t>
                      </a:r>
                      <a:r>
                        <a:rPr lang="tr-TR" dirty="0" err="1" smtClean="0"/>
                        <a:t>worn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Dead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10</a:t>
                      </a:r>
                      <a:endParaRPr lang="tr-T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20</a:t>
                      </a:r>
                      <a:endParaRPr lang="tr-T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Alive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40</a:t>
                      </a:r>
                      <a:endParaRPr lang="tr-T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30</a:t>
                      </a:r>
                      <a:endParaRPr lang="tr-T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Total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50</a:t>
                      </a:r>
                      <a:endParaRPr lang="tr-T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50</a:t>
                      </a:r>
                      <a:endParaRPr lang="tr-T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Fatality</a:t>
                      </a:r>
                      <a:r>
                        <a:rPr lang="tr-TR" dirty="0" smtClean="0"/>
                        <a:t> Rate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10/50 (20%)</a:t>
                      </a:r>
                      <a:endParaRPr lang="tr-T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20/50  (40%)</a:t>
                      </a:r>
                      <a:endParaRPr lang="tr-TR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1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5.Evaluate </a:t>
            </a:r>
            <a:r>
              <a:rPr lang="tr-TR" dirty="0" err="1"/>
              <a:t>the</a:t>
            </a:r>
            <a:r>
              <a:rPr lang="tr-TR" dirty="0"/>
              <a:t> data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inferential</a:t>
            </a:r>
            <a:r>
              <a:rPr lang="tr-TR" b="1" dirty="0" smtClean="0"/>
              <a:t> </a:t>
            </a:r>
            <a:r>
              <a:rPr lang="tr-TR" b="1" dirty="0" err="1" smtClean="0"/>
              <a:t>questions</a:t>
            </a:r>
            <a:r>
              <a:rPr lang="tr-TR" b="1" dirty="0" smtClean="0"/>
              <a:t>  of </a:t>
            </a:r>
            <a:r>
              <a:rPr lang="tr-TR" b="1" dirty="0" err="1" smtClean="0"/>
              <a:t>interest</a:t>
            </a:r>
            <a:r>
              <a:rPr lang="tr-TR" b="1" dirty="0" smtClean="0"/>
              <a:t> </a:t>
            </a:r>
            <a:r>
              <a:rPr lang="tr-TR" b="1" dirty="0" err="1" smtClean="0"/>
              <a:t>are</a:t>
            </a:r>
            <a:r>
              <a:rPr lang="tr-TR" b="1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r>
              <a:rPr lang="tr-TR" dirty="0" smtClean="0"/>
              <a:t> </a:t>
            </a:r>
            <a:r>
              <a:rPr lang="tr-TR" dirty="0" err="1" smtClean="0"/>
              <a:t>applicable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population</a:t>
            </a:r>
            <a:r>
              <a:rPr lang="tr-TR" dirty="0" smtClean="0"/>
              <a:t> of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drivers</a:t>
            </a:r>
            <a:r>
              <a:rPr lang="tr-TR" dirty="0" smtClean="0"/>
              <a:t>? </a:t>
            </a:r>
            <a:r>
              <a:rPr lang="tr-TR" b="1" dirty="0" smtClean="0"/>
              <a:t>(</a:t>
            </a:r>
            <a:r>
              <a:rPr lang="tr-TR" b="1" dirty="0" err="1" smtClean="0"/>
              <a:t>Generalization</a:t>
            </a:r>
            <a:r>
              <a:rPr lang="tr-TR" b="1" dirty="0" smtClean="0"/>
              <a:t>)</a:t>
            </a:r>
            <a:endParaRPr lang="tr-TR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 err="1" smtClean="0"/>
              <a:t>Does</a:t>
            </a:r>
            <a:r>
              <a:rPr lang="tr-TR" dirty="0" smtClean="0"/>
              <a:t> </a:t>
            </a:r>
            <a:r>
              <a:rPr lang="tr-TR" dirty="0" err="1" smtClean="0"/>
              <a:t>wearing</a:t>
            </a:r>
            <a:r>
              <a:rPr lang="tr-TR" dirty="0" smtClean="0"/>
              <a:t> </a:t>
            </a:r>
            <a:r>
              <a:rPr lang="tr-TR" dirty="0" err="1" smtClean="0"/>
              <a:t>seat</a:t>
            </a:r>
            <a:r>
              <a:rPr lang="tr-TR" dirty="0" smtClean="0"/>
              <a:t> </a:t>
            </a:r>
            <a:r>
              <a:rPr lang="tr-TR" dirty="0" err="1" smtClean="0"/>
              <a:t>belts</a:t>
            </a:r>
            <a:r>
              <a:rPr lang="tr-TR" dirty="0" smtClean="0"/>
              <a:t> </a:t>
            </a:r>
            <a:r>
              <a:rPr lang="tr-TR" dirty="0" err="1" smtClean="0"/>
              <a:t>save</a:t>
            </a:r>
            <a:r>
              <a:rPr lang="tr-TR" dirty="0" smtClean="0"/>
              <a:t> </a:t>
            </a:r>
            <a:r>
              <a:rPr lang="tr-TR" dirty="0" err="1" smtClean="0"/>
              <a:t>lives</a:t>
            </a:r>
            <a:r>
              <a:rPr lang="tr-TR" dirty="0" smtClean="0"/>
              <a:t>?                                    </a:t>
            </a:r>
            <a:r>
              <a:rPr lang="tr-TR" b="1" dirty="0" smtClean="0"/>
              <a:t>(</a:t>
            </a:r>
            <a:r>
              <a:rPr lang="tr-TR" b="1" dirty="0" err="1" smtClean="0"/>
              <a:t>Assess</a:t>
            </a:r>
            <a:r>
              <a:rPr lang="tr-TR" b="1" dirty="0" smtClean="0"/>
              <a:t> </a:t>
            </a:r>
            <a:r>
              <a:rPr lang="tr-TR" b="1" dirty="0" err="1" smtClean="0"/>
              <a:t>strength</a:t>
            </a:r>
            <a:r>
              <a:rPr lang="tr-TR" b="1" dirty="0" smtClean="0"/>
              <a:t> of </a:t>
            </a:r>
            <a:r>
              <a:rPr lang="tr-TR" b="1" dirty="0" err="1" smtClean="0"/>
              <a:t>evidence</a:t>
            </a:r>
            <a:r>
              <a:rPr lang="tr-TR" b="1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 smtClean="0"/>
              <a:t>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fatality</a:t>
            </a:r>
            <a:r>
              <a:rPr lang="tr-TR" dirty="0" smtClean="0"/>
              <a:t> rate of </a:t>
            </a:r>
            <a:r>
              <a:rPr lang="tr-TR" dirty="0" err="1" smtClean="0"/>
              <a:t>those</a:t>
            </a:r>
            <a:r>
              <a:rPr lang="tr-TR" dirty="0" smtClean="0"/>
              <a:t> not </a:t>
            </a:r>
            <a:r>
              <a:rPr lang="tr-TR" dirty="0" err="1" smtClean="0"/>
              <a:t>wearing</a:t>
            </a:r>
            <a:r>
              <a:rPr lang="tr-TR" dirty="0" smtClean="0"/>
              <a:t> </a:t>
            </a:r>
            <a:r>
              <a:rPr lang="tr-TR" dirty="0" err="1" smtClean="0"/>
              <a:t>seat</a:t>
            </a:r>
            <a:r>
              <a:rPr lang="tr-TR" dirty="0" smtClean="0"/>
              <a:t> </a:t>
            </a:r>
            <a:r>
              <a:rPr lang="tr-TR" dirty="0" err="1" smtClean="0"/>
              <a:t>belts</a:t>
            </a:r>
            <a:r>
              <a:rPr lang="tr-TR" dirty="0" smtClean="0"/>
              <a:t> </a:t>
            </a:r>
            <a:r>
              <a:rPr lang="tr-TR" dirty="0" err="1" smtClean="0"/>
              <a:t>higher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fatality</a:t>
            </a:r>
            <a:r>
              <a:rPr lang="tr-TR" dirty="0" smtClean="0"/>
              <a:t> rate of </a:t>
            </a:r>
            <a:r>
              <a:rPr lang="tr-TR" dirty="0" err="1" smtClean="0"/>
              <a:t>those</a:t>
            </a:r>
            <a:r>
              <a:rPr lang="tr-TR" dirty="0" smtClean="0"/>
              <a:t> </a:t>
            </a:r>
            <a:r>
              <a:rPr lang="tr-TR" dirty="0" err="1" smtClean="0"/>
              <a:t>wearing</a:t>
            </a:r>
            <a:r>
              <a:rPr lang="tr-TR" dirty="0" smtClean="0"/>
              <a:t> </a:t>
            </a:r>
            <a:r>
              <a:rPr lang="tr-TR" dirty="0" err="1" smtClean="0"/>
              <a:t>seat</a:t>
            </a:r>
            <a:r>
              <a:rPr lang="tr-TR" dirty="0" smtClean="0"/>
              <a:t> </a:t>
            </a:r>
            <a:r>
              <a:rPr lang="tr-TR" dirty="0" err="1" smtClean="0"/>
              <a:t>belts</a:t>
            </a:r>
            <a:r>
              <a:rPr lang="tr-TR" dirty="0" smtClean="0"/>
              <a:t>? </a:t>
            </a:r>
            <a:r>
              <a:rPr lang="tr-TR" b="1" dirty="0" smtClean="0"/>
              <a:t>(</a:t>
            </a:r>
            <a:r>
              <a:rPr lang="tr-TR" b="1" dirty="0" err="1" smtClean="0"/>
              <a:t>Comparison</a:t>
            </a:r>
            <a:r>
              <a:rPr lang="tr-TR" b="1" dirty="0" smtClean="0"/>
              <a:t> </a:t>
            </a:r>
            <a:r>
              <a:rPr lang="tr-TR" b="1" dirty="0" err="1" smtClean="0"/>
              <a:t>using</a:t>
            </a:r>
            <a:r>
              <a:rPr lang="tr-TR" b="1" dirty="0" smtClean="0"/>
              <a:t> </a:t>
            </a:r>
            <a:r>
              <a:rPr lang="tr-TR" b="1" dirty="0" err="1" smtClean="0"/>
              <a:t>hypothesis</a:t>
            </a:r>
            <a:r>
              <a:rPr lang="tr-TR" b="1" dirty="0" smtClean="0"/>
              <a:t> </a:t>
            </a:r>
            <a:r>
              <a:rPr lang="tr-TR" b="1" dirty="0" err="1" smtClean="0"/>
              <a:t>tests</a:t>
            </a:r>
            <a:r>
              <a:rPr lang="tr-TR" b="1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 smtClean="0"/>
              <a:t>How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lives</a:t>
            </a:r>
            <a:r>
              <a:rPr lang="tr-TR" dirty="0" smtClean="0"/>
              <a:t> can be </a:t>
            </a:r>
            <a:r>
              <a:rPr lang="tr-TR" dirty="0" err="1" smtClean="0"/>
              <a:t>saved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wearing</a:t>
            </a:r>
            <a:r>
              <a:rPr lang="tr-TR" dirty="0" smtClean="0"/>
              <a:t> </a:t>
            </a:r>
            <a:r>
              <a:rPr lang="tr-TR" dirty="0" err="1" smtClean="0"/>
              <a:t>seat</a:t>
            </a:r>
            <a:r>
              <a:rPr lang="tr-TR" dirty="0" smtClean="0"/>
              <a:t> </a:t>
            </a:r>
            <a:r>
              <a:rPr lang="tr-TR" dirty="0" err="1" smtClean="0"/>
              <a:t>belts</a:t>
            </a:r>
            <a:r>
              <a:rPr lang="tr-TR" dirty="0" smtClean="0"/>
              <a:t>? </a:t>
            </a:r>
            <a:r>
              <a:rPr lang="tr-TR" b="1" dirty="0" smtClean="0"/>
              <a:t>(</a:t>
            </a:r>
            <a:r>
              <a:rPr lang="tr-TR" b="1" dirty="0" err="1" smtClean="0"/>
              <a:t>Prediction</a:t>
            </a:r>
            <a:r>
              <a:rPr lang="tr-TR" b="1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 smtClean="0"/>
              <a:t>Do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variables</a:t>
            </a:r>
            <a:r>
              <a:rPr lang="tr-TR" dirty="0" smtClean="0"/>
              <a:t> </a:t>
            </a:r>
            <a:r>
              <a:rPr lang="tr-TR" dirty="0" err="1" smtClean="0"/>
              <a:t>influence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conclusion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speed</a:t>
            </a:r>
            <a:r>
              <a:rPr lang="tr-TR" dirty="0" smtClean="0"/>
              <a:t>, </a:t>
            </a:r>
            <a:r>
              <a:rPr lang="tr-TR" dirty="0" err="1" smtClean="0"/>
              <a:t>alcohol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</a:t>
            </a:r>
            <a:r>
              <a:rPr lang="tr-TR" dirty="0" err="1" smtClean="0"/>
              <a:t>etc</a:t>
            </a:r>
            <a:r>
              <a:rPr lang="tr-TR" dirty="0" smtClean="0"/>
              <a:t> </a:t>
            </a:r>
            <a:r>
              <a:rPr lang="tr-TR" b="1" dirty="0" smtClean="0"/>
              <a:t>(Ask </a:t>
            </a:r>
            <a:r>
              <a:rPr lang="tr-TR" b="1" dirty="0" err="1" smtClean="0"/>
              <a:t>more</a:t>
            </a:r>
            <a:r>
              <a:rPr lang="tr-TR" b="1" dirty="0" smtClean="0"/>
              <a:t> </a:t>
            </a:r>
            <a:r>
              <a:rPr lang="tr-TR" b="1" dirty="0" err="1" smtClean="0"/>
              <a:t>questions</a:t>
            </a:r>
            <a:r>
              <a:rPr lang="tr-TR" b="1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tr-TR" b="1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tr-TR" dirty="0"/>
          </a:p>
          <a:p>
            <a:pPr lvl="1">
              <a:buFont typeface="Wingdings" panose="05000000000000000000" pitchFamily="2" charset="2"/>
              <a:buChar char="§"/>
            </a:pPr>
            <a:endParaRPr lang="tr-TR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269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5.Evaluate </a:t>
            </a:r>
            <a:r>
              <a:rPr lang="tr-TR" dirty="0" err="1"/>
              <a:t>the</a:t>
            </a:r>
            <a:r>
              <a:rPr lang="tr-TR" dirty="0"/>
              <a:t> data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200" b="1" dirty="0" smtClean="0"/>
              <a:t>Ask </a:t>
            </a:r>
            <a:r>
              <a:rPr lang="tr-TR" sz="2200" b="1" dirty="0" err="1" smtClean="0"/>
              <a:t>more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questions</a:t>
            </a:r>
            <a:r>
              <a:rPr lang="tr-TR" sz="2200" dirty="0" smtClean="0"/>
              <a:t>: </a:t>
            </a:r>
            <a:r>
              <a:rPr lang="tr-TR" sz="2200" dirty="0" err="1" smtClean="0"/>
              <a:t>Does</a:t>
            </a:r>
            <a:r>
              <a:rPr lang="tr-TR" sz="2200" dirty="0" smtClean="0"/>
              <a:t> </a:t>
            </a:r>
            <a:r>
              <a:rPr lang="tr-TR" sz="2200" dirty="0" err="1" smtClean="0"/>
              <a:t>speed</a:t>
            </a:r>
            <a:r>
              <a:rPr lang="tr-TR" sz="2200" dirty="0" smtClean="0"/>
              <a:t> at </a:t>
            </a:r>
            <a:r>
              <a:rPr lang="tr-TR" sz="2200" dirty="0" err="1" smtClean="0"/>
              <a:t>impact</a:t>
            </a:r>
            <a:r>
              <a:rPr lang="tr-TR" sz="2200" dirty="0" smtClean="0"/>
              <a:t> </a:t>
            </a:r>
            <a:r>
              <a:rPr lang="tr-TR" sz="2200" dirty="0" err="1" smtClean="0"/>
              <a:t>influence</a:t>
            </a:r>
            <a:r>
              <a:rPr lang="tr-TR" sz="2200" dirty="0" smtClean="0"/>
              <a:t> </a:t>
            </a:r>
            <a:r>
              <a:rPr lang="tr-TR" sz="2200" dirty="0" err="1" smtClean="0"/>
              <a:t>the</a:t>
            </a:r>
            <a:r>
              <a:rPr lang="tr-TR" sz="2200" dirty="0" smtClean="0"/>
              <a:t> </a:t>
            </a:r>
            <a:r>
              <a:rPr lang="tr-TR" sz="2200" dirty="0" err="1" smtClean="0"/>
              <a:t>conclusion</a:t>
            </a:r>
            <a:r>
              <a:rPr lang="tr-TR" sz="2200" dirty="0" smtClean="0"/>
              <a:t>?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r>
              <a:rPr lang="tr-TR" sz="2200" dirty="0" smtClean="0"/>
              <a:t>Using </a:t>
            </a:r>
            <a:r>
              <a:rPr lang="tr-TR" sz="2200" dirty="0" err="1" smtClean="0"/>
              <a:t>seat</a:t>
            </a:r>
            <a:r>
              <a:rPr lang="tr-TR" sz="2200" dirty="0" smtClean="0"/>
              <a:t> </a:t>
            </a:r>
            <a:r>
              <a:rPr lang="tr-TR" sz="2200" dirty="0" err="1" smtClean="0"/>
              <a:t>belts</a:t>
            </a:r>
            <a:r>
              <a:rPr lang="tr-TR" sz="2200" dirty="0" smtClean="0"/>
              <a:t> </a:t>
            </a:r>
            <a:r>
              <a:rPr lang="tr-TR" sz="2200" dirty="0" err="1" smtClean="0"/>
              <a:t>saved</a:t>
            </a:r>
            <a:r>
              <a:rPr lang="tr-TR" sz="2200" dirty="0" smtClean="0"/>
              <a:t> </a:t>
            </a:r>
            <a:r>
              <a:rPr lang="tr-TR" sz="2200" dirty="0" err="1" smtClean="0"/>
              <a:t>lives</a:t>
            </a:r>
            <a:r>
              <a:rPr lang="tr-TR" sz="2200" dirty="0" smtClean="0"/>
              <a:t> at </a:t>
            </a:r>
            <a:r>
              <a:rPr lang="tr-TR" sz="2200" dirty="0" err="1" smtClean="0"/>
              <a:t>high</a:t>
            </a:r>
            <a:r>
              <a:rPr lang="tr-TR" sz="2200" dirty="0" smtClean="0"/>
              <a:t> </a:t>
            </a:r>
            <a:r>
              <a:rPr lang="tr-TR" sz="2200" dirty="0" err="1" smtClean="0"/>
              <a:t>impact</a:t>
            </a:r>
            <a:r>
              <a:rPr lang="tr-TR" sz="2200" dirty="0" smtClean="0"/>
              <a:t> </a:t>
            </a:r>
            <a:r>
              <a:rPr lang="tr-TR" sz="2200" dirty="0" err="1" smtClean="0"/>
              <a:t>speeds</a:t>
            </a:r>
            <a:r>
              <a:rPr lang="tr-TR" sz="2200" dirty="0" smtClean="0"/>
              <a:t> but not at </a:t>
            </a:r>
            <a:r>
              <a:rPr lang="tr-TR" sz="2200" dirty="0" err="1" smtClean="0"/>
              <a:t>low</a:t>
            </a:r>
            <a:r>
              <a:rPr lang="tr-TR" sz="2200" dirty="0" smtClean="0"/>
              <a:t> </a:t>
            </a:r>
            <a:r>
              <a:rPr lang="tr-TR" sz="2200" dirty="0" err="1" smtClean="0"/>
              <a:t>impact</a:t>
            </a:r>
            <a:r>
              <a:rPr lang="tr-TR" sz="2200" dirty="0" smtClean="0"/>
              <a:t> </a:t>
            </a:r>
            <a:r>
              <a:rPr lang="tr-TR" sz="2200" dirty="0" err="1" smtClean="0"/>
              <a:t>speeds</a:t>
            </a:r>
            <a:endParaRPr lang="tr-TR" sz="2200" dirty="0" smtClean="0"/>
          </a:p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301589"/>
              </p:ext>
            </p:extLst>
          </p:nvPr>
        </p:nvGraphicFramePr>
        <p:xfrm>
          <a:off x="1259632" y="2276872"/>
          <a:ext cx="6096000" cy="3139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298832">
                <a:tc gridSpan="5">
                  <a:txBody>
                    <a:bodyPr/>
                    <a:lstStyle/>
                    <a:p>
                      <a:r>
                        <a:rPr lang="tr-TR" dirty="0" smtClean="0"/>
                        <a:t>                                    </a:t>
                      </a:r>
                      <a:r>
                        <a:rPr lang="tr-TR" dirty="0" err="1" smtClean="0"/>
                        <a:t>Speed</a:t>
                      </a:r>
                      <a:r>
                        <a:rPr lang="tr-TR" dirty="0" smtClean="0"/>
                        <a:t> at </a:t>
                      </a:r>
                      <a:r>
                        <a:rPr lang="tr-TR" dirty="0" err="1" smtClean="0"/>
                        <a:t>impact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dirty="0" smtClean="0"/>
                        <a:t>≤ 30 </a:t>
                      </a:r>
                      <a:r>
                        <a:rPr lang="tr-TR" dirty="0" err="1" smtClean="0"/>
                        <a:t>miles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per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hour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tr-TR" dirty="0" smtClean="0"/>
                        <a:t>&gt;</a:t>
                      </a:r>
                      <a:r>
                        <a:rPr lang="tr-TR" baseline="0" dirty="0" smtClean="0"/>
                        <a:t> 30 </a:t>
                      </a:r>
                      <a:r>
                        <a:rPr lang="tr-TR" baseline="0" dirty="0" err="1" smtClean="0"/>
                        <a:t>miles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per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hour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62647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smtClean="0"/>
                        <a:t>Driver </a:t>
                      </a:r>
                    </a:p>
                    <a:p>
                      <a:r>
                        <a:rPr lang="tr-TR" sz="1100" dirty="0" err="1" smtClean="0"/>
                        <a:t>seat</a:t>
                      </a:r>
                      <a:r>
                        <a:rPr lang="tr-TR" sz="1100" dirty="0" smtClean="0"/>
                        <a:t> </a:t>
                      </a:r>
                      <a:r>
                        <a:rPr lang="tr-TR" sz="1100" dirty="0" err="1" smtClean="0"/>
                        <a:t>belt</a:t>
                      </a:r>
                      <a:r>
                        <a:rPr lang="tr-TR" sz="1100" dirty="0" smtClean="0"/>
                        <a:t> </a:t>
                      </a:r>
                      <a:r>
                        <a:rPr lang="tr-TR" sz="1100" dirty="0" err="1" smtClean="0"/>
                        <a:t>worn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100" dirty="0" err="1" smtClean="0"/>
                        <a:t>Seat</a:t>
                      </a:r>
                      <a:r>
                        <a:rPr lang="tr-TR" sz="1100" dirty="0" smtClean="0"/>
                        <a:t> </a:t>
                      </a:r>
                      <a:r>
                        <a:rPr lang="tr-TR" sz="1100" dirty="0" err="1" smtClean="0"/>
                        <a:t>belt</a:t>
                      </a:r>
                      <a:r>
                        <a:rPr lang="tr-TR" sz="1100" dirty="0" smtClean="0"/>
                        <a:t> not </a:t>
                      </a:r>
                      <a:r>
                        <a:rPr lang="tr-TR" sz="1100" dirty="0" err="1" smtClean="0"/>
                        <a:t>worn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Driver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seat</a:t>
                      </a:r>
                      <a:r>
                        <a:rPr kumimoji="0" lang="tr-T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belt</a:t>
                      </a:r>
                      <a:r>
                        <a:rPr kumimoji="0" lang="tr-T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worn</a:t>
                      </a:r>
                      <a:endParaRPr lang="tr-TR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Seat</a:t>
                      </a:r>
                      <a:r>
                        <a:rPr kumimoji="0" lang="tr-T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belt</a:t>
                      </a:r>
                      <a:r>
                        <a:rPr kumimoji="0" lang="tr-T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not </a:t>
                      </a:r>
                      <a:r>
                        <a:rPr kumimoji="0" lang="tr-TR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worn</a:t>
                      </a:r>
                      <a:endParaRPr kumimoji="0" lang="tr-TR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Dead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3</a:t>
                      </a:r>
                      <a:endParaRPr lang="tr-T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2</a:t>
                      </a:r>
                      <a:endParaRPr lang="tr-T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7</a:t>
                      </a:r>
                      <a:endParaRPr lang="tr-T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18</a:t>
                      </a:r>
                      <a:endParaRPr lang="tr-T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Alive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27</a:t>
                      </a:r>
                      <a:endParaRPr lang="tr-T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18</a:t>
                      </a:r>
                      <a:endParaRPr lang="tr-T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13</a:t>
                      </a:r>
                      <a:endParaRPr lang="tr-T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12</a:t>
                      </a:r>
                      <a:endParaRPr lang="tr-TR" dirty="0">
                        <a:latin typeface="+mj-lt"/>
                      </a:endParaRPr>
                    </a:p>
                  </a:txBody>
                  <a:tcPr/>
                </a:tc>
              </a:tr>
              <a:tr h="394176">
                <a:tc>
                  <a:txBody>
                    <a:bodyPr/>
                    <a:lstStyle/>
                    <a:p>
                      <a:r>
                        <a:rPr lang="tr-TR" dirty="0" smtClean="0"/>
                        <a:t>Total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30</a:t>
                      </a:r>
                      <a:endParaRPr lang="tr-T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20</a:t>
                      </a:r>
                      <a:endParaRPr lang="tr-T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20</a:t>
                      </a:r>
                      <a:endParaRPr lang="tr-T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30</a:t>
                      </a:r>
                      <a:endParaRPr lang="tr-TR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Fatality</a:t>
                      </a:r>
                      <a:r>
                        <a:rPr lang="tr-TR" dirty="0" smtClean="0"/>
                        <a:t> rate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10%</a:t>
                      </a:r>
                      <a:endParaRPr lang="tr-T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10%</a:t>
                      </a:r>
                      <a:endParaRPr lang="tr-T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35%</a:t>
                      </a:r>
                      <a:endParaRPr lang="tr-T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60%</a:t>
                      </a:r>
                      <a:endParaRPr lang="tr-TR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4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500" dirty="0">
                <a:solidFill>
                  <a:srgbClr val="04617B"/>
                </a:solidFill>
              </a:rPr>
              <a:t>6.Recommend </a:t>
            </a:r>
            <a:r>
              <a:rPr lang="tr-TR" sz="4500" dirty="0" err="1">
                <a:solidFill>
                  <a:srgbClr val="04617B"/>
                </a:solidFill>
              </a:rPr>
              <a:t>interventions</a:t>
            </a:r>
            <a:r>
              <a:rPr lang="tr-TR" sz="4500" dirty="0">
                <a:solidFill>
                  <a:srgbClr val="04617B"/>
                </a:solidFill>
              </a:rPr>
              <a:t> </a:t>
            </a:r>
            <a:r>
              <a:rPr lang="tr-TR" sz="4500" dirty="0" err="1">
                <a:solidFill>
                  <a:srgbClr val="04617B"/>
                </a:solidFill>
              </a:rPr>
              <a:t>or</a:t>
            </a:r>
            <a:r>
              <a:rPr lang="tr-TR" sz="4500" dirty="0">
                <a:solidFill>
                  <a:srgbClr val="04617B"/>
                </a:solidFill>
              </a:rPr>
              <a:t> </a:t>
            </a:r>
            <a:r>
              <a:rPr lang="tr-TR" sz="4500" dirty="0" err="1">
                <a:solidFill>
                  <a:srgbClr val="04617B"/>
                </a:solidFill>
              </a:rPr>
              <a:t>preventive</a:t>
            </a:r>
            <a:r>
              <a:rPr lang="tr-TR" sz="4500" dirty="0">
                <a:solidFill>
                  <a:srgbClr val="04617B"/>
                </a:solidFill>
              </a:rPr>
              <a:t> </a:t>
            </a:r>
            <a:r>
              <a:rPr lang="tr-TR" sz="4500" dirty="0" err="1">
                <a:solidFill>
                  <a:srgbClr val="04617B"/>
                </a:solidFill>
              </a:rPr>
              <a:t>programs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Spesific</a:t>
            </a:r>
            <a:r>
              <a:rPr lang="tr-TR" dirty="0" smtClean="0"/>
              <a:t> </a:t>
            </a:r>
            <a:r>
              <a:rPr lang="tr-TR" dirty="0" err="1" smtClean="0"/>
              <a:t>courses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schools</a:t>
            </a:r>
            <a:endParaRPr lang="tr-TR" dirty="0" smtClean="0"/>
          </a:p>
          <a:p>
            <a:r>
              <a:rPr lang="tr-TR" dirty="0" err="1" smtClean="0"/>
              <a:t>Mass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r>
              <a:rPr lang="tr-TR" dirty="0" smtClean="0"/>
              <a:t> </a:t>
            </a:r>
            <a:r>
              <a:rPr lang="tr-TR" dirty="0" err="1" smtClean="0"/>
              <a:t>programmes</a:t>
            </a:r>
            <a:endParaRPr lang="tr-TR" dirty="0" smtClean="0"/>
          </a:p>
          <a:p>
            <a:r>
              <a:rPr lang="tr-TR" dirty="0" err="1" smtClean="0"/>
              <a:t>Penalties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drivers</a:t>
            </a:r>
            <a:r>
              <a:rPr lang="tr-TR" dirty="0" smtClean="0"/>
              <a:t> </a:t>
            </a:r>
            <a:r>
              <a:rPr lang="tr-TR" dirty="0" err="1" smtClean="0"/>
              <a:t>who</a:t>
            </a:r>
            <a:r>
              <a:rPr lang="tr-TR" dirty="0" smtClean="0"/>
              <a:t> </a:t>
            </a:r>
            <a:r>
              <a:rPr lang="tr-TR" dirty="0" err="1" smtClean="0"/>
              <a:t>dont</a:t>
            </a:r>
            <a:r>
              <a:rPr lang="tr-TR" dirty="0" smtClean="0"/>
              <a:t> </a:t>
            </a:r>
            <a:r>
              <a:rPr lang="tr-TR" dirty="0" err="1" smtClean="0"/>
              <a:t>wear</a:t>
            </a:r>
            <a:r>
              <a:rPr lang="tr-TR" dirty="0" smtClean="0"/>
              <a:t> </a:t>
            </a:r>
            <a:r>
              <a:rPr lang="tr-TR" dirty="0" err="1" smtClean="0"/>
              <a:t>seat</a:t>
            </a:r>
            <a:r>
              <a:rPr lang="tr-TR" dirty="0" smtClean="0"/>
              <a:t> </a:t>
            </a:r>
            <a:r>
              <a:rPr lang="tr-TR" dirty="0" err="1" smtClean="0"/>
              <a:t>belts</a:t>
            </a:r>
            <a:endParaRPr lang="tr-TR" dirty="0" smtClean="0"/>
          </a:p>
          <a:p>
            <a:r>
              <a:rPr lang="tr-TR" dirty="0" err="1" smtClean="0"/>
              <a:t>Suggestions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motor </a:t>
            </a:r>
            <a:r>
              <a:rPr lang="tr-TR" dirty="0" err="1" smtClean="0"/>
              <a:t>vehicle</a:t>
            </a:r>
            <a:r>
              <a:rPr lang="tr-TR" dirty="0" smtClean="0"/>
              <a:t> </a:t>
            </a:r>
            <a:r>
              <a:rPr lang="tr-TR" dirty="0" err="1" smtClean="0"/>
              <a:t>producers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Speed</a:t>
            </a:r>
            <a:r>
              <a:rPr lang="tr-TR" dirty="0" smtClean="0"/>
              <a:t> </a:t>
            </a:r>
            <a:r>
              <a:rPr lang="tr-TR" dirty="0" err="1" smtClean="0"/>
              <a:t>limitations</a:t>
            </a:r>
            <a:r>
              <a:rPr lang="tr-TR" dirty="0" smtClean="0"/>
              <a:t> </a:t>
            </a:r>
            <a:r>
              <a:rPr lang="tr-TR" dirty="0" err="1" smtClean="0"/>
              <a:t>etc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782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Steps</a:t>
            </a:r>
            <a:r>
              <a:rPr lang="tr-TR" dirty="0" smtClean="0"/>
              <a:t> in </a:t>
            </a:r>
            <a:r>
              <a:rPr lang="tr-TR" dirty="0" err="1" smtClean="0"/>
              <a:t>Public</a:t>
            </a:r>
            <a:r>
              <a:rPr lang="tr-TR" dirty="0" smtClean="0"/>
              <a:t> </a:t>
            </a:r>
            <a:r>
              <a:rPr lang="tr-TR" dirty="0" err="1" smtClean="0"/>
              <a:t>Health</a:t>
            </a:r>
            <a:r>
              <a:rPr lang="tr-TR" dirty="0" smtClean="0"/>
              <a:t> Action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Define </a:t>
            </a:r>
            <a:r>
              <a:rPr lang="tr-TR" dirty="0" err="1" smtClean="0"/>
              <a:t>the</a:t>
            </a:r>
            <a:r>
              <a:rPr lang="tr-TR" dirty="0" smtClean="0"/>
              <a:t> problem</a:t>
            </a:r>
          </a:p>
          <a:p>
            <a:r>
              <a:rPr lang="tr-TR" dirty="0" err="1" smtClean="0"/>
              <a:t>Measure</a:t>
            </a:r>
            <a:r>
              <a:rPr lang="tr-TR" dirty="0" smtClean="0"/>
              <a:t> </a:t>
            </a:r>
            <a:r>
              <a:rPr lang="tr-TR" dirty="0" err="1" smtClean="0"/>
              <a:t>its</a:t>
            </a:r>
            <a:r>
              <a:rPr lang="tr-TR" dirty="0" smtClean="0"/>
              <a:t> </a:t>
            </a:r>
            <a:r>
              <a:rPr lang="tr-TR" dirty="0" err="1" smtClean="0"/>
              <a:t>magnitude</a:t>
            </a:r>
            <a:endParaRPr lang="tr-TR" dirty="0" smtClean="0"/>
          </a:p>
          <a:p>
            <a:r>
              <a:rPr lang="tr-TR" dirty="0" err="1" smtClean="0"/>
              <a:t>Understand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key</a:t>
            </a:r>
            <a:r>
              <a:rPr lang="tr-TR" dirty="0" smtClean="0"/>
              <a:t> </a:t>
            </a:r>
            <a:r>
              <a:rPr lang="tr-TR" dirty="0" err="1" smtClean="0"/>
              <a:t>points</a:t>
            </a:r>
            <a:endParaRPr lang="tr-TR" dirty="0" smtClean="0"/>
          </a:p>
          <a:p>
            <a:r>
              <a:rPr lang="tr-TR" dirty="0" err="1" smtClean="0"/>
              <a:t>Develop</a:t>
            </a:r>
            <a:r>
              <a:rPr lang="tr-TR" dirty="0" smtClean="0"/>
              <a:t> </a:t>
            </a:r>
            <a:r>
              <a:rPr lang="tr-TR" dirty="0" err="1" smtClean="0"/>
              <a:t>intervention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/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prevention</a:t>
            </a:r>
            <a:endParaRPr lang="tr-TR" dirty="0" smtClean="0"/>
          </a:p>
          <a:p>
            <a:r>
              <a:rPr lang="tr-TR" dirty="0" smtClean="0"/>
              <a:t>Set </a:t>
            </a:r>
            <a:r>
              <a:rPr lang="tr-TR" dirty="0" err="1" smtClean="0"/>
              <a:t>policy</a:t>
            </a:r>
            <a:r>
              <a:rPr lang="tr-TR" dirty="0" smtClean="0"/>
              <a:t>/</a:t>
            </a:r>
            <a:r>
              <a:rPr lang="tr-TR" dirty="0" err="1" smtClean="0"/>
              <a:t>priorities</a:t>
            </a:r>
            <a:endParaRPr lang="tr-TR" dirty="0" smtClean="0"/>
          </a:p>
          <a:p>
            <a:r>
              <a:rPr lang="tr-TR" dirty="0" err="1" smtClean="0"/>
              <a:t>Implement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evaluate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011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52704"/>
          </a:xfrm>
        </p:spPr>
        <p:txBody>
          <a:bodyPr/>
          <a:lstStyle/>
          <a:p>
            <a:r>
              <a:rPr lang="tr-TR" dirty="0" smtClean="0"/>
              <a:t>New </a:t>
            </a:r>
            <a:r>
              <a:rPr lang="tr-TR" dirty="0" err="1" smtClean="0"/>
              <a:t>style</a:t>
            </a:r>
            <a:r>
              <a:rPr lang="tr-TR" dirty="0" smtClean="0"/>
              <a:t> </a:t>
            </a:r>
            <a:r>
              <a:rPr lang="tr-TR" dirty="0" err="1" smtClean="0"/>
              <a:t>seat</a:t>
            </a:r>
            <a:r>
              <a:rPr lang="tr-TR" dirty="0" smtClean="0"/>
              <a:t> </a:t>
            </a:r>
            <a:r>
              <a:rPr lang="tr-TR" dirty="0" err="1" smtClean="0"/>
              <a:t>belts</a:t>
            </a:r>
            <a:r>
              <a:rPr lang="tr-TR" dirty="0" smtClean="0"/>
              <a:t> </a:t>
            </a:r>
            <a:r>
              <a:rPr lang="tr-TR" dirty="0" err="1" smtClean="0"/>
              <a:t>save</a:t>
            </a:r>
            <a:r>
              <a:rPr lang="tr-TR" dirty="0" smtClean="0"/>
              <a:t> </a:t>
            </a:r>
            <a:r>
              <a:rPr lang="tr-TR" dirty="0" err="1" smtClean="0"/>
              <a:t>lives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7"/>
            <a:ext cx="7632848" cy="442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16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Epidemiology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Biostatistics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dirty="0" err="1" smtClean="0"/>
              <a:t>Epidemiology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Biostatistics</a:t>
            </a:r>
            <a:r>
              <a:rPr lang="tr-TR" sz="2400" dirty="0" smtClean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basic</a:t>
            </a:r>
            <a:r>
              <a:rPr lang="tr-TR" sz="2400" dirty="0" smtClean="0"/>
              <a:t> </a:t>
            </a:r>
            <a:r>
              <a:rPr lang="tr-TR" sz="2400" dirty="0" err="1" smtClean="0"/>
              <a:t>sciences</a:t>
            </a:r>
            <a:r>
              <a:rPr lang="tr-TR" sz="2400" dirty="0" smtClean="0"/>
              <a:t> of </a:t>
            </a:r>
            <a:r>
              <a:rPr lang="tr-TR" sz="2400" dirty="0" err="1" smtClean="0"/>
              <a:t>public</a:t>
            </a:r>
            <a:r>
              <a:rPr lang="tr-TR" sz="2400" dirty="0" smtClean="0"/>
              <a:t> </a:t>
            </a:r>
            <a:r>
              <a:rPr lang="tr-TR" sz="2400" dirty="0" err="1" smtClean="0"/>
              <a:t>health</a:t>
            </a:r>
            <a:r>
              <a:rPr lang="tr-TR" sz="2400" dirty="0" smtClean="0"/>
              <a:t>.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 err="1" smtClean="0"/>
              <a:t>Epidemiology</a:t>
            </a:r>
            <a:r>
              <a:rPr lang="tr-TR" sz="2400" dirty="0" smtClean="0"/>
              <a:t> is </a:t>
            </a:r>
            <a:r>
              <a:rPr lang="tr-TR" sz="2400" dirty="0" err="1" smtClean="0"/>
              <a:t>about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understanding</a:t>
            </a:r>
            <a:r>
              <a:rPr lang="tr-TR" sz="2400" dirty="0" smtClean="0"/>
              <a:t> of </a:t>
            </a:r>
            <a:r>
              <a:rPr lang="tr-TR" sz="2400" dirty="0" err="1" smtClean="0"/>
              <a:t>disease</a:t>
            </a:r>
            <a:r>
              <a:rPr lang="tr-TR" sz="2400" dirty="0" smtClean="0"/>
              <a:t> </a:t>
            </a:r>
            <a:r>
              <a:rPr lang="tr-TR" sz="2400" dirty="0" err="1" smtClean="0"/>
              <a:t>development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methods</a:t>
            </a:r>
            <a:r>
              <a:rPr lang="tr-TR" sz="2400" dirty="0" smtClean="0"/>
              <a:t> </a:t>
            </a:r>
            <a:r>
              <a:rPr lang="tr-TR" sz="2400" dirty="0" err="1" smtClean="0"/>
              <a:t>used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uncover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etiology</a:t>
            </a:r>
            <a:r>
              <a:rPr lang="tr-TR" sz="2400" dirty="0" smtClean="0"/>
              <a:t>, </a:t>
            </a:r>
            <a:r>
              <a:rPr lang="tr-TR" sz="2400" dirty="0" err="1" smtClean="0"/>
              <a:t>progression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treatment</a:t>
            </a:r>
            <a:r>
              <a:rPr lang="tr-TR" sz="2400" dirty="0" smtClean="0"/>
              <a:t> of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disease</a:t>
            </a:r>
            <a:r>
              <a:rPr lang="tr-TR" sz="2400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Information (data) is </a:t>
            </a:r>
            <a:r>
              <a:rPr lang="tr-TR" dirty="0" err="1" smtClean="0"/>
              <a:t>collected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investigate</a:t>
            </a:r>
            <a:r>
              <a:rPr lang="tr-TR" dirty="0" smtClean="0"/>
              <a:t> a </a:t>
            </a:r>
            <a:r>
              <a:rPr lang="tr-TR" dirty="0" err="1" smtClean="0"/>
              <a:t>question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 smtClean="0"/>
              <a:t>Biostatistics</a:t>
            </a:r>
            <a:r>
              <a:rPr lang="tr-TR" dirty="0" smtClean="0"/>
              <a:t> is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analyze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data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aid</a:t>
            </a:r>
            <a:r>
              <a:rPr lang="tr-TR" dirty="0" smtClean="0"/>
              <a:t> </a:t>
            </a:r>
            <a:r>
              <a:rPr lang="tr-TR" dirty="0" err="1" smtClean="0"/>
              <a:t>decision</a:t>
            </a:r>
            <a:r>
              <a:rPr lang="tr-TR" dirty="0" smtClean="0"/>
              <a:t> </a:t>
            </a:r>
            <a:r>
              <a:rPr lang="tr-TR" dirty="0" err="1" smtClean="0"/>
              <a:t>making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987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04617B"/>
                </a:solidFill>
              </a:rPr>
              <a:t>Epidemiology</a:t>
            </a:r>
            <a:r>
              <a:rPr lang="tr-TR" dirty="0">
                <a:solidFill>
                  <a:srgbClr val="04617B"/>
                </a:solidFill>
              </a:rPr>
              <a:t> </a:t>
            </a:r>
            <a:r>
              <a:rPr lang="tr-TR" dirty="0" err="1">
                <a:solidFill>
                  <a:srgbClr val="04617B"/>
                </a:solidFill>
              </a:rPr>
              <a:t>and</a:t>
            </a:r>
            <a:r>
              <a:rPr lang="tr-TR" dirty="0">
                <a:solidFill>
                  <a:srgbClr val="04617B"/>
                </a:solidFill>
              </a:rPr>
              <a:t> </a:t>
            </a:r>
            <a:r>
              <a:rPr lang="tr-TR" dirty="0" err="1">
                <a:solidFill>
                  <a:srgbClr val="04617B"/>
                </a:solidFill>
              </a:rPr>
              <a:t>Biostatistics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Epidemiyology</a:t>
            </a:r>
            <a:r>
              <a:rPr lang="tr-TR" b="1" dirty="0" smtClean="0"/>
              <a:t> </a:t>
            </a:r>
            <a:r>
              <a:rPr lang="tr-TR" dirty="0" smtClean="0"/>
              <a:t>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study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distribution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determinants</a:t>
            </a:r>
            <a:r>
              <a:rPr lang="tr-TR" dirty="0" smtClean="0"/>
              <a:t> of </a:t>
            </a:r>
            <a:r>
              <a:rPr lang="tr-TR" dirty="0" err="1" smtClean="0"/>
              <a:t>health</a:t>
            </a:r>
            <a:r>
              <a:rPr lang="tr-TR" dirty="0" smtClean="0"/>
              <a:t>, </a:t>
            </a:r>
            <a:r>
              <a:rPr lang="tr-TR" dirty="0" err="1" smtClean="0"/>
              <a:t>disease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injury</a:t>
            </a:r>
            <a:r>
              <a:rPr lang="tr-TR" dirty="0" smtClean="0"/>
              <a:t> in </a:t>
            </a:r>
            <a:r>
              <a:rPr lang="tr-TR" dirty="0" err="1" smtClean="0"/>
              <a:t>human</a:t>
            </a:r>
            <a:r>
              <a:rPr lang="tr-TR" dirty="0" smtClean="0"/>
              <a:t> </a:t>
            </a:r>
            <a:r>
              <a:rPr lang="tr-TR" dirty="0" err="1" smtClean="0"/>
              <a:t>populations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application</a:t>
            </a:r>
            <a:r>
              <a:rPr lang="tr-TR" dirty="0" smtClean="0"/>
              <a:t> of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study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control</a:t>
            </a:r>
            <a:r>
              <a:rPr lang="tr-TR" dirty="0" smtClean="0"/>
              <a:t> of </a:t>
            </a:r>
            <a:r>
              <a:rPr lang="tr-TR" dirty="0" err="1" smtClean="0"/>
              <a:t>health</a:t>
            </a:r>
            <a:r>
              <a:rPr lang="tr-TR" dirty="0" smtClean="0"/>
              <a:t>.</a:t>
            </a:r>
          </a:p>
          <a:p>
            <a:endParaRPr lang="tr-TR" b="1" dirty="0"/>
          </a:p>
          <a:p>
            <a:r>
              <a:rPr lang="tr-TR" b="1" dirty="0" err="1" smtClean="0"/>
              <a:t>Statistics</a:t>
            </a:r>
            <a:r>
              <a:rPr lang="tr-TR" b="1" dirty="0" smtClean="0"/>
              <a:t> </a:t>
            </a:r>
            <a:r>
              <a:rPr lang="tr-TR" dirty="0" smtClean="0"/>
              <a:t>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science</a:t>
            </a:r>
            <a:r>
              <a:rPr lang="tr-TR" dirty="0" smtClean="0"/>
              <a:t> of </a:t>
            </a:r>
            <a:r>
              <a:rPr lang="tr-TR" dirty="0" err="1" smtClean="0"/>
              <a:t>dealing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variation</a:t>
            </a:r>
            <a:r>
              <a:rPr lang="tr-TR" dirty="0" smtClean="0"/>
              <a:t> of data in </a:t>
            </a:r>
            <a:r>
              <a:rPr lang="tr-TR" dirty="0" err="1" smtClean="0"/>
              <a:t>order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obtain</a:t>
            </a:r>
            <a:r>
              <a:rPr lang="tr-TR" dirty="0" smtClean="0"/>
              <a:t> </a:t>
            </a:r>
            <a:r>
              <a:rPr lang="tr-TR" dirty="0" err="1" smtClean="0"/>
              <a:t>reliable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conclusions</a:t>
            </a:r>
            <a:r>
              <a:rPr lang="tr-TR" dirty="0" smtClean="0"/>
              <a:t>.</a:t>
            </a:r>
          </a:p>
          <a:p>
            <a:r>
              <a:rPr lang="tr-TR" b="1" dirty="0" err="1" smtClean="0"/>
              <a:t>Biostatistics</a:t>
            </a:r>
            <a:r>
              <a:rPr lang="tr-TR" b="1" dirty="0" smtClean="0"/>
              <a:t> </a:t>
            </a:r>
            <a:r>
              <a:rPr lang="tr-TR" dirty="0" smtClean="0"/>
              <a:t>is 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application</a:t>
            </a:r>
            <a:r>
              <a:rPr lang="tr-TR" dirty="0" smtClean="0"/>
              <a:t> of </a:t>
            </a:r>
            <a:r>
              <a:rPr lang="tr-TR" dirty="0" err="1" smtClean="0"/>
              <a:t>statistics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problems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biological</a:t>
            </a:r>
            <a:r>
              <a:rPr lang="tr-TR" dirty="0" smtClean="0"/>
              <a:t> </a:t>
            </a:r>
            <a:r>
              <a:rPr lang="tr-TR" dirty="0" err="1" smtClean="0"/>
              <a:t>sciences</a:t>
            </a:r>
            <a:r>
              <a:rPr lang="tr-TR" dirty="0" smtClean="0"/>
              <a:t>, </a:t>
            </a:r>
            <a:r>
              <a:rPr lang="tr-TR" dirty="0" err="1" smtClean="0"/>
              <a:t>health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medicine</a:t>
            </a:r>
            <a:r>
              <a:rPr lang="tr-TR" dirty="0" smtClean="0"/>
              <a:t>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0908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Quantitative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r>
              <a:rPr lang="tr-TR" dirty="0" smtClean="0"/>
              <a:t> &amp;</a:t>
            </a:r>
            <a:r>
              <a:rPr lang="tr-TR" dirty="0" err="1" smtClean="0"/>
              <a:t>Public</a:t>
            </a:r>
            <a:r>
              <a:rPr lang="tr-TR" dirty="0" smtClean="0"/>
              <a:t> </a:t>
            </a:r>
            <a:r>
              <a:rPr lang="tr-TR" dirty="0" err="1" smtClean="0"/>
              <a:t>Health</a:t>
            </a:r>
            <a:r>
              <a:rPr lang="tr-TR" dirty="0" smtClean="0"/>
              <a:t> </a:t>
            </a:r>
            <a:r>
              <a:rPr lang="tr-TR" dirty="0" err="1" smtClean="0"/>
              <a:t>Paradigm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Steps</a:t>
            </a:r>
            <a:r>
              <a:rPr lang="tr-TR" dirty="0" smtClean="0"/>
              <a:t> in </a:t>
            </a:r>
            <a:r>
              <a:rPr lang="tr-TR" dirty="0" err="1" smtClean="0"/>
              <a:t>research</a:t>
            </a:r>
            <a:r>
              <a:rPr lang="tr-TR" dirty="0" smtClean="0"/>
              <a:t> </a:t>
            </a:r>
            <a:r>
              <a:rPr lang="tr-TR" dirty="0" err="1" smtClean="0"/>
              <a:t>process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683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 Ask a </a:t>
            </a:r>
            <a:r>
              <a:rPr lang="tr-TR" dirty="0" err="1" smtClean="0"/>
              <a:t>public</a:t>
            </a:r>
            <a:r>
              <a:rPr lang="tr-TR" dirty="0" smtClean="0"/>
              <a:t> </a:t>
            </a:r>
            <a:r>
              <a:rPr lang="tr-TR" dirty="0" err="1" smtClean="0"/>
              <a:t>health</a:t>
            </a:r>
            <a:r>
              <a:rPr lang="tr-TR" dirty="0" smtClean="0"/>
              <a:t> </a:t>
            </a:r>
            <a:r>
              <a:rPr lang="tr-TR" dirty="0" err="1" smtClean="0"/>
              <a:t>question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Create</a:t>
            </a:r>
            <a:r>
              <a:rPr lang="tr-TR" b="1" dirty="0" smtClean="0"/>
              <a:t> a </a:t>
            </a:r>
            <a:r>
              <a:rPr lang="tr-TR" b="1" dirty="0" err="1" smtClean="0"/>
              <a:t>hypothesis</a:t>
            </a:r>
            <a:endParaRPr lang="tr-TR" b="1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tr-TR" dirty="0" err="1" smtClean="0"/>
              <a:t>Based</a:t>
            </a:r>
            <a:r>
              <a:rPr lang="tr-TR" b="1" dirty="0" smtClean="0"/>
              <a:t> </a:t>
            </a:r>
            <a:r>
              <a:rPr lang="tr-TR" dirty="0" smtClean="0"/>
              <a:t>on </a:t>
            </a:r>
            <a:r>
              <a:rPr lang="tr-TR" dirty="0" err="1" smtClean="0"/>
              <a:t>scientific</a:t>
            </a:r>
            <a:r>
              <a:rPr lang="tr-TR" dirty="0" smtClean="0"/>
              <a:t> </a:t>
            </a:r>
            <a:r>
              <a:rPr lang="tr-TR" dirty="0" err="1" smtClean="0"/>
              <a:t>rationale</a:t>
            </a:r>
            <a:endParaRPr lang="tr-TR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tr-TR" dirty="0" err="1" smtClean="0"/>
              <a:t>Based</a:t>
            </a:r>
            <a:r>
              <a:rPr lang="tr-TR" dirty="0" smtClean="0"/>
              <a:t> on </a:t>
            </a:r>
            <a:r>
              <a:rPr lang="tr-TR" dirty="0" err="1" smtClean="0"/>
              <a:t>observations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any</a:t>
            </a:r>
            <a:r>
              <a:rPr lang="tr-TR" dirty="0" smtClean="0"/>
              <a:t> </a:t>
            </a:r>
            <a:r>
              <a:rPr lang="tr-TR" dirty="0" err="1" smtClean="0"/>
              <a:t>evidence</a:t>
            </a:r>
            <a:r>
              <a:rPr lang="tr-TR" dirty="0" smtClean="0"/>
              <a:t> (Not </a:t>
            </a:r>
            <a:r>
              <a:rPr lang="tr-TR" dirty="0" err="1" smtClean="0"/>
              <a:t>scientifically</a:t>
            </a:r>
            <a:r>
              <a:rPr lang="tr-TR" dirty="0" smtClean="0"/>
              <a:t> </a:t>
            </a:r>
            <a:r>
              <a:rPr lang="tr-TR" dirty="0" err="1" smtClean="0"/>
              <a:t>tested</a:t>
            </a:r>
            <a:r>
              <a:rPr lang="tr-TR" dirty="0" smtClean="0"/>
              <a:t> </a:t>
            </a:r>
            <a:r>
              <a:rPr lang="tr-TR" dirty="0" err="1" smtClean="0"/>
              <a:t>before</a:t>
            </a:r>
            <a:r>
              <a:rPr lang="tr-TR" dirty="0" smtClean="0"/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tr-TR" dirty="0" err="1" smtClean="0"/>
              <a:t>Based</a:t>
            </a:r>
            <a:r>
              <a:rPr lang="tr-TR" dirty="0" smtClean="0"/>
              <a:t> on </a:t>
            </a:r>
            <a:r>
              <a:rPr lang="tr-TR" dirty="0" err="1" smtClean="0"/>
              <a:t>results</a:t>
            </a:r>
            <a:r>
              <a:rPr lang="tr-TR" dirty="0" smtClean="0"/>
              <a:t> of </a:t>
            </a:r>
            <a:r>
              <a:rPr lang="tr-TR" dirty="0" err="1" smtClean="0"/>
              <a:t>prior</a:t>
            </a:r>
            <a:r>
              <a:rPr lang="tr-TR" dirty="0" smtClean="0"/>
              <a:t> </a:t>
            </a:r>
            <a:r>
              <a:rPr lang="tr-TR" dirty="0" err="1" smtClean="0"/>
              <a:t>studies</a:t>
            </a:r>
            <a:endParaRPr lang="tr-TR" dirty="0"/>
          </a:p>
          <a:p>
            <a:pPr marL="667512" lvl="2" indent="0">
              <a:buNone/>
            </a:pPr>
            <a:endParaRPr lang="tr-TR" dirty="0" smtClean="0"/>
          </a:p>
          <a:p>
            <a:pPr marL="667512" lvl="2" indent="0">
              <a:buNone/>
            </a:pPr>
            <a:r>
              <a:rPr lang="tr-TR" dirty="0" err="1" smtClean="0"/>
              <a:t>Example</a:t>
            </a:r>
            <a:r>
              <a:rPr lang="tr-TR" dirty="0" smtClean="0"/>
              <a:t>:</a:t>
            </a:r>
          </a:p>
          <a:p>
            <a:pPr lvl="2"/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of a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phone</a:t>
            </a:r>
            <a:r>
              <a:rPr lang="tr-TR" dirty="0" smtClean="0"/>
              <a:t> is </a:t>
            </a:r>
            <a:r>
              <a:rPr lang="tr-TR" dirty="0" err="1" smtClean="0"/>
              <a:t>associated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developing</a:t>
            </a:r>
            <a:r>
              <a:rPr lang="tr-TR" dirty="0" smtClean="0"/>
              <a:t> </a:t>
            </a:r>
            <a:r>
              <a:rPr lang="tr-TR" dirty="0" err="1" smtClean="0"/>
              <a:t>brain</a:t>
            </a:r>
            <a:r>
              <a:rPr lang="tr-TR" dirty="0" smtClean="0"/>
              <a:t> </a:t>
            </a:r>
            <a:r>
              <a:rPr lang="tr-TR" dirty="0" err="1" smtClean="0"/>
              <a:t>tumor</a:t>
            </a:r>
            <a:r>
              <a:rPr lang="tr-TR" dirty="0" smtClean="0"/>
              <a:t>.</a:t>
            </a:r>
          </a:p>
          <a:p>
            <a:pPr marL="667512" lvl="2" indent="0">
              <a:buNone/>
            </a:pPr>
            <a:r>
              <a:rPr lang="tr-TR" sz="2000" dirty="0" smtClean="0"/>
              <a:t> </a:t>
            </a:r>
          </a:p>
          <a:p>
            <a:pPr marL="667512" lvl="2" indent="0">
              <a:buNone/>
            </a:pPr>
            <a:endParaRPr lang="tr-TR" sz="2000" dirty="0" smtClean="0"/>
          </a:p>
          <a:p>
            <a:pPr lvl="2">
              <a:buFont typeface="Wingdings" panose="05000000000000000000" pitchFamily="2" charset="2"/>
              <a:buChar char="§"/>
            </a:pPr>
            <a:endParaRPr lang="tr-TR" sz="2000" dirty="0" smtClean="0"/>
          </a:p>
          <a:p>
            <a:pPr lvl="2">
              <a:buFont typeface="Wingdings" panose="05000000000000000000" pitchFamily="2" charset="2"/>
              <a:buChar char="§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34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2.Conduct a </a:t>
            </a:r>
            <a:r>
              <a:rPr lang="tr-TR" dirty="0" err="1" smtClean="0"/>
              <a:t>study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b="1" dirty="0" err="1" smtClean="0"/>
              <a:t>Survey</a:t>
            </a:r>
            <a:r>
              <a:rPr lang="tr-TR" b="1" dirty="0" smtClean="0"/>
              <a:t> </a:t>
            </a:r>
            <a:r>
              <a:rPr lang="tr-TR" b="1" dirty="0" err="1" smtClean="0"/>
              <a:t>Study</a:t>
            </a:r>
            <a:r>
              <a:rPr lang="tr-TR" dirty="0"/>
              <a:t> </a:t>
            </a:r>
            <a:r>
              <a:rPr lang="tr-TR" dirty="0" smtClean="0"/>
              <a:t>is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estimate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extent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disease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population</a:t>
            </a:r>
            <a:endParaRPr lang="tr-TR" dirty="0" smtClean="0"/>
          </a:p>
          <a:p>
            <a:r>
              <a:rPr lang="tr-TR" b="1" dirty="0" err="1" smtClean="0"/>
              <a:t>Surveillance</a:t>
            </a:r>
            <a:r>
              <a:rPr lang="tr-TR" b="1" dirty="0" smtClean="0"/>
              <a:t> </a:t>
            </a:r>
            <a:r>
              <a:rPr lang="tr-TR" b="1" dirty="0" err="1"/>
              <a:t>S</a:t>
            </a:r>
            <a:r>
              <a:rPr lang="tr-TR" b="1" dirty="0" err="1" smtClean="0"/>
              <a:t>tudy</a:t>
            </a:r>
            <a:r>
              <a:rPr lang="tr-TR" dirty="0" smtClean="0"/>
              <a:t> is </a:t>
            </a:r>
            <a:r>
              <a:rPr lang="tr-TR" dirty="0" err="1" smtClean="0"/>
              <a:t>designed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monitor</a:t>
            </a:r>
            <a:r>
              <a:rPr lang="tr-TR" dirty="0"/>
              <a:t> </a:t>
            </a:r>
            <a:r>
              <a:rPr lang="tr-TR" dirty="0" err="1" smtClean="0"/>
              <a:t>spesific</a:t>
            </a:r>
            <a:r>
              <a:rPr lang="tr-TR" dirty="0" smtClean="0"/>
              <a:t> </a:t>
            </a:r>
            <a:r>
              <a:rPr lang="tr-TR" dirty="0" err="1" smtClean="0"/>
              <a:t>diseases</a:t>
            </a:r>
            <a:endParaRPr lang="tr-TR" dirty="0" smtClean="0"/>
          </a:p>
          <a:p>
            <a:r>
              <a:rPr lang="tr-TR" b="1" dirty="0" err="1" smtClean="0"/>
              <a:t>Observational</a:t>
            </a:r>
            <a:r>
              <a:rPr lang="tr-TR" b="1" dirty="0" smtClean="0"/>
              <a:t> </a:t>
            </a:r>
            <a:r>
              <a:rPr lang="tr-TR" b="1" dirty="0" err="1" smtClean="0"/>
              <a:t>Studies</a:t>
            </a:r>
            <a:r>
              <a:rPr lang="tr-TR" b="1" dirty="0" smtClean="0"/>
              <a:t> </a:t>
            </a:r>
            <a:r>
              <a:rPr lang="tr-TR" dirty="0" err="1" smtClean="0"/>
              <a:t>investigate</a:t>
            </a:r>
            <a:r>
              <a:rPr lang="tr-TR" dirty="0" smtClean="0"/>
              <a:t> </a:t>
            </a:r>
            <a:r>
              <a:rPr lang="tr-TR" dirty="0" err="1" smtClean="0"/>
              <a:t>association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an </a:t>
            </a:r>
            <a:r>
              <a:rPr lang="tr-TR" dirty="0" err="1" smtClean="0"/>
              <a:t>exposure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a </a:t>
            </a:r>
            <a:r>
              <a:rPr lang="tr-TR" dirty="0" err="1" smtClean="0"/>
              <a:t>disease</a:t>
            </a:r>
            <a:r>
              <a:rPr lang="tr-TR" dirty="0" smtClean="0"/>
              <a:t> </a:t>
            </a:r>
            <a:r>
              <a:rPr lang="tr-TR" dirty="0" err="1" smtClean="0"/>
              <a:t>outcome</a:t>
            </a:r>
            <a:r>
              <a:rPr lang="tr-TR" dirty="0" smtClean="0"/>
              <a:t>. </a:t>
            </a:r>
            <a:r>
              <a:rPr lang="tr-TR" dirty="0" err="1" smtClean="0"/>
              <a:t>Indivudals</a:t>
            </a:r>
            <a:r>
              <a:rPr lang="tr-TR" dirty="0" smtClean="0"/>
              <a:t> </a:t>
            </a:r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place</a:t>
            </a:r>
            <a:r>
              <a:rPr lang="tr-TR" dirty="0" smtClean="0"/>
              <a:t> </a:t>
            </a:r>
            <a:r>
              <a:rPr lang="tr-TR" i="1" dirty="0" err="1" smtClean="0"/>
              <a:t>naturally</a:t>
            </a:r>
            <a:r>
              <a:rPr lang="tr-TR" dirty="0" smtClean="0"/>
              <a:t> in </a:t>
            </a:r>
            <a:r>
              <a:rPr lang="tr-TR" dirty="0" err="1" smtClean="0"/>
              <a:t>exposed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non-exposed</a:t>
            </a:r>
            <a:r>
              <a:rPr lang="tr-TR" dirty="0" smtClean="0"/>
              <a:t> </a:t>
            </a:r>
            <a:r>
              <a:rPr lang="tr-TR" dirty="0" err="1" smtClean="0"/>
              <a:t>groups</a:t>
            </a:r>
            <a:r>
              <a:rPr lang="tr-TR" dirty="0" smtClean="0"/>
              <a:t>.</a:t>
            </a:r>
          </a:p>
          <a:p>
            <a:r>
              <a:rPr lang="tr-TR" b="1" dirty="0" err="1" smtClean="0"/>
              <a:t>Experimental</a:t>
            </a:r>
            <a:r>
              <a:rPr lang="tr-TR" b="1" dirty="0" smtClean="0"/>
              <a:t> </a:t>
            </a:r>
            <a:r>
              <a:rPr lang="tr-TR" b="1" dirty="0" err="1" smtClean="0"/>
              <a:t>Studies</a:t>
            </a:r>
            <a:r>
              <a:rPr lang="tr-TR" b="1" dirty="0" smtClean="0"/>
              <a:t>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investigate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association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an </a:t>
            </a:r>
            <a:r>
              <a:rPr lang="tr-TR" dirty="0" err="1" smtClean="0"/>
              <a:t>exposure</a:t>
            </a:r>
            <a:r>
              <a:rPr lang="tr-TR" dirty="0" smtClean="0"/>
              <a:t> (</a:t>
            </a:r>
            <a:r>
              <a:rPr lang="tr-TR" dirty="0" err="1" smtClean="0"/>
              <a:t>often</a:t>
            </a:r>
            <a:r>
              <a:rPr lang="tr-TR" dirty="0" smtClean="0"/>
              <a:t> </a:t>
            </a:r>
            <a:r>
              <a:rPr lang="tr-TR" dirty="0" err="1" smtClean="0"/>
              <a:t>therapeutic</a:t>
            </a:r>
            <a:r>
              <a:rPr lang="tr-TR" dirty="0" smtClean="0"/>
              <a:t> </a:t>
            </a:r>
            <a:r>
              <a:rPr lang="tr-TR" dirty="0" err="1" smtClean="0"/>
              <a:t>treatment</a:t>
            </a:r>
            <a:r>
              <a:rPr lang="tr-TR" dirty="0"/>
              <a:t>)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 </a:t>
            </a:r>
            <a:r>
              <a:rPr lang="tr-TR" dirty="0" err="1" smtClean="0"/>
              <a:t>disease</a:t>
            </a:r>
            <a:r>
              <a:rPr lang="tr-TR" dirty="0" smtClean="0"/>
              <a:t> </a:t>
            </a:r>
            <a:r>
              <a:rPr lang="tr-TR" dirty="0" err="1" smtClean="0"/>
              <a:t>outcome</a:t>
            </a:r>
            <a:r>
              <a:rPr lang="tr-TR" dirty="0" smtClean="0"/>
              <a:t>. </a:t>
            </a:r>
            <a:r>
              <a:rPr lang="tr-TR" dirty="0" err="1" smtClean="0"/>
              <a:t>Individuals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«</a:t>
            </a:r>
            <a:r>
              <a:rPr lang="tr-TR" i="1" dirty="0" err="1" smtClean="0"/>
              <a:t>intentionally</a:t>
            </a:r>
            <a:r>
              <a:rPr lang="tr-TR" dirty="0" smtClean="0"/>
              <a:t>» </a:t>
            </a:r>
            <a:r>
              <a:rPr lang="tr-TR" dirty="0" err="1" smtClean="0"/>
              <a:t>placed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experiment</a:t>
            </a:r>
            <a:r>
              <a:rPr lang="tr-TR" dirty="0" smtClean="0"/>
              <a:t> </a:t>
            </a:r>
            <a:r>
              <a:rPr lang="tr-TR" dirty="0" err="1" smtClean="0"/>
              <a:t>groups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investigators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626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3. </a:t>
            </a:r>
            <a:r>
              <a:rPr lang="tr-TR" dirty="0" err="1" smtClean="0"/>
              <a:t>Collect</a:t>
            </a:r>
            <a:r>
              <a:rPr lang="tr-TR" dirty="0" smtClean="0"/>
              <a:t> data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Numerical</a:t>
            </a:r>
            <a:r>
              <a:rPr lang="tr-TR" dirty="0" smtClean="0"/>
              <a:t> </a:t>
            </a:r>
            <a:r>
              <a:rPr lang="tr-TR" dirty="0" err="1" smtClean="0"/>
              <a:t>facts</a:t>
            </a:r>
            <a:r>
              <a:rPr lang="tr-TR" dirty="0" smtClean="0"/>
              <a:t>, </a:t>
            </a:r>
            <a:r>
              <a:rPr lang="tr-TR" dirty="0" err="1" smtClean="0"/>
              <a:t>measurements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observations</a:t>
            </a:r>
            <a:r>
              <a:rPr lang="tr-TR" dirty="0" smtClean="0"/>
              <a:t> </a:t>
            </a:r>
            <a:r>
              <a:rPr lang="tr-TR" dirty="0" err="1" smtClean="0"/>
              <a:t>collected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an </a:t>
            </a:r>
            <a:r>
              <a:rPr lang="tr-TR" dirty="0" err="1" smtClean="0"/>
              <a:t>investigation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answer</a:t>
            </a:r>
            <a:r>
              <a:rPr lang="tr-TR" dirty="0" smtClean="0"/>
              <a:t> a </a:t>
            </a:r>
            <a:r>
              <a:rPr lang="tr-TR" dirty="0" err="1" smtClean="0"/>
              <a:t>question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393192" lvl="1" indent="0">
              <a:buNone/>
            </a:pPr>
            <a:r>
              <a:rPr lang="tr-TR" dirty="0" err="1" smtClean="0"/>
              <a:t>Example</a:t>
            </a:r>
            <a:endParaRPr lang="tr-TR" dirty="0" smtClean="0"/>
          </a:p>
          <a:p>
            <a:pPr marL="393192" lvl="1" indent="0">
              <a:buNone/>
            </a:pPr>
            <a:endParaRPr lang="tr-TR" dirty="0"/>
          </a:p>
          <a:p>
            <a:pPr marL="393192" lvl="1" indent="0">
              <a:buNone/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number</a:t>
            </a:r>
            <a:r>
              <a:rPr lang="tr-TR" dirty="0" smtClean="0"/>
              <a:t> of </a:t>
            </a:r>
            <a:r>
              <a:rPr lang="tr-TR" dirty="0" err="1" smtClean="0"/>
              <a:t>deaths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cardiovascular</a:t>
            </a:r>
            <a:r>
              <a:rPr lang="tr-TR" dirty="0" smtClean="0"/>
              <a:t> </a:t>
            </a:r>
            <a:r>
              <a:rPr lang="tr-TR" dirty="0" err="1" smtClean="0"/>
              <a:t>diseases</a:t>
            </a:r>
            <a:r>
              <a:rPr lang="tr-TR" dirty="0" smtClean="0"/>
              <a:t> in </a:t>
            </a:r>
            <a:r>
              <a:rPr lang="tr-TR" dirty="0" err="1" smtClean="0"/>
              <a:t>Turkish</a:t>
            </a:r>
            <a:r>
              <a:rPr lang="tr-TR" dirty="0" smtClean="0"/>
              <a:t> </a:t>
            </a:r>
            <a:r>
              <a:rPr lang="tr-TR" dirty="0" err="1" smtClean="0"/>
              <a:t>diabetics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non</a:t>
            </a:r>
            <a:r>
              <a:rPr lang="tr-TR" dirty="0" smtClean="0"/>
              <a:t> </a:t>
            </a:r>
            <a:r>
              <a:rPr lang="tr-TR" dirty="0" err="1" smtClean="0"/>
              <a:t>diabetics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2010-2015.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486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4.Describe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observations</a:t>
            </a:r>
            <a:r>
              <a:rPr lang="tr-TR" dirty="0" smtClean="0"/>
              <a:t>/data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Use</a:t>
            </a:r>
            <a:r>
              <a:rPr lang="tr-TR" dirty="0" smtClean="0"/>
              <a:t> </a:t>
            </a:r>
            <a:r>
              <a:rPr lang="tr-TR" dirty="0" err="1" smtClean="0"/>
              <a:t>descriptive</a:t>
            </a:r>
            <a:r>
              <a:rPr lang="tr-TR" dirty="0" smtClean="0"/>
              <a:t> </a:t>
            </a:r>
            <a:r>
              <a:rPr lang="tr-TR" dirty="0" err="1" smtClean="0"/>
              <a:t>statistical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organize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summarize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data</a:t>
            </a:r>
          </a:p>
          <a:p>
            <a:endParaRPr lang="tr-T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 err="1" smtClean="0"/>
              <a:t>Tables</a:t>
            </a:r>
            <a:endParaRPr lang="tr-TR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 smtClean="0"/>
              <a:t>Graphics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 err="1" smtClean="0"/>
              <a:t>Summary</a:t>
            </a:r>
            <a:r>
              <a:rPr lang="tr-TR" dirty="0" smtClean="0"/>
              <a:t> </a:t>
            </a:r>
            <a:r>
              <a:rPr lang="tr-TR" dirty="0" err="1" smtClean="0"/>
              <a:t>measures</a:t>
            </a:r>
            <a:r>
              <a:rPr lang="tr-TR" dirty="0" smtClean="0"/>
              <a:t> (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mean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median</a:t>
            </a:r>
            <a:r>
              <a:rPr lang="tr-TR" dirty="0" smtClean="0"/>
              <a:t> </a:t>
            </a:r>
            <a:r>
              <a:rPr lang="tr-TR" dirty="0" err="1" smtClean="0"/>
              <a:t>etc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82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642</TotalTime>
  <Words>818</Words>
  <Application>Microsoft Office PowerPoint</Application>
  <PresentationFormat>Ekran Gösterisi (4:3)</PresentationFormat>
  <Paragraphs>161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Akış</vt:lpstr>
      <vt:lpstr>Epidemiology &amp;Study Desing in Medical Research</vt:lpstr>
      <vt:lpstr>Steps in Public Health Action</vt:lpstr>
      <vt:lpstr>Epidemiology and Biostatistics</vt:lpstr>
      <vt:lpstr>Epidemiology and Biostatistics</vt:lpstr>
      <vt:lpstr>Quantitative Methods &amp;Public Health Paradigm</vt:lpstr>
      <vt:lpstr>1. Ask a public health question</vt:lpstr>
      <vt:lpstr>2.Conduct a study</vt:lpstr>
      <vt:lpstr>3. Collect data</vt:lpstr>
      <vt:lpstr>4.Describe the observations/data</vt:lpstr>
      <vt:lpstr>5.Evaluate the data</vt:lpstr>
      <vt:lpstr>6.Recommend interventions or preventive programs</vt:lpstr>
      <vt:lpstr>Example</vt:lpstr>
      <vt:lpstr>1. Ask a public health question            Create a hypothesis</vt:lpstr>
      <vt:lpstr>2.Conduct a study</vt:lpstr>
      <vt:lpstr>3. Collect data</vt:lpstr>
      <vt:lpstr>4.Describe the observations/data</vt:lpstr>
      <vt:lpstr>5.Evaluate the data</vt:lpstr>
      <vt:lpstr>5.Evaluate the data</vt:lpstr>
      <vt:lpstr>6.Recommend interventions or preventive programs</vt:lpstr>
      <vt:lpstr>New style seat belts save lives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genel</dc:creator>
  <cp:lastModifiedBy>genel</cp:lastModifiedBy>
  <cp:revision>40</cp:revision>
  <dcterms:created xsi:type="dcterms:W3CDTF">2015-11-25T10:05:17Z</dcterms:created>
  <dcterms:modified xsi:type="dcterms:W3CDTF">2018-10-04T07:07:34Z</dcterms:modified>
</cp:coreProperties>
</file>