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5" r:id="rId30"/>
    <p:sldId id="296" r:id="rId31"/>
    <p:sldId id="297" r:id="rId32"/>
    <p:sldId id="298" r:id="rId33"/>
    <p:sldId id="284" r:id="rId34"/>
    <p:sldId id="285" r:id="rId35"/>
    <p:sldId id="288" r:id="rId36"/>
    <p:sldId id="286" r:id="rId37"/>
    <p:sldId id="287" r:id="rId38"/>
    <p:sldId id="293" r:id="rId39"/>
    <p:sldId id="289" r:id="rId40"/>
    <p:sldId id="290" r:id="rId41"/>
    <p:sldId id="291" r:id="rId42"/>
    <p:sldId id="292" r:id="rId43"/>
    <p:sldId id="294" r:id="rId44"/>
    <p:sldId id="299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2" r:id="rId56"/>
    <p:sldId id="300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17CC7-E1A5-4122-BAEB-D1A22DAA5312}" type="datetimeFigureOut">
              <a:rPr lang="tr-TR" smtClean="0"/>
              <a:pPr/>
              <a:t>04.04.2022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3E9EE-0387-4F09-AEF6-8A34700795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04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3E9EE-0387-4F09-AEF6-8A34700795FF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8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7732-4276-47D5-BCC1-1129A4A18A42}" type="datetimeFigureOut">
              <a:rPr lang="tr-TR" smtClean="0"/>
              <a:pPr/>
              <a:t>04.04.2022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59F9-8841-4B42-A14F-D9A92C56E2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7732-4276-47D5-BCC1-1129A4A18A42}" type="datetimeFigureOut">
              <a:rPr lang="tr-TR" smtClean="0"/>
              <a:pPr/>
              <a:t>04.04.2022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59F9-8841-4B42-A14F-D9A92C56E2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7732-4276-47D5-BCC1-1129A4A18A42}" type="datetimeFigureOut">
              <a:rPr lang="tr-TR" smtClean="0"/>
              <a:pPr/>
              <a:t>04.04.2022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59F9-8841-4B42-A14F-D9A92C56E2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7732-4276-47D5-BCC1-1129A4A18A42}" type="datetimeFigureOut">
              <a:rPr lang="tr-TR" smtClean="0"/>
              <a:pPr/>
              <a:t>04.04.2022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59F9-8841-4B42-A14F-D9A92C56E2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7732-4276-47D5-BCC1-1129A4A18A42}" type="datetimeFigureOut">
              <a:rPr lang="tr-TR" smtClean="0"/>
              <a:pPr/>
              <a:t>04.04.2022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59F9-8841-4B42-A14F-D9A92C56E2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7732-4276-47D5-BCC1-1129A4A18A42}" type="datetimeFigureOut">
              <a:rPr lang="tr-TR" smtClean="0"/>
              <a:pPr/>
              <a:t>04.04.2022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59F9-8841-4B42-A14F-D9A92C56E2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7732-4276-47D5-BCC1-1129A4A18A42}" type="datetimeFigureOut">
              <a:rPr lang="tr-TR" smtClean="0"/>
              <a:pPr/>
              <a:t>04.04.2022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59F9-8841-4B42-A14F-D9A92C56E2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7732-4276-47D5-BCC1-1129A4A18A42}" type="datetimeFigureOut">
              <a:rPr lang="tr-TR" smtClean="0"/>
              <a:pPr/>
              <a:t>04.04.2022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59F9-8841-4B42-A14F-D9A92C56E2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7732-4276-47D5-BCC1-1129A4A18A42}" type="datetimeFigureOut">
              <a:rPr lang="tr-TR" smtClean="0"/>
              <a:pPr/>
              <a:t>04.04.2022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59F9-8841-4B42-A14F-D9A92C56E2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7732-4276-47D5-BCC1-1129A4A18A42}" type="datetimeFigureOut">
              <a:rPr lang="tr-TR" smtClean="0"/>
              <a:pPr/>
              <a:t>04.04.2022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59F9-8841-4B42-A14F-D9A92C56E2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7732-4276-47D5-BCC1-1129A4A18A42}" type="datetimeFigureOut">
              <a:rPr lang="tr-TR" smtClean="0"/>
              <a:pPr/>
              <a:t>04.04.2022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1959F9-8841-4B42-A14F-D9A92C56E2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2B7732-4276-47D5-BCC1-1129A4A18A42}" type="datetimeFigureOut">
              <a:rPr lang="tr-TR" smtClean="0"/>
              <a:pPr/>
              <a:t>04.04.2022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1959F9-8841-4B42-A14F-D9A92C56E217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Bias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Confounding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Akdeniz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Faculty</a:t>
            </a:r>
            <a:r>
              <a:rPr lang="tr-TR" dirty="0" smtClean="0"/>
              <a:t> of </a:t>
            </a:r>
            <a:r>
              <a:rPr lang="tr-TR" dirty="0" err="1" smtClean="0"/>
              <a:t>Medicine</a:t>
            </a:r>
            <a:r>
              <a:rPr lang="tr-TR" dirty="0" smtClean="0"/>
              <a:t> </a:t>
            </a:r>
            <a:r>
              <a:rPr lang="tr-TR" dirty="0" err="1" smtClean="0"/>
              <a:t>Department</a:t>
            </a:r>
            <a:r>
              <a:rPr lang="tr-TR" dirty="0" smtClean="0"/>
              <a:t> of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Dr.Mehmet</a:t>
            </a:r>
            <a:r>
              <a:rPr lang="tr-TR" dirty="0" smtClean="0"/>
              <a:t> Aktekin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189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Selection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Berkson’s</a:t>
            </a:r>
            <a:r>
              <a:rPr lang="tr-TR" dirty="0" smtClean="0"/>
              <a:t> </a:t>
            </a:r>
            <a:r>
              <a:rPr lang="tr-TR" dirty="0" err="1"/>
              <a:t>b</a:t>
            </a:r>
            <a:r>
              <a:rPr lang="tr-TR" dirty="0" err="1" smtClean="0"/>
              <a:t>ias</a:t>
            </a:r>
            <a:endParaRPr lang="tr-TR" dirty="0" smtClean="0"/>
          </a:p>
          <a:p>
            <a:r>
              <a:rPr lang="tr-TR" dirty="0" err="1" smtClean="0"/>
              <a:t>Prevalence</a:t>
            </a:r>
            <a:r>
              <a:rPr lang="tr-TR" dirty="0" smtClean="0"/>
              <a:t>/</a:t>
            </a:r>
            <a:r>
              <a:rPr lang="tr-TR" dirty="0" err="1" smtClean="0"/>
              <a:t>Incidence</a:t>
            </a:r>
            <a:r>
              <a:rPr lang="tr-TR" dirty="0" smtClean="0"/>
              <a:t> (</a:t>
            </a:r>
            <a:r>
              <a:rPr lang="tr-TR" dirty="0" err="1" smtClean="0"/>
              <a:t>Neyman</a:t>
            </a:r>
            <a:r>
              <a:rPr lang="tr-TR" dirty="0" smtClean="0"/>
              <a:t>) </a:t>
            </a:r>
            <a:r>
              <a:rPr lang="tr-TR" dirty="0" err="1"/>
              <a:t>b</a:t>
            </a:r>
            <a:r>
              <a:rPr lang="tr-TR" dirty="0" err="1" smtClean="0"/>
              <a:t>ias</a:t>
            </a:r>
            <a:endParaRPr lang="tr-TR" dirty="0" smtClean="0"/>
          </a:p>
          <a:p>
            <a:r>
              <a:rPr lang="tr-TR" dirty="0" err="1" smtClean="0"/>
              <a:t>Loss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 smtClean="0"/>
          </a:p>
          <a:p>
            <a:r>
              <a:rPr lang="tr-TR" dirty="0" err="1" smtClean="0"/>
              <a:t>Healty</a:t>
            </a:r>
            <a:r>
              <a:rPr lang="tr-TR" dirty="0" smtClean="0"/>
              <a:t> </a:t>
            </a:r>
            <a:r>
              <a:rPr lang="tr-TR" dirty="0" err="1" smtClean="0"/>
              <a:t>worker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endParaRPr lang="tr-TR" dirty="0" smtClean="0"/>
          </a:p>
          <a:p>
            <a:r>
              <a:rPr lang="tr-TR" dirty="0" err="1" smtClean="0"/>
              <a:t>Volunteer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 smtClean="0"/>
          </a:p>
          <a:p>
            <a:r>
              <a:rPr lang="tr-TR" dirty="0" err="1" smtClean="0"/>
              <a:t>Sampling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 smtClean="0"/>
          </a:p>
          <a:p>
            <a:r>
              <a:rPr lang="tr-TR" dirty="0" smtClean="0"/>
              <a:t>Self-</a:t>
            </a:r>
            <a:r>
              <a:rPr lang="tr-TR" dirty="0" err="1" smtClean="0"/>
              <a:t>selection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 smtClean="0"/>
          </a:p>
          <a:p>
            <a:pPr lvl="1"/>
            <a:r>
              <a:rPr lang="tr-TR" dirty="0" err="1" smtClean="0"/>
              <a:t>Refusal</a:t>
            </a:r>
            <a:r>
              <a:rPr lang="tr-TR" dirty="0" smtClean="0"/>
              <a:t>, </a:t>
            </a:r>
            <a:r>
              <a:rPr lang="tr-TR" dirty="0" err="1" smtClean="0"/>
              <a:t>non-response</a:t>
            </a:r>
            <a:r>
              <a:rPr lang="tr-TR" dirty="0" smtClean="0"/>
              <a:t>, </a:t>
            </a:r>
            <a:r>
              <a:rPr lang="tr-TR" dirty="0" err="1" smtClean="0"/>
              <a:t>agreement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participate</a:t>
            </a:r>
            <a:endParaRPr lang="tr-TR" dirty="0" smtClean="0"/>
          </a:p>
          <a:p>
            <a:pPr marL="393192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15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Controlling</a:t>
            </a:r>
            <a:r>
              <a:rPr lang="tr-TR" dirty="0" smtClean="0"/>
              <a:t> </a:t>
            </a:r>
            <a:r>
              <a:rPr lang="tr-TR" dirty="0" err="1" smtClean="0"/>
              <a:t>Selection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Define </a:t>
            </a:r>
            <a:r>
              <a:rPr lang="tr-TR" dirty="0" err="1" smtClean="0"/>
              <a:t>criteria</a:t>
            </a:r>
            <a:r>
              <a:rPr lang="tr-TR" dirty="0" smtClean="0"/>
              <a:t> of </a:t>
            </a:r>
            <a:r>
              <a:rPr lang="tr-TR" dirty="0" err="1" smtClean="0"/>
              <a:t>selection</a:t>
            </a:r>
            <a:r>
              <a:rPr lang="tr-TR" dirty="0" smtClean="0"/>
              <a:t> of </a:t>
            </a:r>
            <a:r>
              <a:rPr lang="tr-TR" dirty="0" err="1" smtClean="0"/>
              <a:t>diseased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non-diseased</a:t>
            </a:r>
            <a:r>
              <a:rPr lang="tr-TR" dirty="0" smtClean="0"/>
              <a:t> </a:t>
            </a:r>
            <a:r>
              <a:rPr lang="tr-TR" dirty="0" err="1" smtClean="0"/>
              <a:t>participants</a:t>
            </a:r>
            <a:r>
              <a:rPr lang="tr-TR" dirty="0" smtClean="0"/>
              <a:t> </a:t>
            </a:r>
            <a:r>
              <a:rPr lang="tr-TR" dirty="0" err="1" smtClean="0"/>
              <a:t>independent</a:t>
            </a:r>
            <a:r>
              <a:rPr lang="tr-TR" dirty="0" smtClean="0"/>
              <a:t> of </a:t>
            </a:r>
            <a:r>
              <a:rPr lang="tr-TR" dirty="0" err="1" smtClean="0"/>
              <a:t>exposures</a:t>
            </a:r>
            <a:r>
              <a:rPr lang="tr-TR" dirty="0" smtClean="0"/>
              <a:t> in a </a:t>
            </a:r>
            <a:r>
              <a:rPr lang="tr-TR" dirty="0" err="1" smtClean="0"/>
              <a:t>case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endParaRPr lang="tr-TR" dirty="0" smtClean="0"/>
          </a:p>
          <a:p>
            <a:r>
              <a:rPr lang="tr-TR" dirty="0" smtClean="0"/>
              <a:t>Define </a:t>
            </a:r>
            <a:r>
              <a:rPr lang="tr-TR" dirty="0" err="1" smtClean="0"/>
              <a:t>criteria</a:t>
            </a:r>
            <a:r>
              <a:rPr lang="tr-TR" dirty="0" smtClean="0"/>
              <a:t> of </a:t>
            </a:r>
            <a:r>
              <a:rPr lang="tr-TR" dirty="0" err="1" smtClean="0"/>
              <a:t>selection</a:t>
            </a:r>
            <a:r>
              <a:rPr lang="tr-TR" dirty="0" smtClean="0"/>
              <a:t> of </a:t>
            </a:r>
            <a:r>
              <a:rPr lang="tr-TR" dirty="0" err="1" smtClean="0"/>
              <a:t>exposed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non-exposed</a:t>
            </a:r>
            <a:r>
              <a:rPr lang="tr-TR" dirty="0" smtClean="0"/>
              <a:t> </a:t>
            </a:r>
            <a:r>
              <a:rPr lang="tr-TR" dirty="0" err="1" smtClean="0"/>
              <a:t>participants</a:t>
            </a:r>
            <a:r>
              <a:rPr lang="tr-TR" dirty="0" smtClean="0"/>
              <a:t> </a:t>
            </a:r>
            <a:r>
              <a:rPr lang="tr-TR" dirty="0" err="1" smtClean="0"/>
              <a:t>independent</a:t>
            </a:r>
            <a:r>
              <a:rPr lang="tr-TR" dirty="0" smtClean="0"/>
              <a:t> of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outcomes</a:t>
            </a:r>
            <a:r>
              <a:rPr lang="tr-TR" dirty="0" smtClean="0"/>
              <a:t> in a </a:t>
            </a:r>
            <a:r>
              <a:rPr lang="tr-TR" dirty="0" err="1" smtClean="0"/>
              <a:t>cohort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(</a:t>
            </a:r>
            <a:r>
              <a:rPr lang="tr-TR" dirty="0" err="1" smtClean="0"/>
              <a:t>i.e</a:t>
            </a:r>
            <a:r>
              <a:rPr lang="tr-TR" dirty="0" smtClean="0"/>
              <a:t>, </a:t>
            </a:r>
            <a:r>
              <a:rPr lang="tr-TR" dirty="0" err="1" smtClean="0"/>
              <a:t>external</a:t>
            </a:r>
            <a:r>
              <a:rPr lang="tr-TR" dirty="0" smtClean="0"/>
              <a:t> </a:t>
            </a:r>
            <a:r>
              <a:rPr lang="tr-TR" dirty="0" err="1" smtClean="0"/>
              <a:t>comparison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loss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follow-up</a:t>
            </a:r>
            <a:r>
              <a:rPr lang="tr-TR" smtClean="0"/>
              <a:t>)</a:t>
            </a:r>
            <a:endParaRPr lang="tr-TR" dirty="0" smtClean="0"/>
          </a:p>
          <a:p>
            <a:r>
              <a:rPr lang="tr-TR" dirty="0" err="1" smtClean="0"/>
              <a:t>Apply</a:t>
            </a:r>
            <a:r>
              <a:rPr lang="tr-TR" dirty="0" smtClean="0"/>
              <a:t> </a:t>
            </a:r>
            <a:r>
              <a:rPr lang="tr-TR" dirty="0" err="1" smtClean="0"/>
              <a:t>randomization</a:t>
            </a:r>
            <a:r>
              <a:rPr lang="tr-TR" dirty="0" smtClean="0"/>
              <a:t>, </a:t>
            </a:r>
            <a:r>
              <a:rPr lang="tr-TR" dirty="0" err="1" smtClean="0"/>
              <a:t>blind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mask in </a:t>
            </a:r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trials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35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err="1" smtClean="0"/>
              <a:t>Example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selection</a:t>
            </a:r>
            <a:r>
              <a:rPr lang="tr-TR" sz="3600" dirty="0" smtClean="0"/>
              <a:t> </a:t>
            </a:r>
            <a:r>
              <a:rPr lang="tr-TR" sz="3600" dirty="0" err="1"/>
              <a:t>b</a:t>
            </a:r>
            <a:r>
              <a:rPr lang="tr-TR" sz="3600" dirty="0" err="1" smtClean="0"/>
              <a:t>ias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957003"/>
          </a:xfrm>
        </p:spPr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case-contol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of </a:t>
            </a:r>
            <a:r>
              <a:rPr lang="tr-TR" dirty="0" err="1" smtClean="0"/>
              <a:t>Alcoholism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Pneumonia</a:t>
            </a:r>
            <a:endParaRPr lang="tr-TR" dirty="0" smtClean="0"/>
          </a:p>
          <a:p>
            <a:r>
              <a:rPr lang="tr-TR" dirty="0" err="1" smtClean="0"/>
              <a:t>Cases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controls</a:t>
            </a:r>
            <a:r>
              <a:rPr lang="tr-TR" dirty="0" smtClean="0"/>
              <a:t> </a:t>
            </a:r>
            <a:r>
              <a:rPr lang="tr-TR" dirty="0" err="1" smtClean="0"/>
              <a:t>selected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hospitalized</a:t>
            </a:r>
            <a:r>
              <a:rPr lang="tr-TR" dirty="0" smtClean="0"/>
              <a:t> </a:t>
            </a:r>
            <a:r>
              <a:rPr lang="tr-TR" dirty="0" err="1" smtClean="0"/>
              <a:t>patients</a:t>
            </a:r>
            <a:endParaRPr lang="tr-TR" dirty="0" smtClean="0"/>
          </a:p>
          <a:p>
            <a:r>
              <a:rPr lang="tr-TR" dirty="0" err="1" smtClean="0"/>
              <a:t>Alcoholics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pneumonia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likely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admitted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non-alcoholics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pneumonia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201287"/>
              </p:ext>
            </p:extLst>
          </p:nvPr>
        </p:nvGraphicFramePr>
        <p:xfrm>
          <a:off x="1691680" y="4149080"/>
          <a:ext cx="1872207" cy="1764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8065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90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90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180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835696" y="3501008"/>
            <a:ext cx="1332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Pneumonia</a:t>
            </a:r>
            <a:endParaRPr lang="tr-TR" dirty="0" smtClean="0"/>
          </a:p>
          <a:p>
            <a:r>
              <a:rPr lang="tr-TR" dirty="0" err="1" smtClean="0"/>
              <a:t>Yes</a:t>
            </a:r>
            <a:r>
              <a:rPr lang="tr-TR" dirty="0" smtClean="0"/>
              <a:t>    No</a:t>
            </a:r>
          </a:p>
          <a:p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0" y="4541025"/>
            <a:ext cx="1311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Alcoholism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1187623" y="4264026"/>
            <a:ext cx="5064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Yes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No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23504" y="3482016"/>
            <a:ext cx="1388009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endParaRPr lang="tr-TR" dirty="0"/>
          </a:p>
          <a:p>
            <a:r>
              <a:rPr lang="tr-TR" dirty="0" err="1" smtClean="0"/>
              <a:t>community</a:t>
            </a:r>
            <a:endParaRPr lang="tr-TR" dirty="0"/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299861"/>
              </p:ext>
            </p:extLst>
          </p:nvPr>
        </p:nvGraphicFramePr>
        <p:xfrm>
          <a:off x="5652120" y="4128347"/>
          <a:ext cx="1861326" cy="1730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788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788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90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170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788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Metin kutusu 9"/>
          <p:cNvSpPr txBox="1"/>
          <p:nvPr/>
        </p:nvSpPr>
        <p:spPr>
          <a:xfrm>
            <a:off x="5652120" y="3536214"/>
            <a:ext cx="133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Pneumonia</a:t>
            </a:r>
            <a:endParaRPr lang="tr-TR" dirty="0" smtClean="0"/>
          </a:p>
          <a:p>
            <a:r>
              <a:rPr lang="tr-TR" dirty="0" err="1" smtClean="0"/>
              <a:t>Yes</a:t>
            </a:r>
            <a:r>
              <a:rPr lang="tr-TR" dirty="0" smtClean="0"/>
              <a:t>       No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3923928" y="4541025"/>
            <a:ext cx="1311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Alcoholism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5143460" y="4239672"/>
            <a:ext cx="5064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Yes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No</a:t>
            </a: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7719994" y="3501008"/>
            <a:ext cx="987771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endParaRPr lang="tr-TR" dirty="0" smtClean="0"/>
          </a:p>
          <a:p>
            <a:r>
              <a:rPr lang="tr-TR" dirty="0" err="1" smtClean="0"/>
              <a:t>hospital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Metin kutusu 13"/>
              <p:cNvSpPr txBox="1"/>
              <p:nvPr/>
            </p:nvSpPr>
            <p:spPr>
              <a:xfrm>
                <a:off x="1619672" y="6093296"/>
                <a:ext cx="2052709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rgbClr val="FF0000"/>
                    </a:solidFill>
                    <a:latin typeface="+mj-lt"/>
                  </a:rPr>
                  <a:t>OR=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  <m:r>
                          <a:rPr lang="tr-T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tr-T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𝟗𝟎</m:t>
                        </m:r>
                        <m:r>
                          <a:rPr lang="tr-T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tr-T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𝟗𝟎</m:t>
                        </m:r>
                        <m:r>
                          <a:rPr lang="tr-T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tr-T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tr-TR" b="1" dirty="0" smtClean="0">
                    <a:solidFill>
                      <a:srgbClr val="FF0000"/>
                    </a:solidFill>
                    <a:latin typeface="+mj-lt"/>
                  </a:rPr>
                  <a:t> = 1.0</a:t>
                </a:r>
                <a:endParaRPr lang="tr-TR" b="1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4" name="Metin kutusu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6093296"/>
                <a:ext cx="2052709" cy="49244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2679" b="-875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Metin kutusu 15"/>
              <p:cNvSpPr txBox="1"/>
              <p:nvPr/>
            </p:nvSpPr>
            <p:spPr>
              <a:xfrm>
                <a:off x="5652120" y="6021288"/>
                <a:ext cx="1757212" cy="492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b="1" dirty="0" smtClean="0">
                    <a:solidFill>
                      <a:srgbClr val="FF0000"/>
                    </a:solidFill>
                    <a:latin typeface="+mj-lt"/>
                  </a:rPr>
                  <a:t>OR=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tr-T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tr-T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tr-T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𝟗𝟎</m:t>
                        </m:r>
                        <m:r>
                          <a:rPr lang="tr-T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tr-T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𝟖𝟎</m:t>
                        </m:r>
                        <m:r>
                          <a:rPr lang="tr-T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tr-T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tr-TR" b="1" dirty="0">
                    <a:solidFill>
                      <a:srgbClr val="FF0000"/>
                    </a:solidFill>
                    <a:latin typeface="+mj-lt"/>
                  </a:rPr>
                  <a:t> = </a:t>
                </a:r>
                <a:r>
                  <a:rPr lang="tr-TR" b="1" dirty="0" smtClean="0">
                    <a:solidFill>
                      <a:srgbClr val="FF0000"/>
                    </a:solidFill>
                    <a:latin typeface="+mj-lt"/>
                  </a:rPr>
                  <a:t>2.25</a:t>
                </a:r>
                <a:endParaRPr lang="tr-TR" b="1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6" name="Metin kutusu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6021288"/>
                <a:ext cx="1757212" cy="49250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778" r="-2431" b="-740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34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Information </a:t>
            </a:r>
            <a:r>
              <a:rPr lang="tr-TR" dirty="0" err="1" smtClean="0"/>
              <a:t>Bias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Information </a:t>
            </a:r>
            <a:r>
              <a:rPr lang="tr-TR" dirty="0" err="1" smtClean="0"/>
              <a:t>bias</a:t>
            </a:r>
            <a:r>
              <a:rPr lang="tr-TR" dirty="0" smtClean="0"/>
              <a:t> </a:t>
            </a:r>
            <a:r>
              <a:rPr lang="tr-TR" dirty="0" err="1" smtClean="0"/>
              <a:t>occurs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is </a:t>
            </a:r>
            <a:r>
              <a:rPr lang="tr-TR" dirty="0" err="1" smtClean="0"/>
              <a:t>collected</a:t>
            </a:r>
            <a:r>
              <a:rPr lang="tr-TR" dirty="0" smtClean="0"/>
              <a:t> </a:t>
            </a:r>
            <a:r>
              <a:rPr lang="tr-TR" dirty="0" err="1" smtClean="0"/>
              <a:t>differently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, </a:t>
            </a:r>
            <a:r>
              <a:rPr lang="tr-TR" dirty="0" err="1" smtClean="0"/>
              <a:t>leading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an </a:t>
            </a:r>
            <a:r>
              <a:rPr lang="tr-TR" dirty="0" err="1" smtClean="0"/>
              <a:t>error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conclusion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endParaRPr lang="tr-TR" dirty="0" smtClean="0"/>
          </a:p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is </a:t>
            </a:r>
            <a:r>
              <a:rPr lang="tr-TR" dirty="0" err="1" smtClean="0"/>
              <a:t>incorrect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misclassification</a:t>
            </a:r>
            <a:endParaRPr lang="tr-TR" dirty="0" smtClean="0"/>
          </a:p>
          <a:p>
            <a:pPr lvl="1"/>
            <a:r>
              <a:rPr lang="tr-TR" dirty="0" err="1" smtClean="0"/>
              <a:t>Non-Differential</a:t>
            </a:r>
            <a:r>
              <a:rPr lang="tr-TR" dirty="0" smtClean="0"/>
              <a:t> </a:t>
            </a:r>
            <a:r>
              <a:rPr lang="tr-TR" dirty="0" err="1" smtClean="0"/>
              <a:t>misclassification</a:t>
            </a:r>
            <a:r>
              <a:rPr lang="tr-TR" dirty="0" smtClean="0"/>
              <a:t>: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misclassification</a:t>
            </a:r>
            <a:r>
              <a:rPr lang="tr-TR" dirty="0" smtClean="0"/>
              <a:t> of </a:t>
            </a:r>
            <a:r>
              <a:rPr lang="tr-TR" dirty="0" err="1" smtClean="0"/>
              <a:t>exposure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) is </a:t>
            </a:r>
            <a:r>
              <a:rPr lang="tr-TR" dirty="0" err="1" smtClean="0"/>
              <a:t>unrelated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exposure</a:t>
            </a:r>
            <a:r>
              <a:rPr lang="tr-TR" dirty="0" smtClean="0"/>
              <a:t>)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misclassification</a:t>
            </a:r>
            <a:r>
              <a:rPr lang="tr-TR" dirty="0" smtClean="0"/>
              <a:t> is </a:t>
            </a:r>
            <a:r>
              <a:rPr lang="tr-TR" dirty="0" err="1" smtClean="0"/>
              <a:t>non-differential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m</a:t>
            </a:r>
            <a:r>
              <a:rPr lang="tr-TR" dirty="0" err="1" smtClean="0"/>
              <a:t>isclassification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differ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endParaRPr lang="tr-TR" dirty="0" smtClean="0"/>
          </a:p>
          <a:p>
            <a:pPr lvl="1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misclassification</a:t>
            </a:r>
            <a:r>
              <a:rPr lang="tr-TR" dirty="0" smtClean="0"/>
              <a:t> of </a:t>
            </a:r>
            <a:r>
              <a:rPr lang="tr-TR" dirty="0" err="1" smtClean="0"/>
              <a:t>exposure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) is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exposure</a:t>
            </a:r>
            <a:r>
              <a:rPr lang="tr-TR" dirty="0" smtClean="0"/>
              <a:t>)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misclassification</a:t>
            </a:r>
            <a:r>
              <a:rPr lang="tr-TR" dirty="0" smtClean="0"/>
              <a:t> is </a:t>
            </a:r>
            <a:r>
              <a:rPr lang="tr-TR" dirty="0" err="1" smtClean="0"/>
              <a:t>differential</a:t>
            </a:r>
            <a:r>
              <a:rPr lang="tr-TR" dirty="0" smtClean="0"/>
              <a:t>.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misclassification</a:t>
            </a:r>
            <a:r>
              <a:rPr lang="tr-TR" dirty="0" smtClean="0"/>
              <a:t> </a:t>
            </a:r>
            <a:r>
              <a:rPr lang="tr-TR" dirty="0" err="1" smtClean="0"/>
              <a:t>differs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50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tr-TR" dirty="0" smtClean="0"/>
              <a:t>Information </a:t>
            </a:r>
            <a:r>
              <a:rPr lang="tr-TR" dirty="0" err="1" smtClean="0"/>
              <a:t>Bias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Interviewer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 smtClean="0"/>
          </a:p>
          <a:p>
            <a:r>
              <a:rPr lang="tr-TR" dirty="0" err="1" smtClean="0"/>
              <a:t>Questionnaire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 smtClean="0"/>
          </a:p>
          <a:p>
            <a:r>
              <a:rPr lang="tr-TR" dirty="0" err="1" smtClean="0"/>
              <a:t>Instrument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 smtClean="0"/>
          </a:p>
          <a:p>
            <a:r>
              <a:rPr lang="tr-TR" dirty="0" err="1" smtClean="0"/>
              <a:t>Recall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 smtClean="0"/>
          </a:p>
          <a:p>
            <a:r>
              <a:rPr lang="tr-TR" dirty="0" err="1" smtClean="0"/>
              <a:t>Diagnostic</a:t>
            </a:r>
            <a:r>
              <a:rPr lang="tr-TR" dirty="0" smtClean="0"/>
              <a:t> </a:t>
            </a:r>
            <a:r>
              <a:rPr lang="tr-TR" dirty="0" err="1" smtClean="0"/>
              <a:t>suspicion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r>
              <a:rPr lang="tr-TR" dirty="0" smtClean="0"/>
              <a:t> (</a:t>
            </a:r>
            <a:r>
              <a:rPr lang="tr-TR" dirty="0" err="1" smtClean="0"/>
              <a:t>exposed</a:t>
            </a:r>
            <a:r>
              <a:rPr lang="tr-TR" dirty="0" smtClean="0"/>
              <a:t> </a:t>
            </a:r>
            <a:r>
              <a:rPr lang="tr-TR" dirty="0" err="1" smtClean="0"/>
              <a:t>oriented</a:t>
            </a:r>
            <a:r>
              <a:rPr lang="tr-TR" dirty="0" smtClean="0"/>
              <a:t> </a:t>
            </a:r>
            <a:r>
              <a:rPr lang="tr-TR" dirty="0" err="1" smtClean="0"/>
              <a:t>researcher</a:t>
            </a:r>
            <a:r>
              <a:rPr lang="tr-TR" dirty="0" smtClean="0"/>
              <a:t>/</a:t>
            </a:r>
            <a:r>
              <a:rPr lang="tr-TR" dirty="0" err="1" smtClean="0"/>
              <a:t>diagnoser-cohort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Exposure</a:t>
            </a:r>
            <a:r>
              <a:rPr lang="tr-TR" dirty="0" smtClean="0"/>
              <a:t> </a:t>
            </a:r>
            <a:r>
              <a:rPr lang="tr-TR" dirty="0" err="1" smtClean="0"/>
              <a:t>suspicion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r>
              <a:rPr lang="tr-TR" dirty="0" smtClean="0"/>
              <a:t> (</a:t>
            </a:r>
            <a:r>
              <a:rPr lang="tr-TR" dirty="0" err="1" smtClean="0"/>
              <a:t>Diseased</a:t>
            </a:r>
            <a:r>
              <a:rPr lang="tr-TR" dirty="0" smtClean="0"/>
              <a:t> </a:t>
            </a:r>
            <a:r>
              <a:rPr lang="tr-TR" dirty="0" err="1" smtClean="0"/>
              <a:t>oriented</a:t>
            </a:r>
            <a:r>
              <a:rPr lang="tr-TR" dirty="0" smtClean="0"/>
              <a:t> </a:t>
            </a:r>
            <a:r>
              <a:rPr lang="tr-TR" dirty="0" err="1" smtClean="0"/>
              <a:t>researcher-case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)</a:t>
            </a:r>
          </a:p>
          <a:p>
            <a:r>
              <a:rPr lang="tr-TR" dirty="0" smtClean="0"/>
              <a:t>Case-</a:t>
            </a:r>
            <a:r>
              <a:rPr lang="tr-TR" dirty="0" err="1" smtClean="0"/>
              <a:t>definition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 smtClean="0"/>
          </a:p>
          <a:p>
            <a:r>
              <a:rPr lang="tr-TR" dirty="0" smtClean="0"/>
              <a:t>Data </a:t>
            </a:r>
            <a:r>
              <a:rPr lang="tr-TR" dirty="0" err="1" smtClean="0"/>
              <a:t>source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 smtClean="0"/>
          </a:p>
          <a:p>
            <a:pPr lvl="1"/>
            <a:r>
              <a:rPr lang="tr-TR" dirty="0" err="1" smtClean="0"/>
              <a:t>Registers</a:t>
            </a:r>
            <a:endParaRPr lang="tr-TR" dirty="0" smtClean="0"/>
          </a:p>
          <a:p>
            <a:pPr lvl="1"/>
            <a:r>
              <a:rPr lang="tr-TR" dirty="0" err="1" smtClean="0"/>
              <a:t>Surrogates</a:t>
            </a:r>
            <a:r>
              <a:rPr lang="tr-TR" dirty="0" smtClean="0"/>
              <a:t>  </a:t>
            </a:r>
            <a:r>
              <a:rPr lang="tr-TR" dirty="0" err="1" smtClean="0"/>
              <a:t>for</a:t>
            </a:r>
            <a:r>
              <a:rPr lang="tr-TR" dirty="0" smtClean="0"/>
              <a:t>  </a:t>
            </a:r>
            <a:r>
              <a:rPr lang="tr-TR" dirty="0" err="1" smtClean="0"/>
              <a:t>dead</a:t>
            </a:r>
            <a:r>
              <a:rPr lang="tr-TR" dirty="0" smtClean="0"/>
              <a:t> </a:t>
            </a:r>
            <a:r>
              <a:rPr lang="tr-TR" dirty="0" err="1" smtClean="0"/>
              <a:t>cases</a:t>
            </a:r>
            <a:r>
              <a:rPr lang="tr-TR" dirty="0" smtClean="0"/>
              <a:t> but </a:t>
            </a:r>
            <a:r>
              <a:rPr lang="tr-TR" dirty="0" err="1" smtClean="0"/>
              <a:t>living</a:t>
            </a:r>
            <a:r>
              <a:rPr lang="tr-TR" dirty="0" smtClean="0"/>
              <a:t> </a:t>
            </a:r>
            <a:r>
              <a:rPr lang="tr-TR" dirty="0" err="1" smtClean="0"/>
              <a:t>controls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50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Controlling</a:t>
            </a:r>
            <a:r>
              <a:rPr lang="tr-TR" dirty="0" smtClean="0"/>
              <a:t> Information </a:t>
            </a:r>
            <a:r>
              <a:rPr lang="tr-TR" dirty="0" err="1" smtClean="0"/>
              <a:t>Bias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standardized</a:t>
            </a:r>
            <a:r>
              <a:rPr lang="tr-TR" dirty="0" smtClean="0"/>
              <a:t> </a:t>
            </a:r>
            <a:r>
              <a:rPr lang="tr-TR" dirty="0" err="1" smtClean="0"/>
              <a:t>protocol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data </a:t>
            </a:r>
            <a:r>
              <a:rPr lang="tr-TR" dirty="0" err="1" smtClean="0"/>
              <a:t>collection</a:t>
            </a:r>
            <a:endParaRPr lang="tr-TR" dirty="0" smtClean="0"/>
          </a:p>
          <a:p>
            <a:r>
              <a:rPr lang="tr-TR" dirty="0" err="1" smtClean="0"/>
              <a:t>Make</a:t>
            </a:r>
            <a:r>
              <a:rPr lang="tr-TR" dirty="0" smtClean="0"/>
              <a:t> sure </a:t>
            </a:r>
            <a:r>
              <a:rPr lang="tr-TR" dirty="0" err="1" smtClean="0"/>
              <a:t>sources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r>
              <a:rPr lang="tr-TR" dirty="0" smtClean="0"/>
              <a:t> of data </a:t>
            </a:r>
            <a:r>
              <a:rPr lang="tr-TR" dirty="0" err="1" smtClean="0"/>
              <a:t>collection</a:t>
            </a:r>
            <a:r>
              <a:rPr lang="tr-TR" dirty="0" smtClean="0"/>
              <a:t> </a:t>
            </a:r>
            <a:r>
              <a:rPr lang="tr-TR" dirty="0" err="1"/>
              <a:t>a</a:t>
            </a:r>
            <a:r>
              <a:rPr lang="tr-TR" dirty="0" err="1" smtClean="0"/>
              <a:t>re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endParaRPr lang="tr-TR" dirty="0" smtClean="0"/>
          </a:p>
          <a:p>
            <a:r>
              <a:rPr lang="tr-TR" dirty="0" err="1" smtClean="0"/>
              <a:t>Make</a:t>
            </a:r>
            <a:r>
              <a:rPr lang="tr-TR" dirty="0" smtClean="0"/>
              <a:t> sure </a:t>
            </a:r>
            <a:r>
              <a:rPr lang="tr-TR" dirty="0" err="1" smtClean="0"/>
              <a:t>interviewers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personnel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unaware</a:t>
            </a:r>
            <a:r>
              <a:rPr lang="tr-TR" dirty="0" smtClean="0"/>
              <a:t> of </a:t>
            </a:r>
            <a:r>
              <a:rPr lang="tr-TR" dirty="0" err="1" smtClean="0"/>
              <a:t>exposure</a:t>
            </a:r>
            <a:r>
              <a:rPr lang="tr-TR" dirty="0" smtClean="0"/>
              <a:t>/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status</a:t>
            </a:r>
            <a:endParaRPr lang="tr-TR" dirty="0" smtClean="0"/>
          </a:p>
          <a:p>
            <a:r>
              <a:rPr lang="tr-TR" dirty="0" err="1" smtClean="0"/>
              <a:t>Adapt</a:t>
            </a:r>
            <a:r>
              <a:rPr lang="tr-TR" dirty="0" smtClean="0"/>
              <a:t> a </a:t>
            </a:r>
            <a:r>
              <a:rPr lang="tr-TR" dirty="0" err="1" smtClean="0"/>
              <a:t>strategy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assess</a:t>
            </a:r>
            <a:r>
              <a:rPr lang="tr-TR" dirty="0" smtClean="0"/>
              <a:t> </a:t>
            </a:r>
            <a:r>
              <a:rPr lang="tr-TR" dirty="0" err="1" smtClean="0"/>
              <a:t>potential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903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Bias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&amp; </a:t>
            </a:r>
            <a:r>
              <a:rPr lang="tr-TR" dirty="0" err="1" smtClean="0"/>
              <a:t>Confounding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Selection</a:t>
            </a:r>
            <a:r>
              <a:rPr lang="tr-TR" dirty="0"/>
              <a:t> </a:t>
            </a:r>
            <a:r>
              <a:rPr lang="tr-TR" dirty="0" err="1"/>
              <a:t>bias</a:t>
            </a:r>
            <a:r>
              <a:rPr lang="tr-TR" dirty="0"/>
              <a:t> </a:t>
            </a:r>
          </a:p>
          <a:p>
            <a:r>
              <a:rPr lang="tr-TR" dirty="0" smtClean="0"/>
              <a:t>Information </a:t>
            </a:r>
            <a:r>
              <a:rPr lang="tr-TR" dirty="0"/>
              <a:t>(</a:t>
            </a:r>
            <a:r>
              <a:rPr lang="tr-TR" dirty="0" err="1"/>
              <a:t>misclassification</a:t>
            </a:r>
            <a:r>
              <a:rPr lang="tr-TR" dirty="0"/>
              <a:t>) </a:t>
            </a:r>
            <a:r>
              <a:rPr lang="tr-TR" dirty="0" err="1" smtClean="0"/>
              <a:t>bias</a:t>
            </a:r>
            <a:endParaRPr lang="tr-TR" dirty="0"/>
          </a:p>
          <a:p>
            <a:r>
              <a:rPr lang="tr-TR" dirty="0" err="1"/>
              <a:t>Confounding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err="1" smtClean="0">
                <a:solidFill>
                  <a:srgbClr val="FF0000"/>
                </a:solidFill>
              </a:rPr>
              <a:t>Some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accept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confounding</a:t>
            </a:r>
            <a:r>
              <a:rPr lang="tr-TR" b="1" dirty="0" smtClean="0">
                <a:solidFill>
                  <a:srgbClr val="FF0000"/>
                </a:solidFill>
              </a:rPr>
              <a:t> is a </a:t>
            </a:r>
            <a:r>
              <a:rPr lang="tr-TR" b="1" dirty="0" err="1" smtClean="0">
                <a:solidFill>
                  <a:srgbClr val="FF0000"/>
                </a:solidFill>
              </a:rPr>
              <a:t>bias</a:t>
            </a:r>
            <a:r>
              <a:rPr lang="tr-TR" b="1" dirty="0" smtClean="0">
                <a:solidFill>
                  <a:srgbClr val="FF0000"/>
                </a:solidFill>
              </a:rPr>
              <a:t> but </a:t>
            </a:r>
            <a:r>
              <a:rPr lang="tr-TR" b="1" dirty="0" err="1" smtClean="0">
                <a:solidFill>
                  <a:srgbClr val="FF0000"/>
                </a:solidFill>
              </a:rPr>
              <a:t>some</a:t>
            </a:r>
            <a:r>
              <a:rPr lang="tr-TR" b="1" dirty="0" smtClean="0">
                <a:solidFill>
                  <a:srgbClr val="FF0000"/>
                </a:solidFill>
              </a:rPr>
              <a:t> do not</a:t>
            </a:r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err="1" smtClean="0"/>
              <a:t>Bias</a:t>
            </a:r>
            <a:r>
              <a:rPr lang="tr-TR" dirty="0" smtClean="0"/>
              <a:t> is a </a:t>
            </a:r>
            <a:r>
              <a:rPr lang="tr-TR" dirty="0" err="1" smtClean="0"/>
              <a:t>systematic</a:t>
            </a:r>
            <a:r>
              <a:rPr lang="tr-TR" dirty="0" smtClean="0"/>
              <a:t> </a:t>
            </a:r>
            <a:r>
              <a:rPr lang="tr-TR" dirty="0" err="1" smtClean="0"/>
              <a:t>error</a:t>
            </a:r>
            <a:r>
              <a:rPr lang="tr-TR" dirty="0" smtClean="0"/>
              <a:t> in a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can not be </a:t>
            </a:r>
            <a:r>
              <a:rPr lang="tr-TR" dirty="0" err="1" smtClean="0"/>
              <a:t>fixed</a:t>
            </a:r>
            <a:endParaRPr lang="tr-TR" dirty="0" smtClean="0"/>
          </a:p>
          <a:p>
            <a:pPr lvl="1"/>
            <a:r>
              <a:rPr lang="tr-TR" dirty="0" err="1" smtClean="0"/>
              <a:t>Confounding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lead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errors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conclusion</a:t>
            </a:r>
            <a:r>
              <a:rPr lang="tr-TR" dirty="0" smtClean="0"/>
              <a:t> of a </a:t>
            </a:r>
            <a:r>
              <a:rPr lang="tr-TR" dirty="0" err="1" smtClean="0"/>
              <a:t>study</a:t>
            </a:r>
            <a:r>
              <a:rPr lang="tr-TR" dirty="0" smtClean="0"/>
              <a:t>, but,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confounding</a:t>
            </a:r>
            <a:r>
              <a:rPr lang="tr-TR" dirty="0" smtClean="0"/>
              <a:t> </a:t>
            </a:r>
            <a:r>
              <a:rPr lang="tr-TR" dirty="0" err="1" smtClean="0"/>
              <a:t>variables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known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be </a:t>
            </a:r>
            <a:r>
              <a:rPr lang="tr-TR" dirty="0" err="1" smtClean="0"/>
              <a:t>fixed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82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Confounding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Confounding</a:t>
            </a:r>
            <a:r>
              <a:rPr lang="tr-TR" dirty="0" smtClean="0"/>
              <a:t> </a:t>
            </a:r>
            <a:r>
              <a:rPr lang="tr-TR" dirty="0" err="1" smtClean="0"/>
              <a:t>occurs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observed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exposure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differs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truth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influence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variable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Effect</a:t>
            </a:r>
            <a:r>
              <a:rPr lang="tr-TR" dirty="0" smtClean="0"/>
              <a:t> of a </a:t>
            </a:r>
            <a:r>
              <a:rPr lang="tr-TR" dirty="0" err="1" smtClean="0"/>
              <a:t>factor</a:t>
            </a:r>
            <a:r>
              <a:rPr lang="tr-TR" dirty="0" smtClean="0"/>
              <a:t> of </a:t>
            </a:r>
            <a:r>
              <a:rPr lang="tr-TR" dirty="0" err="1" smtClean="0"/>
              <a:t>interest</a:t>
            </a:r>
            <a:r>
              <a:rPr lang="tr-TR" dirty="0" smtClean="0"/>
              <a:t> is </a:t>
            </a:r>
            <a:r>
              <a:rPr lang="tr-TR" dirty="0" err="1" smtClean="0"/>
              <a:t>mingled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(</a:t>
            </a:r>
            <a:r>
              <a:rPr lang="tr-TR" dirty="0" err="1" smtClean="0"/>
              <a:t>confounded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)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distortion</a:t>
            </a:r>
            <a:r>
              <a:rPr lang="tr-TR" dirty="0" smtClean="0"/>
              <a:t> can be </a:t>
            </a:r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lead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overestimation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underestimation</a:t>
            </a:r>
            <a:r>
              <a:rPr lang="tr-TR" dirty="0" smtClean="0"/>
              <a:t> of an </a:t>
            </a:r>
            <a:r>
              <a:rPr lang="tr-TR" dirty="0" err="1" smtClean="0"/>
              <a:t>effect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385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tr-TR" sz="28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Cases of Down Syndrome by Birth Order</a:t>
            </a:r>
            <a:r>
              <a:rPr lang="en-US" altLang="tr-TR" sz="28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/>
            </a:r>
            <a:br>
              <a:rPr lang="en-US" altLang="tr-TR" sz="280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</a:br>
            <a:endParaRPr lang="tr-T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661283"/>
              </p:ext>
            </p:extLst>
          </p:nvPr>
        </p:nvGraphicFramePr>
        <p:xfrm>
          <a:off x="518358" y="1890206"/>
          <a:ext cx="8086090" cy="4491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Graphique" r:id="rId3" imgW="6202698" imgH="3444240" progId="Excel.Sheet.8">
                  <p:embed/>
                </p:oleObj>
              </mc:Choice>
              <mc:Fallback>
                <p:oleObj name="Graphique" r:id="rId3" imgW="6202698" imgH="3444240" progId="Excel.Sheet.8">
                  <p:embed/>
                  <p:pic>
                    <p:nvPicPr>
                      <p:cNvPr id="0" name="Picture 3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359" t="16019" r="15196" b="3796"/>
                      <a:stretch>
                        <a:fillRect/>
                      </a:stretch>
                    </p:blipFill>
                    <p:spPr bwMode="auto">
                      <a:xfrm>
                        <a:off x="518358" y="1890206"/>
                        <a:ext cx="8086090" cy="44911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440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2471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Cases of Down Syndrome by Age Groups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300981"/>
              </p:ext>
            </p:extLst>
          </p:nvPr>
        </p:nvGraphicFramePr>
        <p:xfrm>
          <a:off x="467545" y="2132856"/>
          <a:ext cx="8215852" cy="3990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Graphique" r:id="rId3" imgW="6118758" imgH="2971945" progId="Excel.Sheet.8">
                  <p:embed/>
                </p:oleObj>
              </mc:Choice>
              <mc:Fallback>
                <p:oleObj name="Graphique" r:id="rId3" imgW="6118758" imgH="2971945" progId="Excel.Sheet.8">
                  <p:embed/>
                  <p:pic>
                    <p:nvPicPr>
                      <p:cNvPr id="0" name="Picture 3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298" t="18666" r="2011"/>
                      <a:stretch>
                        <a:fillRect/>
                      </a:stretch>
                    </p:blipFill>
                    <p:spPr bwMode="auto">
                      <a:xfrm>
                        <a:off x="467545" y="2132856"/>
                        <a:ext cx="8215852" cy="39906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45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i="1" dirty="0" err="1" smtClean="0"/>
              <a:t>Finding</a:t>
            </a:r>
            <a:r>
              <a:rPr lang="tr-TR" sz="2800" i="1" dirty="0" smtClean="0"/>
              <a:t> an </a:t>
            </a:r>
            <a:r>
              <a:rPr lang="tr-TR" sz="2800" i="1" dirty="0" err="1" smtClean="0"/>
              <a:t>association</a:t>
            </a:r>
            <a:endParaRPr lang="tr-TR" sz="2800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If</a:t>
            </a:r>
            <a:r>
              <a:rPr lang="tr-TR" dirty="0" smtClean="0"/>
              <a:t> an </a:t>
            </a:r>
            <a:r>
              <a:rPr lang="tr-TR" dirty="0" err="1" smtClean="0"/>
              <a:t>association</a:t>
            </a:r>
            <a:r>
              <a:rPr lang="tr-TR" dirty="0" smtClean="0"/>
              <a:t> is </a:t>
            </a:r>
            <a:r>
              <a:rPr lang="tr-TR" dirty="0" err="1" smtClean="0"/>
              <a:t>observed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 </a:t>
            </a:r>
            <a:r>
              <a:rPr lang="tr-TR" dirty="0" err="1" smtClean="0"/>
              <a:t>asked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be;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sz="9600" b="1" dirty="0" smtClean="0">
                <a:solidFill>
                  <a:srgbClr val="C00000"/>
                </a:solidFill>
              </a:rPr>
              <a:t>    Is it </a:t>
            </a:r>
            <a:r>
              <a:rPr lang="tr-TR" sz="9600" b="1" dirty="0" err="1" smtClean="0">
                <a:solidFill>
                  <a:srgbClr val="C00000"/>
                </a:solidFill>
              </a:rPr>
              <a:t>real</a:t>
            </a:r>
            <a:r>
              <a:rPr lang="tr-TR" sz="9600" b="1" dirty="0" smtClean="0">
                <a:solidFill>
                  <a:srgbClr val="C00000"/>
                </a:solidFill>
              </a:rPr>
              <a:t>?</a:t>
            </a:r>
            <a:endParaRPr lang="tr-TR" sz="9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Cases of Down Syndrome by Birth Order</a:t>
            </a:r>
            <a:br>
              <a:rPr lang="en-US" sz="3600" dirty="0"/>
            </a:br>
            <a:r>
              <a:rPr lang="en-US" sz="3600" dirty="0"/>
              <a:t>and Maternal Age</a:t>
            </a:r>
            <a:r>
              <a:rPr lang="en-US" dirty="0"/>
              <a:t/>
            </a:r>
            <a:br>
              <a:rPr lang="en-US" dirty="0"/>
            </a:b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139394"/>
              </p:ext>
            </p:extLst>
          </p:nvPr>
        </p:nvGraphicFramePr>
        <p:xfrm>
          <a:off x="539552" y="1632716"/>
          <a:ext cx="8064896" cy="5224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Graphique" r:id="rId3" imgW="6210383" imgH="4023360" progId="Excel.Sheet.8">
                  <p:embed/>
                </p:oleObj>
              </mc:Choice>
              <mc:Fallback>
                <p:oleObj name="Graphique" r:id="rId3" imgW="6210383" imgH="4023360" progId="Excel.Sheet.8">
                  <p:embed/>
                  <p:pic>
                    <p:nvPicPr>
                      <p:cNvPr id="0" name="Picture 3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511" t="23647" r="2214" b="2705"/>
                      <a:stretch>
                        <a:fillRect/>
                      </a:stretch>
                    </p:blipFill>
                    <p:spPr bwMode="auto">
                      <a:xfrm>
                        <a:off x="539552" y="1632716"/>
                        <a:ext cx="8064896" cy="5224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70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5282" y="116632"/>
            <a:ext cx="8229600" cy="1143000"/>
          </a:xfrm>
        </p:spPr>
        <p:txBody>
          <a:bodyPr/>
          <a:lstStyle/>
          <a:p>
            <a:r>
              <a:rPr lang="tr-TR" dirty="0" err="1" smtClean="0"/>
              <a:t>Confounding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0169" y="1134424"/>
            <a:ext cx="8229600" cy="4389120"/>
          </a:xfrm>
        </p:spPr>
        <p:txBody>
          <a:bodyPr/>
          <a:lstStyle/>
          <a:p>
            <a:r>
              <a:rPr lang="tr-TR" dirty="0" err="1" smtClean="0"/>
              <a:t>To</a:t>
            </a:r>
            <a:r>
              <a:rPr lang="tr-TR" dirty="0" smtClean="0"/>
              <a:t> be a </a:t>
            </a:r>
            <a:r>
              <a:rPr lang="tr-TR" dirty="0" err="1" smtClean="0"/>
              <a:t>confounding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r>
              <a:rPr lang="tr-TR" dirty="0" smtClean="0"/>
              <a:t>,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met</a:t>
            </a:r>
          </a:p>
          <a:p>
            <a:pPr lvl="1"/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Be </a:t>
            </a:r>
            <a:r>
              <a:rPr lang="tr-TR" b="1" dirty="0" err="1" smtClean="0">
                <a:solidFill>
                  <a:schemeClr val="accent5">
                    <a:lumMod val="50000"/>
                  </a:schemeClr>
                </a:solidFill>
              </a:rPr>
              <a:t>associated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5">
                    <a:lumMod val="50000"/>
                  </a:schemeClr>
                </a:solidFill>
              </a:rPr>
              <a:t>with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5">
                    <a:lumMod val="50000"/>
                  </a:schemeClr>
                </a:solidFill>
              </a:rPr>
              <a:t>exposure</a:t>
            </a:r>
            <a:endParaRPr lang="tr-T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3"/>
            <a:r>
              <a:rPr lang="tr-TR" b="1" dirty="0" err="1">
                <a:solidFill>
                  <a:schemeClr val="accent5">
                    <a:lumMod val="50000"/>
                  </a:schemeClr>
                </a:solidFill>
              </a:rPr>
              <a:t>Without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</a:rPr>
              <a:t>being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</a:rPr>
              <a:t>the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</a:rPr>
              <a:t>consequence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 of 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</a:rPr>
              <a:t>exposure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tr-TR" b="1" dirty="0" smtClean="0">
                <a:solidFill>
                  <a:srgbClr val="C00000"/>
                </a:solidFill>
              </a:rPr>
              <a:t>Be </a:t>
            </a:r>
            <a:r>
              <a:rPr lang="tr-TR" b="1" dirty="0" err="1" smtClean="0">
                <a:solidFill>
                  <a:srgbClr val="C00000"/>
                </a:solidFill>
              </a:rPr>
              <a:t>associated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with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outcome</a:t>
            </a:r>
            <a:endParaRPr lang="tr-TR" b="1" dirty="0" smtClean="0">
              <a:solidFill>
                <a:srgbClr val="C00000"/>
              </a:solidFill>
            </a:endParaRPr>
          </a:p>
          <a:p>
            <a:pPr lvl="3"/>
            <a:r>
              <a:rPr lang="tr-TR" b="1" dirty="0" err="1" smtClean="0">
                <a:solidFill>
                  <a:srgbClr val="C00000"/>
                </a:solidFill>
              </a:rPr>
              <a:t>Independently</a:t>
            </a:r>
            <a:r>
              <a:rPr lang="tr-TR" b="1" dirty="0" smtClean="0">
                <a:solidFill>
                  <a:srgbClr val="C00000"/>
                </a:solidFill>
              </a:rPr>
              <a:t> of </a:t>
            </a:r>
            <a:r>
              <a:rPr lang="tr-TR" b="1" dirty="0" err="1" smtClean="0">
                <a:solidFill>
                  <a:srgbClr val="C00000"/>
                </a:solidFill>
              </a:rPr>
              <a:t>exposure</a:t>
            </a:r>
            <a:endParaRPr lang="tr-TR" b="1" dirty="0" smtClean="0">
              <a:solidFill>
                <a:srgbClr val="C000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187624" y="3717032"/>
            <a:ext cx="1195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/>
              <a:t>Exposure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4788024" y="3755326"/>
            <a:ext cx="1191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/>
              <a:t>Outcome</a:t>
            </a:r>
            <a:endParaRPr lang="tr-TR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2723775" y="4725144"/>
            <a:ext cx="1722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Third </a:t>
            </a:r>
            <a:r>
              <a:rPr lang="tr-TR" b="1" dirty="0" err="1" smtClean="0"/>
              <a:t>variable</a:t>
            </a:r>
            <a:endParaRPr lang="tr-TR" b="1" dirty="0"/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99792" y="3939992"/>
            <a:ext cx="1512168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 flipV="1">
            <a:off x="4644008" y="4116957"/>
            <a:ext cx="594800" cy="720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Metin kutusu 6"/>
          <p:cNvSpPr txBox="1"/>
          <p:nvPr/>
        </p:nvSpPr>
        <p:spPr>
          <a:xfrm>
            <a:off x="203016" y="5445224"/>
            <a:ext cx="888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In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addition</a:t>
            </a:r>
            <a:r>
              <a:rPr lang="tr-TR" b="1" dirty="0" smtClean="0">
                <a:solidFill>
                  <a:srgbClr val="7030A0"/>
                </a:solidFill>
              </a:rPr>
              <a:t>: A </a:t>
            </a:r>
            <a:r>
              <a:rPr lang="tr-TR" b="1" dirty="0" err="1" smtClean="0">
                <a:solidFill>
                  <a:srgbClr val="7030A0"/>
                </a:solidFill>
              </a:rPr>
              <a:t>confounder</a:t>
            </a:r>
            <a:r>
              <a:rPr lang="tr-TR" b="1" dirty="0" smtClean="0">
                <a:solidFill>
                  <a:srgbClr val="7030A0"/>
                </a:solidFill>
              </a:rPr>
              <a:t> can not be an </a:t>
            </a:r>
            <a:r>
              <a:rPr lang="tr-TR" b="1" dirty="0" err="1" smtClean="0">
                <a:solidFill>
                  <a:srgbClr val="7030A0"/>
                </a:solidFill>
              </a:rPr>
              <a:t>intermediary</a:t>
            </a:r>
            <a:r>
              <a:rPr lang="tr-TR" b="1" dirty="0" smtClean="0">
                <a:solidFill>
                  <a:srgbClr val="7030A0"/>
                </a:solidFill>
              </a:rPr>
              <a:t> step in </a:t>
            </a:r>
            <a:r>
              <a:rPr lang="tr-TR" b="1" dirty="0" err="1" smtClean="0">
                <a:solidFill>
                  <a:srgbClr val="7030A0"/>
                </a:solidFill>
              </a:rPr>
              <a:t>the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causal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pathway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tr-TR" b="1" dirty="0" err="1" smtClean="0">
                <a:solidFill>
                  <a:srgbClr val="7030A0"/>
                </a:solidFill>
              </a:rPr>
              <a:t>from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the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exposure</a:t>
            </a:r>
            <a:r>
              <a:rPr lang="tr-TR" b="1" dirty="0" smtClean="0">
                <a:solidFill>
                  <a:srgbClr val="7030A0"/>
                </a:solidFill>
              </a:rPr>
              <a:t>  of </a:t>
            </a:r>
            <a:r>
              <a:rPr lang="tr-TR" b="1" dirty="0" err="1" smtClean="0">
                <a:solidFill>
                  <a:srgbClr val="7030A0"/>
                </a:solidFill>
              </a:rPr>
              <a:t>interest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the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outcome</a:t>
            </a:r>
            <a:r>
              <a:rPr lang="tr-TR" b="1" dirty="0" smtClean="0">
                <a:solidFill>
                  <a:srgbClr val="7030A0"/>
                </a:solidFill>
              </a:rPr>
              <a:t> of </a:t>
            </a:r>
            <a:r>
              <a:rPr lang="tr-TR" b="1" dirty="0" err="1" smtClean="0">
                <a:solidFill>
                  <a:srgbClr val="7030A0"/>
                </a:solidFill>
              </a:rPr>
              <a:t>interest</a:t>
            </a:r>
            <a:endParaRPr lang="tr-TR" b="1" dirty="0">
              <a:solidFill>
                <a:srgbClr val="7030A0"/>
              </a:solidFill>
            </a:endParaRPr>
          </a:p>
        </p:txBody>
      </p:sp>
      <p:cxnSp>
        <p:nvCxnSpPr>
          <p:cNvPr id="10" name="Düz Ok Bağlayıcısı 9"/>
          <p:cNvCxnSpPr/>
          <p:nvPr/>
        </p:nvCxnSpPr>
        <p:spPr>
          <a:xfrm flipH="1" flipV="1">
            <a:off x="1787671" y="4086364"/>
            <a:ext cx="936104" cy="831973"/>
          </a:xfrm>
          <a:prstGeom prst="straightConnector1">
            <a:avLst/>
          </a:prstGeom>
          <a:ln w="3810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67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Confounding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 smtClean="0"/>
              <a:t>age</a:t>
            </a:r>
            <a:r>
              <a:rPr lang="tr-TR" dirty="0" smtClean="0"/>
              <a:t> is </a:t>
            </a:r>
            <a:r>
              <a:rPr lang="tr-TR" dirty="0" err="1" smtClean="0"/>
              <a:t>correlated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birth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 risk </a:t>
            </a:r>
            <a:r>
              <a:rPr lang="tr-TR" dirty="0" err="1" smtClean="0"/>
              <a:t>factor</a:t>
            </a:r>
            <a:r>
              <a:rPr lang="tr-TR" dirty="0" smtClean="0"/>
              <a:t>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birth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is </a:t>
            </a:r>
            <a:r>
              <a:rPr lang="tr-TR" dirty="0" err="1" smtClean="0"/>
              <a:t>low</a:t>
            </a:r>
            <a:r>
              <a:rPr lang="tr-TR" dirty="0" smtClean="0"/>
              <a:t>.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 smtClean="0"/>
              <a:t>age</a:t>
            </a:r>
            <a:r>
              <a:rPr lang="tr-TR" dirty="0" smtClean="0"/>
              <a:t> is </a:t>
            </a:r>
            <a:r>
              <a:rPr lang="tr-TR" dirty="0" err="1" smtClean="0"/>
              <a:t>confounder</a:t>
            </a:r>
            <a:endParaRPr lang="tr-TR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19672" y="3429000"/>
            <a:ext cx="5472908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b="1" dirty="0" err="1" smtClean="0"/>
              <a:t>Birth</a:t>
            </a:r>
            <a:r>
              <a:rPr lang="tr-TR" b="1" dirty="0" smtClean="0"/>
              <a:t> </a:t>
            </a:r>
            <a:r>
              <a:rPr lang="tr-TR" b="1" dirty="0" err="1" smtClean="0"/>
              <a:t>order</a:t>
            </a:r>
            <a:r>
              <a:rPr lang="tr-TR" b="1" dirty="0" smtClean="0"/>
              <a:t>                                          </a:t>
            </a:r>
            <a:r>
              <a:rPr lang="tr-TR" b="1" dirty="0" err="1" smtClean="0"/>
              <a:t>Down</a:t>
            </a:r>
            <a:r>
              <a:rPr lang="tr-TR" b="1" dirty="0" smtClean="0"/>
              <a:t> </a:t>
            </a:r>
            <a:r>
              <a:rPr lang="tr-TR" b="1" dirty="0" err="1" smtClean="0"/>
              <a:t>Syndrome</a:t>
            </a:r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                             </a:t>
            </a:r>
            <a:r>
              <a:rPr lang="tr-TR" b="1" dirty="0" err="1" smtClean="0"/>
              <a:t>Maternal</a:t>
            </a:r>
            <a:r>
              <a:rPr lang="tr-TR" b="1" dirty="0" smtClean="0"/>
              <a:t> Age</a:t>
            </a:r>
            <a:endParaRPr lang="tr-TR" b="1" dirty="0"/>
          </a:p>
        </p:txBody>
      </p:sp>
      <p:cxnSp>
        <p:nvCxnSpPr>
          <p:cNvPr id="6" name="Düz Ok Bağlayıcısı 5"/>
          <p:cNvCxnSpPr/>
          <p:nvPr/>
        </p:nvCxnSpPr>
        <p:spPr>
          <a:xfrm>
            <a:off x="3203848" y="3717032"/>
            <a:ext cx="1512168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V="1">
            <a:off x="4716016" y="3807624"/>
            <a:ext cx="594800" cy="720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 flipH="1" flipV="1">
            <a:off x="2267744" y="3933056"/>
            <a:ext cx="792088" cy="720079"/>
          </a:xfrm>
          <a:prstGeom prst="straightConnector1">
            <a:avLst/>
          </a:prstGeom>
          <a:ln w="3810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21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Confounding</a:t>
            </a:r>
            <a:r>
              <a:rPr lang="tr-TR" dirty="0" smtClean="0"/>
              <a:t> ?????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Birth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is </a:t>
            </a:r>
            <a:r>
              <a:rPr lang="tr-TR" dirty="0" err="1" smtClean="0"/>
              <a:t>correlated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 smtClean="0"/>
              <a:t>age</a:t>
            </a:r>
            <a:r>
              <a:rPr lang="tr-TR" dirty="0" smtClean="0"/>
              <a:t> but not a risk </a:t>
            </a:r>
            <a:r>
              <a:rPr lang="tr-TR" dirty="0" err="1" smtClean="0"/>
              <a:t>factor</a:t>
            </a:r>
            <a:r>
              <a:rPr lang="tr-TR" dirty="0" smtClean="0"/>
              <a:t> in </a:t>
            </a:r>
            <a:r>
              <a:rPr lang="tr-TR" dirty="0" err="1" smtClean="0"/>
              <a:t>younger</a:t>
            </a:r>
            <a:r>
              <a:rPr lang="tr-TR" dirty="0" smtClean="0"/>
              <a:t> </a:t>
            </a:r>
            <a:r>
              <a:rPr lang="tr-TR" dirty="0" err="1" smtClean="0"/>
              <a:t>mothers</a:t>
            </a:r>
            <a:r>
              <a:rPr lang="tr-TR" dirty="0" smtClean="0"/>
              <a:t>.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birth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is not a </a:t>
            </a:r>
            <a:r>
              <a:rPr lang="tr-TR" dirty="0" err="1" smtClean="0"/>
              <a:t>confounder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619672" y="3429000"/>
            <a:ext cx="56175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b="1" dirty="0" err="1" smtClean="0"/>
              <a:t>Maternal</a:t>
            </a:r>
            <a:r>
              <a:rPr lang="tr-TR" b="1" dirty="0" smtClean="0"/>
              <a:t> </a:t>
            </a:r>
            <a:r>
              <a:rPr lang="tr-TR" b="1" dirty="0" err="1" smtClean="0"/>
              <a:t>age</a:t>
            </a:r>
            <a:r>
              <a:rPr lang="tr-TR" b="1" dirty="0" smtClean="0"/>
              <a:t>                                         </a:t>
            </a:r>
            <a:r>
              <a:rPr lang="tr-TR" b="1" dirty="0" err="1" smtClean="0"/>
              <a:t>Down</a:t>
            </a:r>
            <a:r>
              <a:rPr lang="tr-TR" b="1" dirty="0" smtClean="0"/>
              <a:t> </a:t>
            </a:r>
            <a:r>
              <a:rPr lang="tr-TR" b="1" dirty="0" err="1" smtClean="0"/>
              <a:t>Syndrome</a:t>
            </a:r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                             </a:t>
            </a:r>
            <a:r>
              <a:rPr lang="tr-TR" b="1" dirty="0" err="1" smtClean="0"/>
              <a:t>Birth</a:t>
            </a:r>
            <a:r>
              <a:rPr lang="tr-TR" b="1" dirty="0" smtClean="0"/>
              <a:t> </a:t>
            </a:r>
            <a:r>
              <a:rPr lang="tr-TR" b="1" dirty="0" err="1" smtClean="0"/>
              <a:t>order</a:t>
            </a:r>
            <a:endParaRPr lang="tr-TR" b="1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3203848" y="3717032"/>
            <a:ext cx="1512168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V="1">
            <a:off x="4740973" y="3871435"/>
            <a:ext cx="594800" cy="72008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4809773" y="4002875"/>
            <a:ext cx="526000" cy="5886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 flipV="1">
            <a:off x="4572000" y="4167664"/>
            <a:ext cx="936104" cy="1974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 flipH="1" flipV="1">
            <a:off x="2195736" y="3821494"/>
            <a:ext cx="912120" cy="819962"/>
          </a:xfrm>
          <a:prstGeom prst="straightConnector1">
            <a:avLst/>
          </a:prstGeom>
          <a:ln w="3810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8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tr-TR" sz="2400" b="1" dirty="0" err="1" smtClean="0"/>
              <a:t>Hypothetical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Example</a:t>
            </a:r>
            <a:r>
              <a:rPr lang="tr-TR" sz="2400" b="1" dirty="0" smtClean="0"/>
              <a:t> of </a:t>
            </a:r>
            <a:r>
              <a:rPr lang="tr-TR" sz="2400" b="1" dirty="0" err="1"/>
              <a:t>C</a:t>
            </a:r>
            <a:r>
              <a:rPr lang="tr-TR" sz="2400" b="1" dirty="0" err="1" smtClean="0"/>
              <a:t>onfounding</a:t>
            </a:r>
            <a:r>
              <a:rPr lang="tr-TR" sz="2400" b="1" dirty="0" smtClean="0"/>
              <a:t> in a Case – Control </a:t>
            </a:r>
            <a:r>
              <a:rPr lang="tr-TR" sz="2400" b="1" dirty="0" err="1" smtClean="0"/>
              <a:t>Study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tr-TR" dirty="0" err="1" smtClean="0">
                <a:latin typeface="+mj-lt"/>
              </a:rPr>
              <a:t>In</a:t>
            </a:r>
            <a:r>
              <a:rPr lang="tr-TR" dirty="0" smtClean="0">
                <a:latin typeface="+mj-lt"/>
              </a:rPr>
              <a:t> a </a:t>
            </a:r>
            <a:r>
              <a:rPr lang="tr-TR" dirty="0" err="1" smtClean="0">
                <a:latin typeface="+mj-lt"/>
              </a:rPr>
              <a:t>study</a:t>
            </a:r>
            <a:r>
              <a:rPr lang="tr-TR" dirty="0" smtClean="0">
                <a:latin typeface="+mj-lt"/>
              </a:rPr>
              <a:t> of 100 </a:t>
            </a:r>
            <a:r>
              <a:rPr lang="tr-TR" dirty="0" err="1" smtClean="0">
                <a:latin typeface="+mj-lt"/>
              </a:rPr>
              <a:t>cases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and</a:t>
            </a:r>
            <a:r>
              <a:rPr lang="tr-TR" dirty="0" smtClean="0">
                <a:latin typeface="+mj-lt"/>
              </a:rPr>
              <a:t> 100 </a:t>
            </a:r>
            <a:r>
              <a:rPr lang="tr-TR" dirty="0" err="1" smtClean="0">
                <a:latin typeface="+mj-lt"/>
              </a:rPr>
              <a:t>controls</a:t>
            </a:r>
            <a:r>
              <a:rPr lang="tr-TR" dirty="0" smtClean="0">
                <a:latin typeface="+mj-lt"/>
              </a:rPr>
              <a:t> in an </a:t>
            </a:r>
            <a:r>
              <a:rPr lang="tr-TR" dirty="0" err="1" smtClean="0">
                <a:latin typeface="+mj-lt"/>
              </a:rPr>
              <a:t>unmatched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case-control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study</a:t>
            </a:r>
            <a:endParaRPr lang="tr-TR" dirty="0" smtClean="0">
              <a:latin typeface="+mj-lt"/>
            </a:endParaRPr>
          </a:p>
          <a:p>
            <a:pPr lvl="1"/>
            <a:endParaRPr lang="tr-TR" dirty="0" smtClean="0">
              <a:latin typeface="+mj-lt"/>
            </a:endParaRPr>
          </a:p>
          <a:p>
            <a:pPr lvl="1"/>
            <a:r>
              <a:rPr lang="tr-TR" dirty="0" smtClean="0">
                <a:latin typeface="+mj-lt"/>
              </a:rPr>
              <a:t>30% of </a:t>
            </a:r>
            <a:r>
              <a:rPr lang="tr-TR" dirty="0" err="1" smtClean="0">
                <a:latin typeface="+mj-lt"/>
              </a:rPr>
              <a:t>cases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and</a:t>
            </a:r>
            <a:r>
              <a:rPr lang="tr-TR" dirty="0" smtClean="0">
                <a:latin typeface="+mj-lt"/>
              </a:rPr>
              <a:t> 18% of </a:t>
            </a:r>
            <a:r>
              <a:rPr lang="tr-TR" dirty="0" err="1" smtClean="0">
                <a:latin typeface="+mj-lt"/>
              </a:rPr>
              <a:t>controls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were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exposed</a:t>
            </a:r>
            <a:endParaRPr lang="tr-TR" dirty="0" smtClean="0">
              <a:latin typeface="+mj-lt"/>
            </a:endParaRPr>
          </a:p>
          <a:p>
            <a:pPr lvl="1"/>
            <a:r>
              <a:rPr lang="tr-TR" dirty="0" smtClean="0">
                <a:latin typeface="+mj-lt"/>
              </a:rPr>
              <a:t>OR </a:t>
            </a:r>
            <a:r>
              <a:rPr lang="tr-TR" dirty="0" err="1" smtClean="0">
                <a:latin typeface="+mj-lt"/>
              </a:rPr>
              <a:t>was</a:t>
            </a:r>
            <a:r>
              <a:rPr lang="tr-TR" dirty="0" smtClean="0">
                <a:latin typeface="+mj-lt"/>
              </a:rPr>
              <a:t> </a:t>
            </a:r>
            <a:r>
              <a:rPr lang="tr-TR" sz="4000" b="1" dirty="0" smtClean="0">
                <a:solidFill>
                  <a:srgbClr val="FF0000"/>
                </a:solidFill>
                <a:latin typeface="+mj-lt"/>
              </a:rPr>
              <a:t>1.95</a:t>
            </a:r>
          </a:p>
          <a:p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Could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age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confound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observed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association</a:t>
            </a:r>
            <a:r>
              <a:rPr lang="tr-TR" dirty="0" smtClean="0">
                <a:latin typeface="+mj-lt"/>
              </a:rPr>
              <a:t>?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86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>
                <a:solidFill>
                  <a:srgbClr val="04617B"/>
                </a:solidFill>
              </a:rPr>
              <a:t>Hypothetical</a:t>
            </a:r>
            <a:r>
              <a:rPr lang="tr-TR" sz="2400" b="1" dirty="0">
                <a:solidFill>
                  <a:srgbClr val="04617B"/>
                </a:solidFill>
              </a:rPr>
              <a:t> </a:t>
            </a:r>
            <a:r>
              <a:rPr lang="tr-TR" sz="2400" b="1" dirty="0" err="1">
                <a:solidFill>
                  <a:srgbClr val="04617B"/>
                </a:solidFill>
              </a:rPr>
              <a:t>Example</a:t>
            </a:r>
            <a:r>
              <a:rPr lang="tr-TR" sz="2400" b="1" dirty="0">
                <a:solidFill>
                  <a:srgbClr val="04617B"/>
                </a:solidFill>
              </a:rPr>
              <a:t> of </a:t>
            </a:r>
            <a:r>
              <a:rPr lang="tr-TR" sz="2400" b="1" dirty="0" err="1">
                <a:solidFill>
                  <a:srgbClr val="04617B"/>
                </a:solidFill>
              </a:rPr>
              <a:t>Confounding</a:t>
            </a:r>
            <a:r>
              <a:rPr lang="tr-TR" sz="2400" b="1" dirty="0">
                <a:solidFill>
                  <a:srgbClr val="04617B"/>
                </a:solidFill>
              </a:rPr>
              <a:t> in a Case – Control </a:t>
            </a:r>
            <a:r>
              <a:rPr lang="tr-TR" sz="2400" b="1" dirty="0" err="1">
                <a:solidFill>
                  <a:srgbClr val="04617B"/>
                </a:solidFill>
              </a:rPr>
              <a:t>Study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122501"/>
              </p:ext>
            </p:extLst>
          </p:nvPr>
        </p:nvGraphicFramePr>
        <p:xfrm>
          <a:off x="323528" y="2348880"/>
          <a:ext cx="8229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+mj-lt"/>
                        </a:rPr>
                        <a:t>Exposed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+mj-lt"/>
                        </a:rPr>
                        <a:t>Cases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+mj-lt"/>
                        </a:rPr>
                        <a:t>Controls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>
                          <a:latin typeface="+mj-lt"/>
                        </a:rPr>
                        <a:t>Yes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30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18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No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70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82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Total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100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100</a:t>
                      </a:r>
                      <a:endParaRPr lang="tr-TR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/>
              <p:cNvSpPr txBox="1"/>
              <p:nvPr/>
            </p:nvSpPr>
            <p:spPr>
              <a:xfrm>
                <a:off x="251520" y="5229200"/>
                <a:ext cx="8352928" cy="62581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tr-TR" sz="2400" dirty="0" err="1" smtClean="0">
                    <a:latin typeface="+mj-lt"/>
                  </a:rPr>
                  <a:t>Observed</a:t>
                </a:r>
                <a:r>
                  <a:rPr lang="tr-TR" sz="2400" dirty="0" smtClean="0">
                    <a:latin typeface="+mj-lt"/>
                  </a:rPr>
                  <a:t> </a:t>
                </a:r>
                <a:r>
                  <a:rPr lang="tr-TR" sz="2400" dirty="0" err="1" smtClean="0">
                    <a:latin typeface="+mj-lt"/>
                  </a:rPr>
                  <a:t>Association</a:t>
                </a:r>
                <a:r>
                  <a:rPr lang="tr-TR" sz="2400" dirty="0" smtClean="0">
                    <a:latin typeface="+mj-lt"/>
                  </a:rPr>
                  <a:t>          OR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</a:rPr>
                          <m:t>30 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𝑥</m:t>
                        </m:r>
                        <m:r>
                          <a:rPr lang="tr-TR" sz="2400" b="0" i="1" smtClean="0">
                            <a:latin typeface="Cambria Math"/>
                          </a:rPr>
                          <m:t> 82</m:t>
                        </m:r>
                      </m:num>
                      <m:den>
                        <m:r>
                          <a:rPr lang="tr-TR" sz="2400" b="0" i="1" smtClean="0">
                            <a:latin typeface="Cambria Math"/>
                          </a:rPr>
                          <m:t>70 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𝑥</m:t>
                        </m:r>
                        <m:r>
                          <a:rPr lang="tr-TR" sz="2400" b="0" i="1" smtClean="0">
                            <a:latin typeface="Cambria Math"/>
                          </a:rPr>
                          <m:t> 18</m:t>
                        </m:r>
                      </m:den>
                    </m:f>
                  </m:oMath>
                </a14:m>
                <a:r>
                  <a:rPr lang="tr-TR" sz="2400" dirty="0" smtClean="0">
                    <a:latin typeface="+mj-lt"/>
                  </a:rPr>
                  <a:t> = 1.95        </a:t>
                </a:r>
                <a:r>
                  <a:rPr lang="tr-TR" sz="2400" dirty="0" err="1" smtClean="0">
                    <a:latin typeface="+mj-lt"/>
                  </a:rPr>
                  <a:t>Chi</a:t>
                </a:r>
                <a:r>
                  <a:rPr lang="tr-TR" sz="2400" dirty="0" smtClean="0">
                    <a:latin typeface="+mj-lt"/>
                  </a:rPr>
                  <a:t> </a:t>
                </a:r>
                <a:r>
                  <a:rPr lang="tr-TR" sz="2400" dirty="0" err="1" smtClean="0">
                    <a:latin typeface="+mj-lt"/>
                  </a:rPr>
                  <a:t>sq</a:t>
                </a:r>
                <a:r>
                  <a:rPr lang="tr-TR" sz="2400" dirty="0" smtClean="0">
                    <a:latin typeface="+mj-lt"/>
                  </a:rPr>
                  <a:t>= 3.95</a:t>
                </a:r>
                <a:endParaRPr lang="tr-TR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Metin kutus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229200"/>
                <a:ext cx="8352928" cy="62581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946" b="-754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7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>
                <a:solidFill>
                  <a:srgbClr val="04617B"/>
                </a:solidFill>
              </a:rPr>
              <a:t>Hypothetical</a:t>
            </a:r>
            <a:r>
              <a:rPr lang="tr-TR" sz="2400" b="1" dirty="0">
                <a:solidFill>
                  <a:srgbClr val="04617B"/>
                </a:solidFill>
              </a:rPr>
              <a:t> </a:t>
            </a:r>
            <a:r>
              <a:rPr lang="tr-TR" sz="2400" b="1" dirty="0" err="1">
                <a:solidFill>
                  <a:srgbClr val="04617B"/>
                </a:solidFill>
              </a:rPr>
              <a:t>Example</a:t>
            </a:r>
            <a:r>
              <a:rPr lang="tr-TR" sz="2400" b="1" dirty="0">
                <a:solidFill>
                  <a:srgbClr val="04617B"/>
                </a:solidFill>
              </a:rPr>
              <a:t> of </a:t>
            </a:r>
            <a:r>
              <a:rPr lang="tr-TR" sz="2400" b="1" dirty="0" err="1">
                <a:solidFill>
                  <a:srgbClr val="04617B"/>
                </a:solidFill>
              </a:rPr>
              <a:t>Confounding</a:t>
            </a:r>
            <a:r>
              <a:rPr lang="tr-TR" sz="2400" b="1" dirty="0">
                <a:solidFill>
                  <a:srgbClr val="04617B"/>
                </a:solidFill>
              </a:rPr>
              <a:t> in a Case – Control </a:t>
            </a:r>
            <a:r>
              <a:rPr lang="tr-TR" sz="2400" b="1" dirty="0" err="1">
                <a:solidFill>
                  <a:srgbClr val="04617B"/>
                </a:solidFill>
              </a:rPr>
              <a:t>Study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age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a </a:t>
            </a:r>
            <a:r>
              <a:rPr lang="tr-TR" dirty="0" err="1" smtClean="0"/>
              <a:t>confounder</a:t>
            </a:r>
            <a:endParaRPr lang="tr-TR" dirty="0" smtClean="0"/>
          </a:p>
          <a:p>
            <a:pPr marL="850392" lvl="1" indent="-457200">
              <a:buFont typeface="+mj-lt"/>
              <a:buAutoNum type="arabicPeriod"/>
            </a:pPr>
            <a:r>
              <a:rPr lang="tr-TR" dirty="0" smtClean="0"/>
              <a:t>Age </a:t>
            </a:r>
            <a:r>
              <a:rPr lang="tr-TR" dirty="0" err="1" smtClean="0"/>
              <a:t>must</a:t>
            </a:r>
            <a:r>
              <a:rPr lang="tr-TR" dirty="0" smtClean="0"/>
              <a:t> be a risk </a:t>
            </a:r>
            <a:r>
              <a:rPr lang="tr-TR" dirty="0" err="1" smtClean="0"/>
              <a:t>factor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pPr marL="850392" lvl="1" indent="-457200">
              <a:buFont typeface="+mj-lt"/>
              <a:buAutoNum type="arabicPeriod"/>
            </a:pPr>
            <a:r>
              <a:rPr lang="tr-TR" dirty="0" smtClean="0"/>
              <a:t>Age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associated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exposure</a:t>
            </a:r>
            <a:r>
              <a:rPr lang="tr-TR" dirty="0" smtClean="0"/>
              <a:t>  (but is not a </a:t>
            </a:r>
            <a:r>
              <a:rPr lang="tr-TR" dirty="0" err="1" smtClean="0"/>
              <a:t>result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exposure</a:t>
            </a:r>
            <a:r>
              <a:rPr lang="tr-TR" dirty="0" smtClean="0"/>
              <a:t>)</a:t>
            </a:r>
          </a:p>
          <a:p>
            <a:pPr marL="393192" lvl="1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171868"/>
              </p:ext>
            </p:extLst>
          </p:nvPr>
        </p:nvGraphicFramePr>
        <p:xfrm>
          <a:off x="1331640" y="3933056"/>
          <a:ext cx="60960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Age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latin typeface="+mj-lt"/>
                        </a:rPr>
                        <a:t>Cases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latin typeface="+mj-lt"/>
                        </a:rPr>
                        <a:t>Controls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&lt; 40 </a:t>
                      </a:r>
                      <a:r>
                        <a:rPr lang="tr-TR" sz="2000" dirty="0" err="1" smtClean="0">
                          <a:latin typeface="+mj-lt"/>
                        </a:rPr>
                        <a:t>years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+mj-lt"/>
                        </a:rPr>
                        <a:t>50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+mj-lt"/>
                        </a:rPr>
                        <a:t>80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≥ 40 </a:t>
                      </a:r>
                      <a:r>
                        <a:rPr lang="tr-TR" sz="2000" dirty="0" err="1" smtClean="0">
                          <a:latin typeface="+mj-lt"/>
                        </a:rPr>
                        <a:t>years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+mj-lt"/>
                        </a:rPr>
                        <a:t>50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+mj-lt"/>
                        </a:rPr>
                        <a:t>20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Total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+mj-lt"/>
                        </a:rPr>
                        <a:t>100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+mj-lt"/>
                        </a:rPr>
                        <a:t>100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7524328" y="4509120"/>
            <a:ext cx="1373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latin typeface="+mj-lt"/>
              </a:rPr>
              <a:t>Chi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sq</a:t>
            </a:r>
            <a:r>
              <a:rPr lang="tr-TR" b="1" dirty="0" smtClean="0">
                <a:latin typeface="+mj-lt"/>
              </a:rPr>
              <a:t>= 19.8</a:t>
            </a:r>
            <a:endParaRPr lang="tr-TR" b="1" dirty="0">
              <a:latin typeface="+mj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61895" y="5994861"/>
            <a:ext cx="7617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Cases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were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older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.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So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age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meets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criteration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1: Age is a risk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factor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of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the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disease</a:t>
            </a:r>
            <a:endParaRPr lang="tr-TR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604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tr-TR" sz="2400" b="1" dirty="0" err="1">
                <a:solidFill>
                  <a:srgbClr val="04617B"/>
                </a:solidFill>
              </a:rPr>
              <a:t>Hypothetical</a:t>
            </a:r>
            <a:r>
              <a:rPr lang="tr-TR" sz="2400" b="1" dirty="0">
                <a:solidFill>
                  <a:srgbClr val="04617B"/>
                </a:solidFill>
              </a:rPr>
              <a:t> </a:t>
            </a:r>
            <a:r>
              <a:rPr lang="tr-TR" sz="2400" b="1" dirty="0" err="1">
                <a:solidFill>
                  <a:srgbClr val="04617B"/>
                </a:solidFill>
              </a:rPr>
              <a:t>Example</a:t>
            </a:r>
            <a:r>
              <a:rPr lang="tr-TR" sz="2400" b="1" dirty="0">
                <a:solidFill>
                  <a:srgbClr val="04617B"/>
                </a:solidFill>
              </a:rPr>
              <a:t> of </a:t>
            </a:r>
            <a:r>
              <a:rPr lang="tr-TR" sz="2400" b="1" dirty="0" err="1">
                <a:solidFill>
                  <a:srgbClr val="04617B"/>
                </a:solidFill>
              </a:rPr>
              <a:t>Confounding</a:t>
            </a:r>
            <a:r>
              <a:rPr lang="tr-TR" sz="2400" b="1" dirty="0">
                <a:solidFill>
                  <a:srgbClr val="04617B"/>
                </a:solidFill>
              </a:rPr>
              <a:t> in a Case – Control </a:t>
            </a:r>
            <a:r>
              <a:rPr lang="tr-TR" sz="2400" b="1" dirty="0" err="1">
                <a:solidFill>
                  <a:srgbClr val="04617B"/>
                </a:solidFill>
              </a:rPr>
              <a:t>Study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726460"/>
              </p:ext>
            </p:extLst>
          </p:nvPr>
        </p:nvGraphicFramePr>
        <p:xfrm>
          <a:off x="827584" y="1916832"/>
          <a:ext cx="7704855" cy="2412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0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0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242">
                <a:tc gridSpan="5"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latin typeface="+mj-lt"/>
                        </a:rPr>
                        <a:t>Relationship</a:t>
                      </a:r>
                      <a:r>
                        <a:rPr lang="tr-TR" sz="2000" dirty="0" smtClean="0">
                          <a:latin typeface="+mj-lt"/>
                        </a:rPr>
                        <a:t> of </a:t>
                      </a:r>
                      <a:r>
                        <a:rPr lang="tr-TR" sz="2000" dirty="0" err="1" smtClean="0">
                          <a:latin typeface="+mj-lt"/>
                        </a:rPr>
                        <a:t>Exposure</a:t>
                      </a:r>
                      <a:r>
                        <a:rPr lang="tr-TR" sz="2000" dirty="0" smtClean="0">
                          <a:latin typeface="+mj-lt"/>
                        </a:rPr>
                        <a:t> </a:t>
                      </a:r>
                      <a:r>
                        <a:rPr lang="tr-TR" sz="2000" dirty="0" err="1" smtClean="0">
                          <a:latin typeface="+mj-lt"/>
                        </a:rPr>
                        <a:t>to</a:t>
                      </a:r>
                      <a:r>
                        <a:rPr lang="tr-TR" sz="2000" dirty="0" smtClean="0">
                          <a:latin typeface="+mj-lt"/>
                        </a:rPr>
                        <a:t> Age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4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Age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Exposed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Not </a:t>
                      </a:r>
                      <a:r>
                        <a:rPr lang="tr-TR" sz="2000" dirty="0" err="1" smtClean="0">
                          <a:latin typeface="+mj-lt"/>
                        </a:rPr>
                        <a:t>exposed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Total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Percent</a:t>
                      </a:r>
                      <a:r>
                        <a:rPr lang="tr-TR" sz="2000" dirty="0" smtClean="0">
                          <a:latin typeface="+mj-lt"/>
                        </a:rPr>
                        <a:t> </a:t>
                      </a:r>
                      <a:r>
                        <a:rPr lang="tr-TR" sz="2000" dirty="0" err="1" smtClean="0">
                          <a:latin typeface="+mj-lt"/>
                        </a:rPr>
                        <a:t>Exposed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&lt; 40 </a:t>
                      </a:r>
                      <a:r>
                        <a:rPr kumimoji="0" lang="tr-TR" sz="20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years</a:t>
                      </a:r>
                      <a:endParaRPr kumimoji="0" lang="tr-TR" sz="20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13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117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130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10%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≥ 40 </a:t>
                      </a:r>
                      <a:r>
                        <a:rPr kumimoji="0" lang="tr-TR" sz="20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years</a:t>
                      </a:r>
                      <a:endParaRPr kumimoji="0" lang="tr-TR" sz="20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35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35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70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50%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242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Total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48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152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200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24%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915816" y="458112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+mj-lt"/>
              </a:rPr>
              <a:t>Chi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>
                <a:latin typeface="+mj-lt"/>
              </a:rPr>
              <a:t>s</a:t>
            </a:r>
            <a:r>
              <a:rPr lang="tr-TR" dirty="0" err="1" smtClean="0">
                <a:latin typeface="+mj-lt"/>
              </a:rPr>
              <a:t>q</a:t>
            </a:r>
            <a:r>
              <a:rPr lang="tr-TR" dirty="0" smtClean="0">
                <a:latin typeface="+mj-lt"/>
              </a:rPr>
              <a:t> = 39.9</a:t>
            </a:r>
            <a:endParaRPr lang="tr-TR" dirty="0">
              <a:latin typeface="+mj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403648" y="5373216"/>
            <a:ext cx="625626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Older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subjects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were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exposed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more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.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So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age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meets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criteration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2: </a:t>
            </a:r>
          </a:p>
          <a:p>
            <a:r>
              <a:rPr lang="tr-TR" b="1" dirty="0" smtClean="0">
                <a:solidFill>
                  <a:srgbClr val="C00000"/>
                </a:solidFill>
                <a:latin typeface="+mj-lt"/>
              </a:rPr>
              <a:t>Age is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associated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with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exposure</a:t>
            </a:r>
            <a:endParaRPr lang="tr-TR" b="1" dirty="0" smtClean="0">
              <a:solidFill>
                <a:srgbClr val="C00000"/>
              </a:solidFill>
              <a:latin typeface="+mj-lt"/>
            </a:endParaRPr>
          </a:p>
          <a:p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Therefore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, </a:t>
            </a:r>
            <a:r>
              <a:rPr lang="tr-TR" sz="3200" b="1" dirty="0" smtClean="0">
                <a:solidFill>
                  <a:srgbClr val="C00000"/>
                </a:solidFill>
                <a:latin typeface="+mj-lt"/>
              </a:rPr>
              <a:t>AGE IS CONFOUNDER</a:t>
            </a:r>
            <a:endParaRPr lang="tr-TR" sz="3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88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tr-TR" sz="2400" b="1" dirty="0" err="1">
                <a:solidFill>
                  <a:srgbClr val="04617B"/>
                </a:solidFill>
              </a:rPr>
              <a:t>Hypothetical</a:t>
            </a:r>
            <a:r>
              <a:rPr lang="tr-TR" sz="2400" b="1" dirty="0">
                <a:solidFill>
                  <a:srgbClr val="04617B"/>
                </a:solidFill>
              </a:rPr>
              <a:t> </a:t>
            </a:r>
            <a:r>
              <a:rPr lang="tr-TR" sz="2400" b="1" dirty="0" err="1">
                <a:solidFill>
                  <a:srgbClr val="04617B"/>
                </a:solidFill>
              </a:rPr>
              <a:t>Example</a:t>
            </a:r>
            <a:r>
              <a:rPr lang="tr-TR" sz="2400" b="1" dirty="0">
                <a:solidFill>
                  <a:srgbClr val="04617B"/>
                </a:solidFill>
              </a:rPr>
              <a:t> of </a:t>
            </a:r>
            <a:r>
              <a:rPr lang="tr-TR" sz="2400" b="1" dirty="0" err="1">
                <a:solidFill>
                  <a:srgbClr val="04617B"/>
                </a:solidFill>
              </a:rPr>
              <a:t>Confounding</a:t>
            </a:r>
            <a:r>
              <a:rPr lang="tr-TR" sz="2400" b="1" dirty="0">
                <a:solidFill>
                  <a:srgbClr val="04617B"/>
                </a:solidFill>
              </a:rPr>
              <a:t> in a Case – Control </a:t>
            </a:r>
            <a:r>
              <a:rPr lang="tr-TR" sz="2400" b="1" dirty="0" err="1">
                <a:solidFill>
                  <a:srgbClr val="04617B"/>
                </a:solidFill>
              </a:rPr>
              <a:t>Study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İçerik Yer Tutucus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39476374"/>
                  </p:ext>
                </p:extLst>
              </p:nvPr>
            </p:nvGraphicFramePr>
            <p:xfrm>
              <a:off x="395535" y="2348880"/>
              <a:ext cx="8445625" cy="303872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891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891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6891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912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8912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9841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Calculations</a:t>
                          </a:r>
                          <a:r>
                            <a:rPr lang="tr-TR" dirty="0" smtClean="0">
                              <a:latin typeface="+mj-lt"/>
                            </a:rPr>
                            <a:t> of </a:t>
                          </a:r>
                          <a:r>
                            <a:rPr lang="tr-TR" dirty="0" err="1" smtClean="0">
                              <a:latin typeface="+mj-lt"/>
                            </a:rPr>
                            <a:t>Odds</a:t>
                          </a:r>
                          <a:r>
                            <a:rPr lang="tr-TR" dirty="0" smtClean="0">
                              <a:latin typeface="+mj-lt"/>
                            </a:rPr>
                            <a:t> </a:t>
                          </a:r>
                          <a:r>
                            <a:rPr lang="tr-TR" dirty="0" err="1" smtClean="0">
                              <a:latin typeface="+mj-lt"/>
                            </a:rPr>
                            <a:t>Ratios</a:t>
                          </a:r>
                          <a:r>
                            <a:rPr lang="tr-TR" dirty="0" smtClean="0">
                              <a:latin typeface="+mj-lt"/>
                            </a:rPr>
                            <a:t> in a </a:t>
                          </a:r>
                          <a:r>
                            <a:rPr lang="tr-TR" dirty="0" err="1" smtClean="0">
                              <a:latin typeface="+mj-lt"/>
                            </a:rPr>
                            <a:t>Stratified</a:t>
                          </a:r>
                          <a:r>
                            <a:rPr lang="tr-TR" dirty="0" smtClean="0">
                              <a:latin typeface="+mj-lt"/>
                            </a:rPr>
                            <a:t> Analysis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98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Age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Exposed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Cases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Controls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Odds</a:t>
                          </a:r>
                          <a:r>
                            <a:rPr lang="tr-TR" dirty="0" smtClean="0">
                              <a:latin typeface="+mj-lt"/>
                            </a:rPr>
                            <a:t> </a:t>
                          </a:r>
                          <a:r>
                            <a:rPr lang="tr-TR" dirty="0" err="1" smtClean="0">
                              <a:latin typeface="+mj-lt"/>
                            </a:rPr>
                            <a:t>Ratios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9841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&lt; 40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Yes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5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8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5 </m:t>
                                  </m:r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 72</m:t>
                                  </m:r>
                                </m:num>
                                <m:den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45 </m:t>
                                  </m:r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 8</m:t>
                                  </m:r>
                                </m:den>
                              </m:f>
                            </m:oMath>
                          </a14:m>
                          <a:r>
                            <a:rPr lang="tr-TR" dirty="0" smtClean="0">
                              <a:latin typeface="+mj-lt"/>
                            </a:rPr>
                            <a:t>= 1.0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9841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No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45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72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9841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Total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50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80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9841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≥ 40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Yes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25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10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25 </m:t>
                                  </m:r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 10</m:t>
                                  </m:r>
                                </m:num>
                                <m:den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25 </m:t>
                                  </m:r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 10</m:t>
                                  </m:r>
                                </m:den>
                              </m:f>
                            </m:oMath>
                          </a14:m>
                          <a:r>
                            <a:rPr lang="tr-TR" dirty="0" smtClean="0">
                              <a:latin typeface="+mj-lt"/>
                            </a:rPr>
                            <a:t>= 1.0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9841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No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25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10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9841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Total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50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20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İçerik Yer Tutucus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2039476374"/>
                  </p:ext>
                </p:extLst>
              </p:nvPr>
            </p:nvGraphicFramePr>
            <p:xfrm>
              <a:off x="395535" y="2348880"/>
              <a:ext cx="8445625" cy="303872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89125"/>
                    <a:gridCol w="1689125"/>
                    <a:gridCol w="1689125"/>
                    <a:gridCol w="1689125"/>
                    <a:gridCol w="1689125"/>
                  </a:tblGrid>
                  <a:tr h="379841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Calculations</a:t>
                          </a:r>
                          <a:r>
                            <a:rPr lang="tr-TR" dirty="0" smtClean="0">
                              <a:latin typeface="+mj-lt"/>
                            </a:rPr>
                            <a:t> of </a:t>
                          </a:r>
                          <a:r>
                            <a:rPr lang="tr-TR" dirty="0" err="1" smtClean="0">
                              <a:latin typeface="+mj-lt"/>
                            </a:rPr>
                            <a:t>Odds</a:t>
                          </a:r>
                          <a:r>
                            <a:rPr lang="tr-TR" dirty="0" smtClean="0">
                              <a:latin typeface="+mj-lt"/>
                            </a:rPr>
                            <a:t> </a:t>
                          </a:r>
                          <a:r>
                            <a:rPr lang="tr-TR" dirty="0" err="1" smtClean="0">
                              <a:latin typeface="+mj-lt"/>
                            </a:rPr>
                            <a:t>Ratios</a:t>
                          </a:r>
                          <a:r>
                            <a:rPr lang="tr-TR" dirty="0" smtClean="0">
                              <a:latin typeface="+mj-lt"/>
                            </a:rPr>
                            <a:t> in a </a:t>
                          </a:r>
                          <a:r>
                            <a:rPr lang="tr-TR" dirty="0" err="1" smtClean="0">
                              <a:latin typeface="+mj-lt"/>
                            </a:rPr>
                            <a:t>Stratified</a:t>
                          </a:r>
                          <a:r>
                            <a:rPr lang="tr-TR" dirty="0" smtClean="0">
                              <a:latin typeface="+mj-lt"/>
                            </a:rPr>
                            <a:t> Analysis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</a:tr>
                  <a:tr h="3798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Age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Exposed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Cases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Controls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Odds</a:t>
                          </a:r>
                          <a:r>
                            <a:rPr lang="tr-TR" dirty="0" smtClean="0">
                              <a:latin typeface="+mj-lt"/>
                            </a:rPr>
                            <a:t> </a:t>
                          </a:r>
                          <a:r>
                            <a:rPr lang="tr-TR" dirty="0" err="1" smtClean="0">
                              <a:latin typeface="+mj-lt"/>
                            </a:rPr>
                            <a:t>Ratios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</a:tr>
                  <a:tr h="379841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&lt; 40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Yes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5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8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rowSpan="3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361" t="-69519" r="-361" b="-106952"/>
                          </a:stretch>
                        </a:blipFill>
                      </a:tcPr>
                    </a:tc>
                  </a:tr>
                  <a:tr h="379841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No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45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72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</a:tr>
                  <a:tr h="379841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Total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50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80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</a:tr>
                  <a:tr h="379841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≥ 40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err="1" smtClean="0">
                              <a:latin typeface="+mj-lt"/>
                            </a:rPr>
                            <a:t>Yes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25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10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rowSpan="3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361" t="-169519" r="-361" b="-6952"/>
                          </a:stretch>
                        </a:blipFill>
                      </a:tcPr>
                    </a:tc>
                  </a:tr>
                  <a:tr h="379841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No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25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10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</a:tr>
                  <a:tr h="379841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Total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50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 smtClean="0">
                              <a:latin typeface="+mj-lt"/>
                            </a:rPr>
                            <a:t>20</a:t>
                          </a:r>
                          <a:endParaRPr lang="tr-TR" dirty="0">
                            <a:latin typeface="+mj-lt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Metin kutusu 4"/>
          <p:cNvSpPr txBox="1"/>
          <p:nvPr/>
        </p:nvSpPr>
        <p:spPr>
          <a:xfrm>
            <a:off x="1547664" y="5998639"/>
            <a:ext cx="610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After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stratified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by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age</a:t>
            </a:r>
            <a:r>
              <a:rPr lang="tr-TR" b="1" dirty="0" smtClean="0">
                <a:solidFill>
                  <a:srgbClr val="C00000"/>
                </a:solidFill>
              </a:rPr>
              <a:t>, </a:t>
            </a:r>
            <a:r>
              <a:rPr lang="tr-TR" b="1" dirty="0" err="1" smtClean="0">
                <a:solidFill>
                  <a:srgbClr val="C00000"/>
                </a:solidFill>
              </a:rPr>
              <a:t>observed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association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dissapears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Control of Confounding in Study Design</a:t>
            </a:r>
            <a:r>
              <a:rPr lang="en-US" b="1" dirty="0"/>
              <a:t/>
            </a:r>
            <a:br>
              <a:rPr lang="en-US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 is possible to minimize confounding by utilizing certain strategies in the design of a </a:t>
            </a:r>
            <a:r>
              <a:rPr lang="en-US" dirty="0" smtClean="0"/>
              <a:t>study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Restriction</a:t>
            </a:r>
          </a:p>
          <a:p>
            <a:r>
              <a:rPr lang="en-US" dirty="0">
                <a:solidFill>
                  <a:srgbClr val="C00000"/>
                </a:solidFill>
              </a:rPr>
              <a:t>Matching</a:t>
            </a:r>
          </a:p>
          <a:p>
            <a:r>
              <a:rPr lang="en-US" dirty="0">
                <a:solidFill>
                  <a:srgbClr val="C00000"/>
                </a:solidFill>
              </a:rPr>
              <a:t>Randomization (in intervention studies only)</a:t>
            </a:r>
          </a:p>
          <a:p>
            <a:pPr marL="0" indent="0">
              <a:buNone/>
            </a:pPr>
            <a:r>
              <a:rPr lang="en-US" dirty="0"/>
              <a:t>There are also analytical techniques that provide a way of adjusting for confounding in the analysis, provided one has information on the status of the confounding factors in the study subjects. These techniques are:</a:t>
            </a:r>
          </a:p>
          <a:p>
            <a:r>
              <a:rPr lang="en-US" dirty="0">
                <a:solidFill>
                  <a:srgbClr val="C00000"/>
                </a:solidFill>
              </a:rPr>
              <a:t>Stratification</a:t>
            </a:r>
          </a:p>
          <a:p>
            <a:r>
              <a:rPr lang="en-US" dirty="0">
                <a:solidFill>
                  <a:srgbClr val="C00000"/>
                </a:solidFill>
              </a:rPr>
              <a:t>Multiple variable regression </a:t>
            </a:r>
            <a:r>
              <a:rPr lang="en-US" dirty="0" smtClean="0">
                <a:solidFill>
                  <a:srgbClr val="C00000"/>
                </a:solidFill>
              </a:rPr>
              <a:t>analysis</a:t>
            </a:r>
            <a:r>
              <a:rPr lang="tr-TR" dirty="0" smtClean="0">
                <a:solidFill>
                  <a:srgbClr val="C00000"/>
                </a:solidFill>
              </a:rPr>
              <a:t> (Model </a:t>
            </a:r>
            <a:r>
              <a:rPr lang="tr-TR" dirty="0" err="1" smtClean="0">
                <a:solidFill>
                  <a:srgbClr val="C00000"/>
                </a:solidFill>
              </a:rPr>
              <a:t>Fitting</a:t>
            </a:r>
            <a:r>
              <a:rPr lang="tr-TR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87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i="1" dirty="0" err="1" smtClean="0"/>
              <a:t>Interpretation</a:t>
            </a:r>
            <a:r>
              <a:rPr lang="tr-TR" sz="3200" i="1" dirty="0" smtClean="0"/>
              <a:t> of </a:t>
            </a:r>
            <a:r>
              <a:rPr lang="tr-TR" sz="3200" i="1" dirty="0" err="1" smtClean="0"/>
              <a:t>Association</a:t>
            </a:r>
            <a:endParaRPr lang="tr-TR" sz="3200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 err="1" smtClean="0">
                <a:solidFill>
                  <a:srgbClr val="0070C0"/>
                </a:solidFill>
              </a:rPr>
              <a:t>Could</a:t>
            </a:r>
            <a:r>
              <a:rPr lang="tr-TR" sz="4400" dirty="0" smtClean="0">
                <a:solidFill>
                  <a:srgbClr val="0070C0"/>
                </a:solidFill>
              </a:rPr>
              <a:t> it be </a:t>
            </a:r>
            <a:r>
              <a:rPr lang="tr-TR" sz="4400" dirty="0" err="1" smtClean="0">
                <a:solidFill>
                  <a:srgbClr val="0070C0"/>
                </a:solidFill>
              </a:rPr>
              <a:t>by</a:t>
            </a:r>
            <a:r>
              <a:rPr lang="tr-TR" sz="4400" dirty="0" smtClean="0">
                <a:solidFill>
                  <a:srgbClr val="0070C0"/>
                </a:solidFill>
              </a:rPr>
              <a:t> </a:t>
            </a:r>
            <a:r>
              <a:rPr lang="tr-TR" sz="4400" dirty="0" err="1" smtClean="0">
                <a:solidFill>
                  <a:srgbClr val="0070C0"/>
                </a:solidFill>
              </a:rPr>
              <a:t>chance</a:t>
            </a:r>
            <a:r>
              <a:rPr lang="tr-TR" sz="4400" dirty="0" smtClean="0">
                <a:solidFill>
                  <a:srgbClr val="0070C0"/>
                </a:solidFill>
              </a:rPr>
              <a:t>?</a:t>
            </a:r>
          </a:p>
          <a:p>
            <a:pPr marL="393192" lvl="1" indent="0">
              <a:buNone/>
            </a:pPr>
            <a:r>
              <a:rPr lang="tr-TR" sz="4200" dirty="0">
                <a:solidFill>
                  <a:srgbClr val="0070C0"/>
                </a:solidFill>
              </a:rPr>
              <a:t>	</a:t>
            </a:r>
            <a:endParaRPr lang="tr-TR" sz="4200" dirty="0" smtClean="0">
              <a:solidFill>
                <a:srgbClr val="0070C0"/>
              </a:solidFill>
            </a:endParaRPr>
          </a:p>
          <a:p>
            <a:r>
              <a:rPr lang="tr-TR" sz="4400" dirty="0" err="1" smtClean="0">
                <a:solidFill>
                  <a:srgbClr val="C00000"/>
                </a:solidFill>
              </a:rPr>
              <a:t>Could</a:t>
            </a:r>
            <a:r>
              <a:rPr lang="tr-TR" sz="4400" dirty="0" smtClean="0">
                <a:solidFill>
                  <a:srgbClr val="C00000"/>
                </a:solidFill>
              </a:rPr>
              <a:t> it be </a:t>
            </a:r>
            <a:r>
              <a:rPr lang="tr-TR" sz="4400" dirty="0" err="1" smtClean="0">
                <a:solidFill>
                  <a:srgbClr val="C00000"/>
                </a:solidFill>
              </a:rPr>
              <a:t>due</a:t>
            </a:r>
            <a:r>
              <a:rPr lang="tr-TR" sz="4400" dirty="0" smtClean="0">
                <a:solidFill>
                  <a:srgbClr val="C00000"/>
                </a:solidFill>
              </a:rPr>
              <a:t> </a:t>
            </a:r>
            <a:r>
              <a:rPr lang="tr-TR" sz="4400" dirty="0" err="1" smtClean="0">
                <a:solidFill>
                  <a:srgbClr val="C00000"/>
                </a:solidFill>
              </a:rPr>
              <a:t>to</a:t>
            </a:r>
            <a:r>
              <a:rPr lang="tr-TR" sz="4400" dirty="0" smtClean="0">
                <a:solidFill>
                  <a:srgbClr val="C00000"/>
                </a:solidFill>
              </a:rPr>
              <a:t> </a:t>
            </a:r>
            <a:r>
              <a:rPr lang="tr-TR" sz="4400" dirty="0" err="1" smtClean="0">
                <a:solidFill>
                  <a:srgbClr val="C00000"/>
                </a:solidFill>
              </a:rPr>
              <a:t>bias</a:t>
            </a:r>
            <a:r>
              <a:rPr lang="tr-TR" sz="4400" dirty="0" smtClean="0">
                <a:solidFill>
                  <a:srgbClr val="C00000"/>
                </a:solidFill>
              </a:rPr>
              <a:t>?</a:t>
            </a:r>
            <a:endParaRPr lang="tr-TR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6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Restriction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of the conditions necessary for confounding to occur is that the confounding factor must be distributed unequally among the groups being compared. Consequently, one of the strategies </a:t>
            </a:r>
            <a:r>
              <a:rPr lang="en-US" dirty="0" smtClean="0"/>
              <a:t>for </a:t>
            </a:r>
            <a:r>
              <a:rPr lang="en-US" dirty="0"/>
              <a:t>avoiding confounding is to restrict admission into the study to a group of subjects </a:t>
            </a:r>
            <a:endParaRPr lang="tr-TR" dirty="0" smtClean="0"/>
          </a:p>
          <a:p>
            <a:r>
              <a:rPr lang="en-US" dirty="0" smtClean="0"/>
              <a:t>It </a:t>
            </a:r>
            <a:r>
              <a:rPr lang="en-US" dirty="0"/>
              <a:t>reduces the number of subjects who are eligible (may cause sample size problem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You can't evaluate the effects of factors that have been restricted for. </a:t>
            </a:r>
            <a:endParaRPr lang="tr-TR" dirty="0" smtClean="0"/>
          </a:p>
          <a:p>
            <a:r>
              <a:rPr lang="en-US" dirty="0" smtClean="0"/>
              <a:t>Restriction </a:t>
            </a:r>
            <a:r>
              <a:rPr lang="en-US" dirty="0"/>
              <a:t>limits generalizability. For example, if you restrict the study to men, you may not be able to generalize the findings to women.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562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Matching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Instead of restriction, one could also ensure that the study groups do not differ with respect to possible confounders such as age and gender by matching the two comparison groups. </a:t>
            </a:r>
            <a:r>
              <a:rPr lang="en-US" dirty="0" smtClean="0"/>
              <a:t>It </a:t>
            </a:r>
            <a:r>
              <a:rPr lang="en-US" dirty="0"/>
              <a:t>can be time-consuming and expensive.</a:t>
            </a:r>
          </a:p>
          <a:p>
            <a:r>
              <a:rPr lang="en-US" dirty="0"/>
              <a:t>It limits sample size.</a:t>
            </a:r>
          </a:p>
          <a:p>
            <a:r>
              <a:rPr lang="en-US" dirty="0"/>
              <a:t>You can't evaluate the effect of the factors you that you matched for.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488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Randomization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a large number of subjects are allocated to treatment groups by a random method that gives an equal chance of being in any treatment </a:t>
            </a:r>
            <a:r>
              <a:rPr lang="en-US" dirty="0" smtClean="0"/>
              <a:t>group</a:t>
            </a:r>
            <a:endParaRPr lang="tr-TR" dirty="0" smtClean="0"/>
          </a:p>
          <a:p>
            <a:r>
              <a:rPr lang="tr-TR" dirty="0"/>
              <a:t>T</a:t>
            </a:r>
            <a:r>
              <a:rPr lang="en-US" dirty="0" smtClean="0"/>
              <a:t>hen </a:t>
            </a:r>
            <a:r>
              <a:rPr lang="en-US" dirty="0"/>
              <a:t>it is likely that the groups will have similar distributions of age, gender, behaviors, and virtually all other known and as yet unknown possible confounding factors.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594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320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4000" dirty="0" smtClean="0"/>
              <a:t>Control of </a:t>
            </a:r>
            <a:r>
              <a:rPr lang="tr-TR" sz="4000" dirty="0" err="1" smtClean="0"/>
              <a:t>Confounding</a:t>
            </a:r>
            <a:r>
              <a:rPr lang="tr-TR" sz="4000" dirty="0" smtClean="0"/>
              <a:t> in </a:t>
            </a:r>
            <a:r>
              <a:rPr lang="tr-TR" sz="4000" dirty="0" err="1" smtClean="0"/>
              <a:t>the</a:t>
            </a:r>
            <a:r>
              <a:rPr lang="tr-TR" sz="4000" dirty="0" smtClean="0"/>
              <a:t> Analysis- </a:t>
            </a:r>
            <a:r>
              <a:rPr lang="tr-TR" sz="4000" dirty="0" err="1" smtClean="0"/>
              <a:t>Stratified</a:t>
            </a:r>
            <a:r>
              <a:rPr lang="tr-TR" sz="4000" dirty="0" smtClean="0"/>
              <a:t> Analysis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+mj-lt"/>
              </a:rPr>
              <a:t>Step 1: </a:t>
            </a:r>
            <a:r>
              <a:rPr lang="tr-TR" dirty="0" err="1" smtClean="0">
                <a:latin typeface="+mj-lt"/>
              </a:rPr>
              <a:t>Find</a:t>
            </a:r>
            <a:r>
              <a:rPr lang="tr-TR" dirty="0" smtClean="0">
                <a:latin typeface="+mj-lt"/>
              </a:rPr>
              <a:t> a </a:t>
            </a:r>
            <a:r>
              <a:rPr lang="tr-TR" dirty="0" err="1" smtClean="0">
                <a:latin typeface="+mj-lt"/>
              </a:rPr>
              <a:t>crude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association</a:t>
            </a:r>
            <a:endParaRPr lang="tr-TR" dirty="0" smtClean="0">
              <a:latin typeface="+mj-lt"/>
            </a:endParaRP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886492"/>
              </p:ext>
            </p:extLst>
          </p:nvPr>
        </p:nvGraphicFramePr>
        <p:xfrm>
          <a:off x="1475656" y="2924944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tr-TR" dirty="0" err="1" smtClean="0"/>
                        <a:t>Baseline</a:t>
                      </a:r>
                      <a:r>
                        <a:rPr lang="tr-TR" dirty="0" smtClean="0"/>
                        <a:t> data; </a:t>
                      </a:r>
                      <a:r>
                        <a:rPr lang="tr-TR" dirty="0" err="1" smtClean="0"/>
                        <a:t>Obesity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and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Cardiovascular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Disease</a:t>
                      </a:r>
                      <a:r>
                        <a:rPr lang="tr-TR" baseline="0" dirty="0" smtClean="0"/>
                        <a:t> (CVD)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CVD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No CVD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Obese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254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Not </a:t>
                      </a:r>
                      <a:r>
                        <a:rPr lang="tr-TR" dirty="0" err="1" smtClean="0"/>
                        <a:t>Obese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640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894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195736" y="4998367"/>
            <a:ext cx="4608512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+mj-lt"/>
              </a:rPr>
              <a:t>RR=  (46/300) </a:t>
            </a:r>
            <a:r>
              <a:rPr lang="tr-TR" sz="2400" b="1" dirty="0" smtClean="0">
                <a:solidFill>
                  <a:srgbClr val="C00000"/>
                </a:solidFill>
                <a:latin typeface="+mj-lt"/>
              </a:rPr>
              <a:t>/</a:t>
            </a:r>
            <a:r>
              <a:rPr lang="tr-TR" dirty="0" smtClean="0">
                <a:solidFill>
                  <a:srgbClr val="C00000"/>
                </a:solidFill>
                <a:latin typeface="+mj-lt"/>
              </a:rPr>
              <a:t> (60/700)= 1.79</a:t>
            </a:r>
          </a:p>
          <a:p>
            <a:r>
              <a:rPr lang="tr-TR" dirty="0" smtClean="0">
                <a:solidFill>
                  <a:srgbClr val="C00000"/>
                </a:solidFill>
                <a:latin typeface="+mj-lt"/>
              </a:rPr>
              <a:t>OR=  46 x 640 </a:t>
            </a:r>
            <a:r>
              <a:rPr lang="tr-TR" sz="2400" b="1" dirty="0" smtClean="0">
                <a:solidFill>
                  <a:srgbClr val="C00000"/>
                </a:solidFill>
                <a:latin typeface="+mj-lt"/>
              </a:rPr>
              <a:t>/ </a:t>
            </a:r>
            <a:r>
              <a:rPr lang="tr-TR" dirty="0" smtClean="0">
                <a:solidFill>
                  <a:srgbClr val="C00000"/>
                </a:solidFill>
                <a:latin typeface="+mj-lt"/>
              </a:rPr>
              <a:t> 254 x 60= 1.93</a:t>
            </a:r>
          </a:p>
          <a:p>
            <a:endParaRPr lang="tr-TR" dirty="0">
              <a:solidFill>
                <a:srgbClr val="C00000"/>
              </a:solidFill>
              <a:latin typeface="+mj-lt"/>
            </a:endParaRPr>
          </a:p>
          <a:p>
            <a:r>
              <a:rPr lang="tr-TR" dirty="0" err="1" smtClean="0">
                <a:solidFill>
                  <a:srgbClr val="C00000"/>
                </a:solidFill>
                <a:latin typeface="+mj-lt"/>
              </a:rPr>
              <a:t>There</a:t>
            </a:r>
            <a:r>
              <a:rPr lang="tr-TR" dirty="0" smtClean="0">
                <a:solidFill>
                  <a:srgbClr val="C00000"/>
                </a:solidFill>
                <a:latin typeface="+mj-lt"/>
              </a:rPr>
              <a:t> is </a:t>
            </a:r>
            <a:r>
              <a:rPr lang="tr-TR" dirty="0" err="1" smtClean="0">
                <a:solidFill>
                  <a:srgbClr val="C00000"/>
                </a:solidFill>
                <a:latin typeface="+mj-lt"/>
              </a:rPr>
              <a:t>crude</a:t>
            </a:r>
            <a:r>
              <a:rPr lang="tr-TR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rgbClr val="C00000"/>
                </a:solidFill>
                <a:latin typeface="+mj-lt"/>
              </a:rPr>
              <a:t>measure</a:t>
            </a:r>
            <a:r>
              <a:rPr lang="tr-TR" dirty="0" smtClean="0">
                <a:solidFill>
                  <a:srgbClr val="C00000"/>
                </a:solidFill>
                <a:latin typeface="+mj-lt"/>
              </a:rPr>
              <a:t> of </a:t>
            </a:r>
            <a:r>
              <a:rPr lang="tr-TR" dirty="0" err="1" smtClean="0">
                <a:solidFill>
                  <a:srgbClr val="C00000"/>
                </a:solidFill>
                <a:latin typeface="+mj-lt"/>
              </a:rPr>
              <a:t>association</a:t>
            </a:r>
            <a:endParaRPr lang="tr-TR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84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tr-TR" sz="4000" dirty="0">
                <a:solidFill>
                  <a:srgbClr val="04617B"/>
                </a:solidFill>
              </a:rPr>
              <a:t>Control of </a:t>
            </a:r>
            <a:r>
              <a:rPr lang="tr-TR" sz="4000" dirty="0" err="1">
                <a:solidFill>
                  <a:srgbClr val="04617B"/>
                </a:solidFill>
              </a:rPr>
              <a:t>Confounding</a:t>
            </a:r>
            <a:r>
              <a:rPr lang="tr-TR" sz="4000" dirty="0">
                <a:solidFill>
                  <a:srgbClr val="04617B"/>
                </a:solidFill>
              </a:rPr>
              <a:t> in </a:t>
            </a:r>
            <a:r>
              <a:rPr lang="tr-TR" sz="4000" dirty="0" err="1">
                <a:solidFill>
                  <a:srgbClr val="04617B"/>
                </a:solidFill>
              </a:rPr>
              <a:t>the</a:t>
            </a:r>
            <a:r>
              <a:rPr lang="tr-TR" sz="4000" dirty="0">
                <a:solidFill>
                  <a:srgbClr val="04617B"/>
                </a:solidFill>
              </a:rPr>
              <a:t> Analysis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389120"/>
          </a:xfrm>
        </p:spPr>
        <p:txBody>
          <a:bodyPr/>
          <a:lstStyle/>
          <a:p>
            <a:r>
              <a:rPr lang="tr-TR" dirty="0" smtClean="0">
                <a:latin typeface="+mj-lt"/>
              </a:rPr>
              <a:t>Step 2: </a:t>
            </a:r>
            <a:r>
              <a:rPr lang="tr-TR" dirty="0" err="1" smtClean="0">
                <a:latin typeface="+mj-lt"/>
              </a:rPr>
              <a:t>Find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possible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confounders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Stratum-specific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rates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e.g.Age</a:t>
            </a:r>
            <a:r>
              <a:rPr lang="tr-TR" dirty="0" smtClean="0">
                <a:latin typeface="+mj-lt"/>
              </a:rPr>
              <a:t>)</a:t>
            </a: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881590"/>
              </p:ext>
            </p:extLst>
          </p:nvPr>
        </p:nvGraphicFramePr>
        <p:xfrm>
          <a:off x="107504" y="2060848"/>
          <a:ext cx="9036496" cy="30994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2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7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9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95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1582">
                <a:tc gridSpan="8"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Baseline</a:t>
                      </a:r>
                      <a:r>
                        <a:rPr lang="tr-TR" b="1" dirty="0" smtClean="0"/>
                        <a:t> Data: </a:t>
                      </a:r>
                      <a:r>
                        <a:rPr lang="tr-TR" b="1" dirty="0" err="1" smtClean="0"/>
                        <a:t>Obesity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and</a:t>
                      </a:r>
                      <a:r>
                        <a:rPr lang="tr-TR" b="1" baseline="0" dirty="0" smtClean="0"/>
                        <a:t> CVD </a:t>
                      </a:r>
                      <a:r>
                        <a:rPr lang="tr-TR" b="1" baseline="0" dirty="0" err="1" smtClean="0"/>
                        <a:t>by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age</a:t>
                      </a:r>
                      <a:endParaRPr lang="tr-T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582">
                <a:tc gridSpan="4"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Age &lt; 50</a:t>
                      </a:r>
                      <a:endParaRPr lang="tr-T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Age ≥50</a:t>
                      </a:r>
                      <a:endParaRPr lang="tr-T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89">
                <a:tc>
                  <a:txBody>
                    <a:bodyPr/>
                    <a:lstStyle/>
                    <a:p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CVD</a:t>
                      </a:r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No CVD</a:t>
                      </a:r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Total</a:t>
                      </a:r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CVD</a:t>
                      </a:r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No CVD</a:t>
                      </a:r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Total</a:t>
                      </a:r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89"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Obese</a:t>
                      </a:r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90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Obese</a:t>
                      </a:r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164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895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Not </a:t>
                      </a:r>
                      <a:r>
                        <a:rPr lang="tr-TR" sz="1600" b="1" dirty="0" err="1" smtClean="0"/>
                        <a:t>obese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465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Not </a:t>
                      </a:r>
                      <a:r>
                        <a:rPr lang="tr-TR" sz="1600" b="1" dirty="0" err="1" smtClean="0"/>
                        <a:t>obese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175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582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Total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555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Total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339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582">
                <a:tc gridSpan="4"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RR= (10/100) / (35/500) = 1.43</a:t>
                      </a:r>
                      <a:endParaRPr lang="tr-TR" sz="2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sz="20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RR=(36/200)/(25/200) = 1.44</a:t>
                      </a:r>
                      <a:endParaRPr lang="tr-TR" sz="2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41808" y="5313754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risk </a:t>
            </a:r>
            <a:r>
              <a:rPr lang="tr-TR" dirty="0" err="1" smtClean="0"/>
              <a:t>ratios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age-stratified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r>
              <a:rPr lang="tr-TR" dirty="0" smtClean="0"/>
              <a:t>, but </a:t>
            </a:r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crude</a:t>
            </a:r>
            <a:r>
              <a:rPr lang="tr-TR" dirty="0" smtClean="0"/>
              <a:t> risk </a:t>
            </a:r>
            <a:r>
              <a:rPr lang="tr-TR" dirty="0" err="1" smtClean="0"/>
              <a:t>ratio</a:t>
            </a:r>
            <a:r>
              <a:rPr lang="tr-TR" dirty="0" smtClean="0"/>
              <a:t> </a:t>
            </a:r>
          </a:p>
          <a:p>
            <a:r>
              <a:rPr lang="tr-TR" dirty="0" smtClean="0"/>
              <a:t>(RR=</a:t>
            </a:r>
            <a:r>
              <a:rPr lang="tr-TR" dirty="0" smtClean="0">
                <a:latin typeface="+mj-lt"/>
              </a:rPr>
              <a:t>1.79</a:t>
            </a:r>
            <a:r>
              <a:rPr lang="tr-TR" dirty="0" smtClean="0"/>
              <a:t>).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indicates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confounding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age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overall</a:t>
            </a:r>
            <a:r>
              <a:rPr lang="tr-TR" dirty="0" smtClean="0"/>
              <a:t> </a:t>
            </a:r>
            <a:r>
              <a:rPr lang="tr-TR" dirty="0" err="1" smtClean="0"/>
              <a:t>sample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565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tr-TR" sz="4000" dirty="0">
                <a:solidFill>
                  <a:srgbClr val="04617B"/>
                </a:solidFill>
              </a:rPr>
              <a:t>Control of </a:t>
            </a:r>
            <a:r>
              <a:rPr lang="tr-TR" sz="4000" dirty="0" err="1">
                <a:solidFill>
                  <a:srgbClr val="04617B"/>
                </a:solidFill>
              </a:rPr>
              <a:t>Confounding</a:t>
            </a:r>
            <a:r>
              <a:rPr lang="tr-TR" sz="4000" dirty="0">
                <a:solidFill>
                  <a:srgbClr val="04617B"/>
                </a:solidFill>
              </a:rPr>
              <a:t> in </a:t>
            </a:r>
            <a:r>
              <a:rPr lang="tr-TR" sz="4000" dirty="0" err="1">
                <a:solidFill>
                  <a:srgbClr val="04617B"/>
                </a:solidFill>
              </a:rPr>
              <a:t>the</a:t>
            </a:r>
            <a:r>
              <a:rPr lang="tr-TR" sz="4000" dirty="0">
                <a:solidFill>
                  <a:srgbClr val="04617B"/>
                </a:solidFill>
              </a:rPr>
              <a:t> Analysis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Several things are noteworthy in this example. </a:t>
            </a:r>
            <a:endParaRPr lang="tr-TR" dirty="0" smtClean="0"/>
          </a:p>
          <a:p>
            <a:pPr lvl="1"/>
            <a:r>
              <a:rPr lang="en-US" dirty="0" smtClean="0">
                <a:latin typeface="+mj-lt"/>
              </a:rPr>
              <a:t>First</a:t>
            </a:r>
            <a:r>
              <a:rPr lang="en-US" dirty="0">
                <a:latin typeface="+mj-lt"/>
              </a:rPr>
              <a:t>, if you compare the cumulative incidence in young versus old active subjects, you can see that older subjects had a higher risk of CVD than younger subjects; this was true for both obese and non-obese subjects. Therefore, age and CVD (the outcome of interest) are </a:t>
            </a:r>
            <a:r>
              <a:rPr lang="en-US" dirty="0" smtClean="0">
                <a:latin typeface="+mj-lt"/>
              </a:rPr>
              <a:t>associated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Chi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Sq</a:t>
            </a:r>
            <a:r>
              <a:rPr lang="tr-TR" dirty="0" smtClean="0">
                <a:latin typeface="+mj-lt"/>
              </a:rPr>
              <a:t>)</a:t>
            </a:r>
            <a:r>
              <a:rPr lang="en-US" dirty="0" smtClean="0">
                <a:latin typeface="+mj-lt"/>
              </a:rPr>
              <a:t>. </a:t>
            </a:r>
            <a:r>
              <a:rPr lang="tr-TR" dirty="0" smtClean="0">
                <a:latin typeface="+mj-lt"/>
              </a:rPr>
              <a:t>(</a:t>
            </a:r>
            <a:r>
              <a:rPr lang="tr-TR" dirty="0" err="1" smtClean="0">
                <a:latin typeface="+mj-lt"/>
              </a:rPr>
              <a:t>Criteria</a:t>
            </a:r>
            <a:r>
              <a:rPr lang="tr-TR" dirty="0" smtClean="0">
                <a:latin typeface="+mj-lt"/>
              </a:rPr>
              <a:t> 1)</a:t>
            </a:r>
          </a:p>
          <a:p>
            <a:pPr lvl="1"/>
            <a:r>
              <a:rPr lang="en-US" dirty="0" smtClean="0">
                <a:latin typeface="+mj-lt"/>
              </a:rPr>
              <a:t>In </a:t>
            </a:r>
            <a:r>
              <a:rPr lang="en-US" dirty="0">
                <a:latin typeface="+mj-lt"/>
              </a:rPr>
              <a:t>addition, obesity was more common in older subjects, meaning that age and obesity were also </a:t>
            </a:r>
            <a:r>
              <a:rPr lang="en-US" dirty="0" smtClean="0">
                <a:latin typeface="+mj-lt"/>
              </a:rPr>
              <a:t>associated</a:t>
            </a:r>
            <a:r>
              <a:rPr lang="tr-TR" dirty="0" smtClean="0">
                <a:latin typeface="+mj-lt"/>
              </a:rPr>
              <a:t>(</a:t>
            </a:r>
            <a:r>
              <a:rPr lang="tr-TR" dirty="0" err="1" smtClean="0">
                <a:latin typeface="+mj-lt"/>
              </a:rPr>
              <a:t>Chi-sq</a:t>
            </a:r>
            <a:r>
              <a:rPr lang="tr-TR" dirty="0" smtClean="0">
                <a:latin typeface="+mj-lt"/>
              </a:rPr>
              <a:t>)(</a:t>
            </a:r>
            <a:r>
              <a:rPr lang="tr-TR" dirty="0" err="1" smtClean="0">
                <a:latin typeface="+mj-lt"/>
              </a:rPr>
              <a:t>Criteria</a:t>
            </a:r>
            <a:r>
              <a:rPr lang="tr-TR" dirty="0" smtClean="0">
                <a:latin typeface="+mj-lt"/>
              </a:rPr>
              <a:t> 2)</a:t>
            </a:r>
          </a:p>
          <a:p>
            <a:pPr lvl="1"/>
            <a:r>
              <a:rPr lang="en-US" dirty="0" smtClean="0">
                <a:latin typeface="+mj-lt"/>
              </a:rPr>
              <a:t>Finally</a:t>
            </a:r>
            <a:r>
              <a:rPr lang="en-US" dirty="0">
                <a:latin typeface="+mj-lt"/>
              </a:rPr>
              <a:t>, there is no reason to think that age is an intermediary variable in the causal chain between obesity and CVD. Therefore, these observations satisfy all three of the requirements for a confounder.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07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tr-TR" sz="4000" dirty="0">
                <a:solidFill>
                  <a:srgbClr val="04617B"/>
                </a:solidFill>
              </a:rPr>
              <a:t>Control of </a:t>
            </a:r>
            <a:r>
              <a:rPr lang="tr-TR" sz="4000" dirty="0" err="1">
                <a:solidFill>
                  <a:srgbClr val="04617B"/>
                </a:solidFill>
              </a:rPr>
              <a:t>Confounding</a:t>
            </a:r>
            <a:r>
              <a:rPr lang="tr-TR" sz="4000" dirty="0">
                <a:solidFill>
                  <a:srgbClr val="04617B"/>
                </a:solidFill>
              </a:rPr>
              <a:t> in </a:t>
            </a:r>
            <a:r>
              <a:rPr lang="tr-TR" sz="4000" dirty="0" err="1">
                <a:solidFill>
                  <a:srgbClr val="04617B"/>
                </a:solidFill>
              </a:rPr>
              <a:t>the</a:t>
            </a:r>
            <a:r>
              <a:rPr lang="tr-TR" sz="4000" dirty="0">
                <a:solidFill>
                  <a:srgbClr val="04617B"/>
                </a:solidFill>
              </a:rPr>
              <a:t> Analysis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675" y="1340768"/>
            <a:ext cx="8229600" cy="4389120"/>
          </a:xfrm>
        </p:spPr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risk </a:t>
            </a:r>
            <a:r>
              <a:rPr lang="tr-TR" dirty="0" err="1"/>
              <a:t>ratios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age-stratified</a:t>
            </a:r>
            <a:r>
              <a:rPr lang="tr-TR" dirty="0"/>
              <a:t> </a:t>
            </a:r>
            <a:r>
              <a:rPr lang="tr-TR" dirty="0" err="1"/>
              <a:t>analysis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similar</a:t>
            </a:r>
            <a:r>
              <a:rPr lang="tr-TR" dirty="0"/>
              <a:t>, but </a:t>
            </a:r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then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crude</a:t>
            </a:r>
            <a:r>
              <a:rPr lang="tr-TR" dirty="0"/>
              <a:t> risk </a:t>
            </a:r>
            <a:r>
              <a:rPr lang="tr-TR" dirty="0" err="1"/>
              <a:t>ratio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/>
              <a:t>RR=</a:t>
            </a:r>
            <a:r>
              <a:rPr lang="tr-TR" dirty="0">
                <a:latin typeface="+mj-lt"/>
              </a:rPr>
              <a:t>1.79</a:t>
            </a:r>
            <a:r>
              <a:rPr lang="tr-TR" dirty="0" smtClean="0"/>
              <a:t>)</a:t>
            </a:r>
          </a:p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indicates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confounding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age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overall</a:t>
            </a:r>
            <a:r>
              <a:rPr lang="tr-TR" dirty="0"/>
              <a:t> </a:t>
            </a:r>
            <a:r>
              <a:rPr lang="tr-TR" dirty="0" err="1" smtClean="0"/>
              <a:t>sample</a:t>
            </a:r>
            <a:endParaRPr lang="tr-TR" dirty="0" smtClean="0"/>
          </a:p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saw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obese</a:t>
            </a:r>
            <a:r>
              <a:rPr lang="tr-TR" dirty="0" smtClean="0"/>
              <a:t> </a:t>
            </a:r>
            <a:r>
              <a:rPr lang="tr-TR" dirty="0" err="1" smtClean="0"/>
              <a:t>subjects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likely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smtClean="0">
                <a:latin typeface="+mj-lt"/>
              </a:rPr>
              <a:t>50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older</a:t>
            </a:r>
            <a:endParaRPr lang="tr-TR" dirty="0" smtClean="0"/>
          </a:p>
          <a:p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saw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 </a:t>
            </a:r>
            <a:r>
              <a:rPr lang="tr-TR" dirty="0" err="1" smtClean="0"/>
              <a:t>age</a:t>
            </a:r>
            <a:r>
              <a:rPr lang="tr-TR" dirty="0" smtClean="0"/>
              <a:t> </a:t>
            </a:r>
            <a:r>
              <a:rPr lang="tr-TR" dirty="0" smtClean="0">
                <a:latin typeface="+mj-lt"/>
              </a:rPr>
              <a:t>50</a:t>
            </a:r>
            <a:r>
              <a:rPr lang="tr-TR" dirty="0" smtClean="0"/>
              <a:t> had a </a:t>
            </a:r>
            <a:r>
              <a:rPr lang="tr-TR" dirty="0" err="1" smtClean="0"/>
              <a:t>greater</a:t>
            </a:r>
            <a:r>
              <a:rPr lang="tr-TR" dirty="0" smtClean="0"/>
              <a:t> risk of CVD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254878" y="4941168"/>
            <a:ext cx="866391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400" dirty="0" smtClean="0"/>
              <a:t>As a </a:t>
            </a:r>
            <a:r>
              <a:rPr lang="tr-TR" sz="2400" dirty="0" err="1" smtClean="0"/>
              <a:t>result</a:t>
            </a:r>
            <a:r>
              <a:rPr lang="tr-TR" sz="2400" dirty="0" smtClean="0"/>
              <a:t>;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crude</a:t>
            </a:r>
            <a:r>
              <a:rPr lang="tr-TR" sz="2400" dirty="0" smtClean="0"/>
              <a:t> </a:t>
            </a:r>
            <a:r>
              <a:rPr lang="tr-TR" sz="2400" dirty="0" err="1" smtClean="0"/>
              <a:t>analysis</a:t>
            </a:r>
            <a:r>
              <a:rPr lang="tr-TR" sz="2400" dirty="0" smtClean="0"/>
              <a:t> </a:t>
            </a:r>
            <a:r>
              <a:rPr lang="tr-TR" sz="2400" dirty="0" err="1" smtClean="0"/>
              <a:t>overestimated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true</a:t>
            </a:r>
            <a:r>
              <a:rPr lang="tr-TR" sz="2400" dirty="0" smtClean="0"/>
              <a:t> </a:t>
            </a:r>
            <a:r>
              <a:rPr lang="tr-TR" sz="2400" dirty="0" err="1" smtClean="0"/>
              <a:t>association</a:t>
            </a:r>
            <a:endParaRPr lang="tr-TR" sz="2400" dirty="0" smtClean="0"/>
          </a:p>
          <a:p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obesity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CVD, </a:t>
            </a:r>
            <a:r>
              <a:rPr lang="tr-TR" sz="2400" dirty="0" err="1" smtClean="0"/>
              <a:t>because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greater</a:t>
            </a:r>
            <a:r>
              <a:rPr lang="tr-TR" sz="2400" dirty="0" smtClean="0"/>
              <a:t> </a:t>
            </a:r>
            <a:r>
              <a:rPr lang="tr-TR" sz="2400" dirty="0" err="1" smtClean="0"/>
              <a:t>proportion</a:t>
            </a:r>
            <a:r>
              <a:rPr lang="tr-TR" sz="2400" dirty="0" smtClean="0"/>
              <a:t> </a:t>
            </a:r>
          </a:p>
          <a:p>
            <a:r>
              <a:rPr lang="tr-TR" sz="2400" dirty="0" smtClean="0"/>
              <a:t>of </a:t>
            </a:r>
            <a:r>
              <a:rPr lang="tr-TR" sz="2400" dirty="0" err="1" smtClean="0"/>
              <a:t>older</a:t>
            </a:r>
            <a:r>
              <a:rPr lang="tr-TR" sz="2400" dirty="0" smtClean="0"/>
              <a:t> </a:t>
            </a:r>
            <a:r>
              <a:rPr lang="tr-TR" sz="2400" dirty="0" err="1" smtClean="0"/>
              <a:t>subjects</a:t>
            </a:r>
            <a:r>
              <a:rPr lang="tr-TR" sz="2400" dirty="0" smtClean="0"/>
              <a:t> </a:t>
            </a:r>
            <a:r>
              <a:rPr lang="tr-TR" sz="2400" dirty="0" err="1" smtClean="0"/>
              <a:t>among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obese</a:t>
            </a:r>
            <a:r>
              <a:rPr lang="tr-TR" sz="2400" dirty="0" smtClean="0"/>
              <a:t> </a:t>
            </a:r>
            <a:r>
              <a:rPr lang="tr-TR" sz="2400" dirty="0" err="1" smtClean="0"/>
              <a:t>group</a:t>
            </a:r>
            <a:r>
              <a:rPr lang="tr-TR" sz="2400" dirty="0" smtClean="0"/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5883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+mj-lt"/>
              </a:rPr>
              <a:t>Comparing the crude and stratum-specific measures of association is a very practical way to determine whether confounding is present and how bad it is. </a:t>
            </a:r>
            <a:endParaRPr lang="tr-TR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You </a:t>
            </a:r>
            <a:r>
              <a:rPr lang="en-US" dirty="0">
                <a:latin typeface="+mj-lt"/>
              </a:rPr>
              <a:t>calculate an overall crude (unadjusted) relative risk (or odds ratio) and compare it to the stratum-specific relative risks (or odds ratios). </a:t>
            </a:r>
            <a:endParaRPr lang="tr-TR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If </a:t>
            </a:r>
            <a:r>
              <a:rPr lang="en-US" dirty="0">
                <a:latin typeface="+mj-lt"/>
              </a:rPr>
              <a:t>the stratum-specific measures of association are similar to the crude measure of association, then there is no confounding by that factor, and you can just use the crude measure of association. </a:t>
            </a:r>
            <a:endParaRPr lang="tr-TR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However</a:t>
            </a:r>
            <a:r>
              <a:rPr lang="en-US" dirty="0">
                <a:latin typeface="+mj-lt"/>
              </a:rPr>
              <a:t>, if the stratified estimates of association differ from the unadjusted estimate by 10% or more, then there is evidence of confounding.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66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7200" dirty="0" smtClean="0">
                <a:solidFill>
                  <a:srgbClr val="C00000"/>
                </a:solidFill>
              </a:rPr>
              <a:t>How can </a:t>
            </a:r>
            <a:r>
              <a:rPr lang="tr-TR" sz="7200" dirty="0" err="1" smtClean="0">
                <a:solidFill>
                  <a:srgbClr val="C00000"/>
                </a:solidFill>
              </a:rPr>
              <a:t>we</a:t>
            </a:r>
            <a:r>
              <a:rPr lang="tr-TR" sz="7200" dirty="0" smtClean="0">
                <a:solidFill>
                  <a:srgbClr val="C00000"/>
                </a:solidFill>
              </a:rPr>
              <a:t> </a:t>
            </a:r>
            <a:r>
              <a:rPr lang="tr-TR" sz="7200" dirty="0" err="1" smtClean="0">
                <a:solidFill>
                  <a:srgbClr val="C00000"/>
                </a:solidFill>
              </a:rPr>
              <a:t>find</a:t>
            </a:r>
            <a:r>
              <a:rPr lang="tr-TR" sz="7200" dirty="0" smtClean="0">
                <a:solidFill>
                  <a:srgbClr val="C00000"/>
                </a:solidFill>
              </a:rPr>
              <a:t> </a:t>
            </a:r>
            <a:r>
              <a:rPr lang="tr-TR" sz="7200" dirty="0" err="1" smtClean="0">
                <a:solidFill>
                  <a:srgbClr val="C00000"/>
                </a:solidFill>
              </a:rPr>
              <a:t>the</a:t>
            </a:r>
            <a:r>
              <a:rPr lang="tr-TR" sz="7200" dirty="0" smtClean="0">
                <a:solidFill>
                  <a:srgbClr val="C00000"/>
                </a:solidFill>
              </a:rPr>
              <a:t> </a:t>
            </a:r>
            <a:r>
              <a:rPr lang="tr-TR" sz="7200" dirty="0" err="1" smtClean="0">
                <a:solidFill>
                  <a:srgbClr val="C00000"/>
                </a:solidFill>
              </a:rPr>
              <a:t>adjusted</a:t>
            </a:r>
            <a:r>
              <a:rPr lang="tr-TR" sz="7200" dirty="0" smtClean="0">
                <a:solidFill>
                  <a:srgbClr val="C00000"/>
                </a:solidFill>
              </a:rPr>
              <a:t> risk </a:t>
            </a:r>
            <a:r>
              <a:rPr lang="tr-TR" sz="7200" dirty="0" err="1" smtClean="0">
                <a:solidFill>
                  <a:srgbClr val="C00000"/>
                </a:solidFill>
              </a:rPr>
              <a:t>and</a:t>
            </a:r>
            <a:r>
              <a:rPr lang="tr-TR" sz="7200" dirty="0" smtClean="0">
                <a:solidFill>
                  <a:srgbClr val="C00000"/>
                </a:solidFill>
              </a:rPr>
              <a:t> </a:t>
            </a:r>
            <a:r>
              <a:rPr lang="tr-TR" sz="7200" dirty="0" err="1" smtClean="0">
                <a:solidFill>
                  <a:srgbClr val="C00000"/>
                </a:solidFill>
              </a:rPr>
              <a:t>odds</a:t>
            </a:r>
            <a:r>
              <a:rPr lang="tr-TR" sz="7200" dirty="0" smtClean="0">
                <a:solidFill>
                  <a:srgbClr val="C00000"/>
                </a:solidFill>
              </a:rPr>
              <a:t> </a:t>
            </a:r>
            <a:r>
              <a:rPr lang="tr-TR" sz="7200" dirty="0" err="1" smtClean="0">
                <a:solidFill>
                  <a:srgbClr val="C00000"/>
                </a:solidFill>
              </a:rPr>
              <a:t>ratios</a:t>
            </a:r>
            <a:r>
              <a:rPr lang="tr-TR" sz="7200" dirty="0" smtClean="0">
                <a:solidFill>
                  <a:srgbClr val="C00000"/>
                </a:solidFill>
              </a:rPr>
              <a:t>?</a:t>
            </a:r>
            <a:endParaRPr lang="tr-TR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0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</p:spPr>
        <p:txBody>
          <a:bodyPr/>
          <a:lstStyle/>
          <a:p>
            <a:r>
              <a:rPr lang="tr-TR" sz="4000" dirty="0" err="1" smtClean="0">
                <a:solidFill>
                  <a:srgbClr val="04617B"/>
                </a:solidFill>
              </a:rPr>
              <a:t>The</a:t>
            </a:r>
            <a:r>
              <a:rPr lang="tr-TR" sz="4000" dirty="0" smtClean="0">
                <a:solidFill>
                  <a:srgbClr val="04617B"/>
                </a:solidFill>
              </a:rPr>
              <a:t> </a:t>
            </a:r>
            <a:r>
              <a:rPr lang="tr-TR" sz="4000" dirty="0" err="1" smtClean="0">
                <a:solidFill>
                  <a:srgbClr val="04617B"/>
                </a:solidFill>
              </a:rPr>
              <a:t>Cochran</a:t>
            </a:r>
            <a:r>
              <a:rPr lang="tr-TR" sz="4000" dirty="0" smtClean="0">
                <a:solidFill>
                  <a:srgbClr val="04617B"/>
                </a:solidFill>
              </a:rPr>
              <a:t> </a:t>
            </a:r>
            <a:r>
              <a:rPr lang="tr-TR" sz="4000" dirty="0" err="1" smtClean="0">
                <a:solidFill>
                  <a:srgbClr val="04617B"/>
                </a:solidFill>
              </a:rPr>
              <a:t>Mantel</a:t>
            </a:r>
            <a:r>
              <a:rPr lang="tr-TR" sz="4000" dirty="0" smtClean="0">
                <a:solidFill>
                  <a:srgbClr val="04617B"/>
                </a:solidFill>
              </a:rPr>
              <a:t> </a:t>
            </a:r>
            <a:r>
              <a:rPr lang="tr-TR" sz="4000" dirty="0" err="1">
                <a:solidFill>
                  <a:srgbClr val="04617B"/>
                </a:solidFill>
              </a:rPr>
              <a:t>H</a:t>
            </a:r>
            <a:r>
              <a:rPr lang="tr-TR" sz="4000" dirty="0" err="1" smtClean="0">
                <a:solidFill>
                  <a:srgbClr val="04617B"/>
                </a:solidFill>
              </a:rPr>
              <a:t>aenszel</a:t>
            </a:r>
            <a:r>
              <a:rPr lang="tr-TR" sz="4000" dirty="0" smtClean="0">
                <a:solidFill>
                  <a:srgbClr val="04617B"/>
                </a:solidFill>
              </a:rPr>
              <a:t> </a:t>
            </a:r>
            <a:r>
              <a:rPr lang="tr-TR" sz="4000" dirty="0" err="1" smtClean="0">
                <a:solidFill>
                  <a:srgbClr val="04617B"/>
                </a:solidFill>
              </a:rPr>
              <a:t>Method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en-US" dirty="0"/>
              <a:t>The Cochran-Mantel-</a:t>
            </a:r>
            <a:r>
              <a:rPr lang="en-US" dirty="0" err="1"/>
              <a:t>Haenszel</a:t>
            </a:r>
            <a:r>
              <a:rPr lang="en-US" dirty="0"/>
              <a:t> method is a technique that generates an estimate of an association between an exposure and an outcome after adjusting </a:t>
            </a:r>
            <a:r>
              <a:rPr lang="tr-TR" dirty="0" err="1" smtClean="0"/>
              <a:t>confounders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method is used with a </a:t>
            </a:r>
            <a:r>
              <a:rPr lang="en-US" dirty="0">
                <a:solidFill>
                  <a:srgbClr val="FF0000"/>
                </a:solidFill>
              </a:rPr>
              <a:t>dichotomous outcome </a:t>
            </a:r>
            <a:r>
              <a:rPr lang="en-US" dirty="0"/>
              <a:t>variable and a </a:t>
            </a:r>
            <a:r>
              <a:rPr lang="en-US" dirty="0">
                <a:solidFill>
                  <a:srgbClr val="FF0000"/>
                </a:solidFill>
              </a:rPr>
              <a:t>dichotomous risk factor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We </a:t>
            </a:r>
            <a:r>
              <a:rPr lang="en-US" dirty="0"/>
              <a:t>stratify the data into two or more levels of the confounding factor (as we did in the example </a:t>
            </a:r>
            <a:r>
              <a:rPr lang="tr-TR" dirty="0" err="1" smtClean="0"/>
              <a:t>before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In essence, we create a series of two-by-two tables showing the association between the risk factor and </a:t>
            </a:r>
            <a:r>
              <a:rPr lang="en-US" dirty="0" smtClean="0"/>
              <a:t>outcome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679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i="1" dirty="0" err="1" smtClean="0"/>
              <a:t>Errors</a:t>
            </a:r>
            <a:endParaRPr lang="tr-TR" sz="4000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tr-TR" sz="2400" b="1" dirty="0">
                <a:solidFill>
                  <a:srgbClr val="000000"/>
                </a:solidFill>
              </a:rPr>
              <a:t>Errors can be </a:t>
            </a:r>
            <a:r>
              <a:rPr lang="en-US" altLang="tr-TR" sz="2400" b="1" dirty="0" smtClean="0">
                <a:solidFill>
                  <a:srgbClr val="000000"/>
                </a:solidFill>
              </a:rPr>
              <a:t>non-differential </a:t>
            </a:r>
            <a:r>
              <a:rPr lang="en-US" altLang="tr-TR" sz="2400" b="1" dirty="0">
                <a:solidFill>
                  <a:srgbClr val="000000"/>
                </a:solidFill>
              </a:rPr>
              <a:t>(random</a:t>
            </a:r>
            <a:r>
              <a:rPr lang="en-US" altLang="tr-TR" sz="2400" b="1" dirty="0" smtClean="0">
                <a:solidFill>
                  <a:srgbClr val="000000"/>
                </a:solidFill>
              </a:rPr>
              <a:t>)</a:t>
            </a:r>
            <a:r>
              <a:rPr lang="tr-TR" altLang="tr-TR" sz="24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400" b="1" dirty="0" err="1" smtClean="0">
                <a:solidFill>
                  <a:srgbClr val="000000"/>
                </a:solidFill>
              </a:rPr>
              <a:t>or</a:t>
            </a:r>
            <a:r>
              <a:rPr lang="tr-TR" altLang="tr-TR" sz="2400" b="1" dirty="0" smtClean="0">
                <a:solidFill>
                  <a:srgbClr val="000000"/>
                </a:solidFill>
              </a:rPr>
              <a:t> </a:t>
            </a:r>
            <a:r>
              <a:rPr lang="en-US" altLang="tr-TR" sz="2400" b="1" dirty="0">
                <a:solidFill>
                  <a:srgbClr val="000000"/>
                </a:solidFill>
              </a:rPr>
              <a:t>differential (systematic)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tr-TR" sz="2400" b="1" dirty="0">
              <a:solidFill>
                <a:srgbClr val="000000"/>
              </a:solidFill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tr-TR" b="1" dirty="0">
                <a:solidFill>
                  <a:srgbClr val="000000"/>
                </a:solidFill>
              </a:rPr>
              <a:t>	</a:t>
            </a:r>
            <a:r>
              <a:rPr lang="en-US" altLang="tr-TR" b="1" u="sng" dirty="0">
                <a:solidFill>
                  <a:srgbClr val="C00000"/>
                </a:solidFill>
              </a:rPr>
              <a:t>Random error</a:t>
            </a:r>
            <a:r>
              <a:rPr lang="en-US" altLang="tr-TR" b="1" dirty="0">
                <a:solidFill>
                  <a:srgbClr val="000000"/>
                </a:solidFill>
              </a:rPr>
              <a:t>: use of invalid outcome </a:t>
            </a:r>
            <a:r>
              <a:rPr lang="en-US" altLang="tr-TR" b="1" dirty="0" smtClean="0">
                <a:solidFill>
                  <a:srgbClr val="000000"/>
                </a:solidFill>
              </a:rPr>
              <a:t>measure </a:t>
            </a:r>
            <a:r>
              <a:rPr lang="tr-TR" altLang="tr-TR" b="1" dirty="0" smtClean="0">
                <a:solidFill>
                  <a:srgbClr val="000000"/>
                </a:solidFill>
              </a:rPr>
              <a:t> 	</a:t>
            </a:r>
            <a:r>
              <a:rPr lang="en-US" altLang="tr-TR" b="1" dirty="0" smtClean="0">
                <a:solidFill>
                  <a:srgbClr val="000000"/>
                </a:solidFill>
              </a:rPr>
              <a:t>that </a:t>
            </a:r>
            <a:r>
              <a:rPr lang="en-US" altLang="tr-TR" b="1" dirty="0">
                <a:solidFill>
                  <a:srgbClr val="000000"/>
                </a:solidFill>
              </a:rPr>
              <a:t>equally misclassifies cases and </a:t>
            </a:r>
            <a:r>
              <a:rPr lang="en-US" altLang="tr-TR" b="1" dirty="0" smtClean="0">
                <a:solidFill>
                  <a:srgbClr val="000000"/>
                </a:solidFill>
              </a:rPr>
              <a:t>controls</a:t>
            </a:r>
            <a:endParaRPr lang="en-US" altLang="tr-TR" b="1" dirty="0">
              <a:solidFill>
                <a:srgbClr val="000000"/>
              </a:solidFill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tr-TR" b="1" dirty="0">
                <a:solidFill>
                  <a:srgbClr val="000000"/>
                </a:solidFill>
              </a:rPr>
              <a:t>	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tr-TR" b="1" dirty="0">
                <a:solidFill>
                  <a:srgbClr val="000000"/>
                </a:solidFill>
              </a:rPr>
              <a:t>	</a:t>
            </a:r>
            <a:r>
              <a:rPr lang="tr-TR" altLang="tr-TR" b="1" u="sng" dirty="0" err="1" smtClean="0">
                <a:solidFill>
                  <a:srgbClr val="C00000"/>
                </a:solidFill>
              </a:rPr>
              <a:t>Systematic</a:t>
            </a:r>
            <a:r>
              <a:rPr lang="en-US" altLang="tr-TR" b="1" u="sng" dirty="0" smtClean="0">
                <a:solidFill>
                  <a:srgbClr val="C00000"/>
                </a:solidFill>
              </a:rPr>
              <a:t> </a:t>
            </a:r>
            <a:r>
              <a:rPr lang="en-US" altLang="tr-TR" b="1" u="sng" dirty="0">
                <a:solidFill>
                  <a:srgbClr val="C00000"/>
                </a:solidFill>
              </a:rPr>
              <a:t>error</a:t>
            </a:r>
            <a:r>
              <a:rPr lang="en-US" altLang="tr-TR" b="1" dirty="0">
                <a:solidFill>
                  <a:srgbClr val="000000"/>
                </a:solidFill>
              </a:rPr>
              <a:t>: use of an invalid measures 	that </a:t>
            </a:r>
            <a:r>
              <a:rPr lang="tr-TR" altLang="tr-TR" b="1" dirty="0" smtClean="0">
                <a:solidFill>
                  <a:srgbClr val="000000"/>
                </a:solidFill>
              </a:rPr>
              <a:t>	</a:t>
            </a:r>
            <a:r>
              <a:rPr lang="en-US" altLang="tr-TR" b="1" dirty="0" smtClean="0">
                <a:solidFill>
                  <a:srgbClr val="000000"/>
                </a:solidFill>
              </a:rPr>
              <a:t>misclassifies </a:t>
            </a:r>
            <a:r>
              <a:rPr lang="en-US" altLang="tr-TR" b="1" dirty="0">
                <a:solidFill>
                  <a:srgbClr val="000000"/>
                </a:solidFill>
              </a:rPr>
              <a:t>cases in one direction and  </a:t>
            </a:r>
            <a:r>
              <a:rPr lang="tr-TR" altLang="tr-TR" b="1" dirty="0" smtClean="0">
                <a:solidFill>
                  <a:srgbClr val="000000"/>
                </a:solidFill>
              </a:rPr>
              <a:t>	</a:t>
            </a:r>
            <a:r>
              <a:rPr lang="en-US" altLang="tr-TR" b="1" dirty="0" smtClean="0">
                <a:solidFill>
                  <a:srgbClr val="000000"/>
                </a:solidFill>
              </a:rPr>
              <a:t>misclassifies </a:t>
            </a:r>
            <a:r>
              <a:rPr lang="en-US" altLang="tr-TR" b="1" dirty="0">
                <a:solidFill>
                  <a:srgbClr val="000000"/>
                </a:solidFill>
              </a:rPr>
              <a:t>controls in another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09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tr-TR" sz="4000" dirty="0" err="1">
                <a:solidFill>
                  <a:srgbClr val="04617B"/>
                </a:solidFill>
              </a:rPr>
              <a:t>The</a:t>
            </a:r>
            <a:r>
              <a:rPr lang="tr-TR" sz="4000" dirty="0">
                <a:solidFill>
                  <a:srgbClr val="04617B"/>
                </a:solidFill>
              </a:rPr>
              <a:t> </a:t>
            </a:r>
            <a:r>
              <a:rPr lang="tr-TR" sz="4000" dirty="0" err="1">
                <a:solidFill>
                  <a:srgbClr val="04617B"/>
                </a:solidFill>
              </a:rPr>
              <a:t>Cochran</a:t>
            </a:r>
            <a:r>
              <a:rPr lang="tr-TR" sz="4000" dirty="0">
                <a:solidFill>
                  <a:srgbClr val="04617B"/>
                </a:solidFill>
              </a:rPr>
              <a:t> </a:t>
            </a:r>
            <a:r>
              <a:rPr lang="tr-TR" sz="4000" dirty="0" err="1">
                <a:solidFill>
                  <a:srgbClr val="04617B"/>
                </a:solidFill>
              </a:rPr>
              <a:t>Mantel</a:t>
            </a:r>
            <a:r>
              <a:rPr lang="tr-TR" sz="4000" dirty="0">
                <a:solidFill>
                  <a:srgbClr val="04617B"/>
                </a:solidFill>
              </a:rPr>
              <a:t> </a:t>
            </a:r>
            <a:r>
              <a:rPr lang="tr-TR" sz="4000" dirty="0" err="1">
                <a:solidFill>
                  <a:srgbClr val="04617B"/>
                </a:solidFill>
              </a:rPr>
              <a:t>Haenszel</a:t>
            </a:r>
            <a:r>
              <a:rPr lang="tr-TR" sz="4000" dirty="0">
                <a:solidFill>
                  <a:srgbClr val="04617B"/>
                </a:solidFill>
              </a:rPr>
              <a:t> </a:t>
            </a:r>
            <a:r>
              <a:rPr lang="tr-TR" sz="4000" dirty="0" err="1">
                <a:solidFill>
                  <a:srgbClr val="04617B"/>
                </a:solidFill>
              </a:rPr>
              <a:t>Method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153597"/>
              </p:ext>
            </p:extLst>
          </p:nvPr>
        </p:nvGraphicFramePr>
        <p:xfrm>
          <a:off x="457200" y="1484313"/>
          <a:ext cx="8229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Outcome</a:t>
                      </a:r>
                      <a:r>
                        <a:rPr lang="tr-TR" dirty="0" smtClean="0"/>
                        <a:t> 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Outcome</a:t>
                      </a:r>
                      <a:r>
                        <a:rPr lang="tr-TR" dirty="0" smtClean="0"/>
                        <a:t> 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Exposed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a+b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Unexposed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c+d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a+c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b+d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 (</a:t>
                      </a:r>
                      <a:r>
                        <a:rPr lang="tr-TR" dirty="0" err="1" smtClean="0"/>
                        <a:t>a+b+c+d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o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7123149"/>
                  </p:ext>
                </p:extLst>
              </p:nvPr>
            </p:nvGraphicFramePr>
            <p:xfrm>
              <a:off x="1547664" y="3140968"/>
              <a:ext cx="6096000" cy="13698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98832">
                    <a:tc>
                      <a:txBody>
                        <a:bodyPr/>
                        <a:lstStyle/>
                        <a:p>
                          <a:r>
                            <a:rPr lang="tr-TR" dirty="0" smtClean="0"/>
                            <a:t>Risk </a:t>
                          </a:r>
                          <a:r>
                            <a:rPr lang="tr-TR" dirty="0" err="1" smtClean="0"/>
                            <a:t>Ratio</a:t>
                          </a:r>
                          <a:r>
                            <a:rPr lang="tr-TR" dirty="0" smtClean="0"/>
                            <a:t> (</a:t>
                          </a:r>
                          <a:r>
                            <a:rPr lang="tr-TR" dirty="0" err="1" smtClean="0"/>
                            <a:t>Relative</a:t>
                          </a:r>
                          <a:r>
                            <a:rPr lang="tr-TR" dirty="0" smtClean="0"/>
                            <a:t> Risk)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 err="1" smtClean="0"/>
                            <a:t>Odds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Ratio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sz="2800" dirty="0" smtClean="0"/>
                            <a:t>RR=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tr-TR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tr-T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tr-TR" sz="2800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tr-TR" sz="2800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tr-TR" sz="2800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tr-TR" sz="2800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</m:den>
                                  </m:f>
                                </m:num>
                                <m:den>
                                  <m:f>
                                    <m:fPr>
                                      <m:ctrlPr>
                                        <a:rPr lang="tr-T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tr-TR" sz="2800" b="0" i="1" smtClean="0">
                                          <a:latin typeface="Cambria Math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tr-TR" sz="2800" b="0" i="1" smtClean="0">
                                          <a:latin typeface="Cambria Math"/>
                                        </a:rPr>
                                        <m:t>𝑐</m:t>
                                      </m:r>
                                      <m:r>
                                        <a:rPr lang="tr-TR" sz="2800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tr-TR" sz="2800" b="0" i="1" smtClean="0">
                                          <a:latin typeface="Cambria Math"/>
                                        </a:rPr>
                                        <m:t>𝑑</m:t>
                                      </m:r>
                                    </m:den>
                                  </m:f>
                                </m:den>
                              </m:f>
                            </m:oMath>
                          </a14:m>
                          <a:endParaRPr lang="tr-TR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sz="2400" dirty="0" smtClean="0"/>
                            <a:t>OR=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tr-T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sz="2400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tr-TR" sz="2400" b="0" i="1" smtClean="0">
                                      <a:latin typeface="Cambria Math"/>
                                    </a:rPr>
                                    <m:t>/</m:t>
                                  </m:r>
                                  <m:r>
                                    <a:rPr lang="tr-TR" sz="2400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tr-TR" sz="2400" b="0" i="1" smtClean="0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tr-TR" sz="2400" b="0" i="1" smtClean="0">
                                      <a:latin typeface="Cambria Math"/>
                                    </a:rPr>
                                    <m:t>/</m:t>
                                  </m:r>
                                  <m:r>
                                    <a:rPr lang="tr-TR" sz="2400" b="0" i="1" smtClean="0">
                                      <a:latin typeface="Cambria Math"/>
                                    </a:rPr>
                                    <m:t>𝑑</m:t>
                                  </m:r>
                                </m:den>
                              </m:f>
                            </m:oMath>
                          </a14:m>
                          <a:r>
                            <a:rPr lang="tr-TR" sz="240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tr-T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sz="2400" b="0" i="1" smtClean="0">
                                      <a:latin typeface="Cambria Math"/>
                                    </a:rPr>
                                    <m:t>𝑎𝑑</m:t>
                                  </m:r>
                                </m:num>
                                <m:den>
                                  <m:r>
                                    <a:rPr lang="tr-TR" sz="2400" b="0" i="1" smtClean="0">
                                      <a:latin typeface="Cambria Math"/>
                                    </a:rPr>
                                    <m:t>𝑏𝑐</m:t>
                                  </m:r>
                                </m:den>
                              </m:f>
                            </m:oMath>
                          </a14:m>
                          <a:endParaRPr lang="tr-TR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o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3517123149"/>
                  </p:ext>
                </p:extLst>
              </p:nvPr>
            </p:nvGraphicFramePr>
            <p:xfrm>
              <a:off x="1547664" y="3140968"/>
              <a:ext cx="6096000" cy="13698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48000"/>
                    <a:gridCol w="3048000"/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tr-TR" dirty="0" smtClean="0"/>
                            <a:t>Risk </a:t>
                          </a:r>
                          <a:r>
                            <a:rPr lang="tr-TR" dirty="0" err="1" smtClean="0"/>
                            <a:t>Ratio</a:t>
                          </a:r>
                          <a:r>
                            <a:rPr lang="tr-TR" dirty="0" smtClean="0"/>
                            <a:t> (</a:t>
                          </a:r>
                          <a:r>
                            <a:rPr lang="tr-TR" dirty="0" err="1" smtClean="0"/>
                            <a:t>Relative</a:t>
                          </a:r>
                          <a:r>
                            <a:rPr lang="tr-TR" dirty="0" smtClean="0"/>
                            <a:t> Risk)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 err="1" smtClean="0"/>
                            <a:t>Odds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Ratio</a:t>
                          </a:r>
                          <a:endParaRPr lang="tr-TR" dirty="0"/>
                        </a:p>
                      </a:txBody>
                      <a:tcPr/>
                    </a:tc>
                  </a:tr>
                  <a:tr h="1004062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" t="-39394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200" t="-3939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o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8257171"/>
                  </p:ext>
                </p:extLst>
              </p:nvPr>
            </p:nvGraphicFramePr>
            <p:xfrm>
              <a:off x="395536" y="4797152"/>
              <a:ext cx="8424936" cy="195088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21246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21246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70727">
                    <a:tc>
                      <a:txBody>
                        <a:bodyPr/>
                        <a:lstStyle/>
                        <a:p>
                          <a:r>
                            <a:rPr lang="tr-TR" dirty="0" err="1" smtClean="0"/>
                            <a:t>Cohran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Mantel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Haenszel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for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Relative</a:t>
                          </a:r>
                          <a:r>
                            <a:rPr lang="tr-TR" baseline="0" dirty="0" smtClean="0"/>
                            <a:t> Risk (</a:t>
                          </a:r>
                          <a:r>
                            <a:rPr lang="tr-TR" baseline="0" dirty="0" err="1" smtClean="0"/>
                            <a:t>Cohort</a:t>
                          </a:r>
                          <a:r>
                            <a:rPr lang="tr-TR" baseline="0" dirty="0" smtClean="0"/>
                            <a:t>)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 err="1" smtClean="0"/>
                            <a:t>Cohran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Mantel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Haenszel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for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Odds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Ratio</a:t>
                          </a:r>
                          <a:r>
                            <a:rPr lang="tr-TR" baseline="0" dirty="0" smtClean="0"/>
                            <a:t> (Case-Control)</a:t>
                          </a:r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6619">
                    <a:tc>
                      <a:txBody>
                        <a:bodyPr/>
                        <a:lstStyle/>
                        <a:p>
                          <a:r>
                            <a:rPr lang="tr-TR" dirty="0" smtClean="0"/>
                            <a:t>RR</a:t>
                          </a:r>
                          <a:r>
                            <a:rPr lang="tr-TR" sz="1100" dirty="0" smtClean="0"/>
                            <a:t>(CMH</a:t>
                          </a:r>
                          <a:r>
                            <a:rPr lang="tr-TR" sz="1200" dirty="0" smtClean="0"/>
                            <a:t>)</a:t>
                          </a:r>
                          <a:r>
                            <a:rPr lang="tr-TR" sz="1200" baseline="0" dirty="0" smtClean="0"/>
                            <a:t> </a:t>
                          </a:r>
                          <a:r>
                            <a:rPr lang="tr-TR" sz="1800" baseline="0" dirty="0" smtClean="0"/>
                            <a:t>=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tr-TR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/>
                              </m:nary>
                              <m:f>
                                <m:fPr>
                                  <m:ctrlPr>
                                    <a:rPr lang="tr-TR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sz="1800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tr-TR" sz="18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tr-TR" sz="1800" b="0" i="1" smtClean="0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tr-TR" sz="18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tr-TR" sz="1800" b="0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tr-TR" sz="1800" b="0" i="1" smtClean="0"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tr-TR" sz="1800" b="0" i="1" smtClean="0">
                                      <a:latin typeface="Cambria Math"/>
                                    </a:rPr>
                                    <m:t>𝑛</m:t>
                                  </m:r>
                                </m:den>
                              </m:f>
                            </m:oMath>
                          </a14:m>
                          <a:r>
                            <a:rPr lang="tr-TR" sz="3600" b="1" dirty="0" smtClean="0"/>
                            <a:t>/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tr-T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/>
                              </m:nary>
                              <m:f>
                                <m:fPr>
                                  <m:ctrlPr>
                                    <a:rPr lang="tr-TR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sz="1800" b="0" i="1" dirty="0" smtClean="0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tr-TR" sz="1800" b="0" i="1" dirty="0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tr-TR" sz="1800" b="0" i="1" dirty="0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tr-TR" sz="1800" b="0" i="1" dirty="0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tr-TR" sz="1800" b="0" i="1" dirty="0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tr-TR" sz="1800" b="0" i="1" dirty="0" smtClean="0"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tr-TR" sz="1800" b="0" i="1" dirty="0" smtClean="0">
                                      <a:latin typeface="Cambria Math"/>
                                    </a:rPr>
                                    <m:t>𝑛</m:t>
                                  </m:r>
                                </m:den>
                              </m:f>
                            </m:oMath>
                          </a14:m>
                          <a:endParaRPr lang="tr-TR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 smtClean="0"/>
                            <a:t>OR</a:t>
                          </a:r>
                          <a:r>
                            <a:rPr lang="tr-TR" sz="1200" dirty="0" smtClean="0"/>
                            <a:t>(</a:t>
                          </a:r>
                          <a:r>
                            <a:rPr lang="tr-TR" sz="1100" dirty="0" smtClean="0"/>
                            <a:t>CMH</a:t>
                          </a:r>
                          <a:r>
                            <a:rPr lang="tr-TR" sz="1200" dirty="0" smtClean="0"/>
                            <a:t>)</a:t>
                          </a:r>
                          <a:r>
                            <a:rPr lang="tr-TR" dirty="0" smtClean="0"/>
                            <a:t> 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tr-T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𝑎𝑑</m:t>
                                      </m:r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/</m:t>
                                      </m:r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</m:nary>
                                </m:num>
                                <m:den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tr-T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𝑏𝑐</m:t>
                                      </m:r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/</m:t>
                                      </m:r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</m:nary>
                                </m:den>
                              </m:f>
                            </m:oMath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88596">
                    <a:tc gridSpan="2">
                      <a:txBody>
                        <a:bodyPr/>
                        <a:lstStyle/>
                        <a:p>
                          <a:r>
                            <a:rPr lang="tr-TR" dirty="0" err="1" smtClean="0"/>
                            <a:t>a,b,c,d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are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cells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for</a:t>
                          </a:r>
                          <a:r>
                            <a:rPr lang="tr-TR" dirty="0" smtClean="0"/>
                            <a:t> 2x2 </a:t>
                          </a:r>
                          <a:r>
                            <a:rPr lang="tr-TR" dirty="0" err="1" smtClean="0"/>
                            <a:t>tables</a:t>
                          </a:r>
                          <a:r>
                            <a:rPr lang="tr-TR" dirty="0" smtClean="0"/>
                            <a:t> of </a:t>
                          </a:r>
                          <a:r>
                            <a:rPr lang="tr-TR" dirty="0" err="1" smtClean="0"/>
                            <a:t>each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strata</a:t>
                          </a:r>
                          <a:endParaRPr lang="tr-TR" dirty="0" smtClean="0"/>
                        </a:p>
                        <a:p>
                          <a:r>
                            <a:rPr lang="tr-TR" dirty="0" smtClean="0"/>
                            <a:t>n=total </a:t>
                          </a:r>
                          <a:r>
                            <a:rPr lang="tr-TR" dirty="0" err="1" smtClean="0"/>
                            <a:t>participants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for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each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strata</a:t>
                          </a:r>
                          <a:r>
                            <a:rPr lang="tr-TR" dirty="0" smtClean="0"/>
                            <a:t> </a:t>
                          </a:r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o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8257171"/>
                  </p:ext>
                </p:extLst>
              </p:nvPr>
            </p:nvGraphicFramePr>
            <p:xfrm>
              <a:off x="395536" y="4797152"/>
              <a:ext cx="8424936" cy="195088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212468"/>
                    <a:gridCol w="4212468"/>
                  </a:tblGrid>
                  <a:tr h="670727">
                    <a:tc>
                      <a:txBody>
                        <a:bodyPr/>
                        <a:lstStyle/>
                        <a:p>
                          <a:r>
                            <a:rPr lang="tr-TR" dirty="0" err="1" smtClean="0"/>
                            <a:t>Cohran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Mantel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Haenszel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for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Relative</a:t>
                          </a:r>
                          <a:r>
                            <a:rPr lang="tr-TR" baseline="0" dirty="0" smtClean="0"/>
                            <a:t> Risk (</a:t>
                          </a:r>
                          <a:r>
                            <a:rPr lang="tr-TR" baseline="0" dirty="0" err="1" smtClean="0"/>
                            <a:t>Cohort</a:t>
                          </a:r>
                          <a:r>
                            <a:rPr lang="tr-TR" baseline="0" dirty="0" smtClean="0"/>
                            <a:t>)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 err="1" smtClean="0"/>
                            <a:t>Cohran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Mantel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Haenszel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for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Odds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Ratio</a:t>
                          </a:r>
                          <a:r>
                            <a:rPr lang="tr-TR" baseline="0" dirty="0" smtClean="0"/>
                            <a:t> (Case-Control)</a:t>
                          </a:r>
                          <a:endParaRPr lang="tr-TR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45" t="-109524" r="-100000" b="-1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145" t="-109524" b="-115238"/>
                          </a:stretch>
                        </a:blipFill>
                      </a:tcPr>
                    </a:tc>
                  </a:tr>
                  <a:tr h="640080">
                    <a:tc gridSpan="2">
                      <a:txBody>
                        <a:bodyPr/>
                        <a:lstStyle/>
                        <a:p>
                          <a:r>
                            <a:rPr lang="tr-TR" dirty="0" err="1" smtClean="0"/>
                            <a:t>a,b,c,d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are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cells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for</a:t>
                          </a:r>
                          <a:r>
                            <a:rPr lang="tr-TR" dirty="0" smtClean="0"/>
                            <a:t> 2x2 </a:t>
                          </a:r>
                          <a:r>
                            <a:rPr lang="tr-TR" dirty="0" err="1" smtClean="0"/>
                            <a:t>tables</a:t>
                          </a:r>
                          <a:r>
                            <a:rPr lang="tr-TR" dirty="0" smtClean="0"/>
                            <a:t> of </a:t>
                          </a:r>
                          <a:r>
                            <a:rPr lang="tr-TR" dirty="0" err="1" smtClean="0"/>
                            <a:t>each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strata</a:t>
                          </a:r>
                          <a:endParaRPr lang="tr-TR" dirty="0" smtClean="0"/>
                        </a:p>
                        <a:p>
                          <a:r>
                            <a:rPr lang="tr-TR" dirty="0" smtClean="0"/>
                            <a:t>n=total </a:t>
                          </a:r>
                          <a:r>
                            <a:rPr lang="tr-TR" dirty="0" err="1" smtClean="0"/>
                            <a:t>participants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for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each</a:t>
                          </a:r>
                          <a:r>
                            <a:rPr lang="tr-TR" dirty="0" smtClean="0"/>
                            <a:t> </a:t>
                          </a:r>
                          <a:r>
                            <a:rPr lang="tr-TR" dirty="0" err="1" smtClean="0"/>
                            <a:t>strata</a:t>
                          </a:r>
                          <a:r>
                            <a:rPr lang="tr-TR" dirty="0" smtClean="0"/>
                            <a:t> </a:t>
                          </a:r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2515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" y="764704"/>
            <a:ext cx="8229600" cy="294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Düz Bağlayıcı 4"/>
          <p:cNvCxnSpPr/>
          <p:nvPr/>
        </p:nvCxnSpPr>
        <p:spPr>
          <a:xfrm>
            <a:off x="4499992" y="1196752"/>
            <a:ext cx="0" cy="237626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Dikdörtgen 6"/>
              <p:cNvSpPr/>
              <p:nvPr/>
            </p:nvSpPr>
            <p:spPr bwMode="auto">
              <a:xfrm>
                <a:off x="179512" y="3861048"/>
                <a:ext cx="8712968" cy="276678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tr-TR" dirty="0" smtClean="0"/>
                  <a:t>RR</a:t>
                </a:r>
                <a:r>
                  <a:rPr lang="tr-TR" sz="1100" dirty="0"/>
                  <a:t>(CMH</a:t>
                </a:r>
                <a:r>
                  <a:rPr lang="tr-TR" sz="1200" dirty="0"/>
                  <a:t>) </a:t>
                </a:r>
                <a:r>
                  <a:rPr lang="tr-TR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/>
                    </m:nary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/>
                          </a:rPr>
                          <m:t>𝑎</m:t>
                        </m:r>
                        <m:r>
                          <a:rPr lang="tr-TR" i="1">
                            <a:latin typeface="Cambria Math"/>
                          </a:rPr>
                          <m:t>(</m:t>
                        </m:r>
                        <m:r>
                          <a:rPr lang="tr-TR" i="1">
                            <a:latin typeface="Cambria Math"/>
                          </a:rPr>
                          <m:t>𝑐</m:t>
                        </m:r>
                        <m:r>
                          <a:rPr lang="tr-TR" i="1">
                            <a:latin typeface="Cambria Math"/>
                          </a:rPr>
                          <m:t>+</m:t>
                        </m:r>
                        <m:r>
                          <a:rPr lang="tr-TR" i="1">
                            <a:latin typeface="Cambria Math"/>
                          </a:rPr>
                          <m:t>𝑑</m:t>
                        </m:r>
                        <m:r>
                          <a:rPr lang="tr-TR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tr-TR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tr-TR" sz="3600" b="1" dirty="0"/>
                  <a:t>/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/>
                    </m:nary>
                    <m:f>
                      <m:fPr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 dirty="0">
                            <a:latin typeface="Cambria Math"/>
                          </a:rPr>
                          <m:t>𝑐</m:t>
                        </m:r>
                        <m:r>
                          <a:rPr lang="tr-TR" i="1" dirty="0">
                            <a:latin typeface="Cambria Math"/>
                          </a:rPr>
                          <m:t>(</m:t>
                        </m:r>
                        <m:r>
                          <a:rPr lang="tr-TR" i="1" dirty="0">
                            <a:latin typeface="Cambria Math"/>
                          </a:rPr>
                          <m:t>𝑎</m:t>
                        </m:r>
                        <m:r>
                          <a:rPr lang="tr-TR" i="1" dirty="0">
                            <a:latin typeface="Cambria Math"/>
                          </a:rPr>
                          <m:t>+</m:t>
                        </m:r>
                        <m:r>
                          <a:rPr lang="tr-TR" i="1" dirty="0">
                            <a:latin typeface="Cambria Math"/>
                          </a:rPr>
                          <m:t>𝑏</m:t>
                        </m:r>
                        <m:r>
                          <a:rPr lang="tr-TR" i="1" dirty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tr-TR" i="1" dirty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tr-TR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box>
                          <m:boxPr>
                            <m:ctrlPr>
                              <a:rPr lang="tr-T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tr-T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10(35+465)</m:t>
                                </m:r>
                              </m:num>
                              <m:den>
                                <m:r>
                                  <a:rPr lang="tr-TR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600</m:t>
                                </m:r>
                              </m:den>
                            </m:f>
                            <m:r>
                              <a:rPr lang="tr-T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 </m:t>
                            </m:r>
                            <m:box>
                              <m:boxPr>
                                <m:ctrlPr>
                                  <a:rPr lang="tr-T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tr-TR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36(25+175)</m:t>
                                    </m:r>
                                  </m:num>
                                  <m:den>
                                    <m:r>
                                      <a:rPr lang="tr-T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400</m:t>
                                    </m:r>
                                  </m:den>
                                </m:f>
                              </m:e>
                            </m:box>
                            <m:r>
                              <a:rPr lang="tr-T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 </m:t>
                            </m:r>
                          </m:e>
                        </m:box>
                      </m:num>
                      <m:den>
                        <m:box>
                          <m:boxPr>
                            <m:ctrlPr>
                              <a:rPr lang="tr-T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tr-T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35(10+90)</m:t>
                                </m:r>
                              </m:num>
                              <m:den>
                                <m:r>
                                  <a:rPr lang="tr-TR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600</m:t>
                                </m:r>
                              </m:den>
                            </m:f>
                          </m:e>
                        </m:box>
                        <m:r>
                          <a:rPr lang="tr-T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 </m:t>
                        </m:r>
                        <m:box>
                          <m:boxPr>
                            <m:ctrlPr>
                              <a:rPr lang="tr-T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tr-T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25 (36+164)</m:t>
                                </m:r>
                              </m:num>
                              <m:den>
                                <m:r>
                                  <a:rPr lang="tr-TR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400</m:t>
                                </m:r>
                              </m:den>
                            </m:f>
                          </m:e>
                        </m:box>
                      </m:den>
                    </m:f>
                  </m:oMath>
                </a14:m>
                <a:r>
                  <a:rPr lang="tr-TR" b="1" dirty="0" smtClean="0">
                    <a:solidFill>
                      <a:schemeClr val="tx1"/>
                    </a:solidFill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𝟑𝟑</m:t>
                        </m:r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𝟏𝟖</m:t>
                        </m:r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𝟎𝟎</m:t>
                        </m:r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𝟖𝟑</m:t>
                        </m:r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𝟏𝟐</m:t>
                        </m:r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tr-TR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tr-TR" b="1" dirty="0" smtClean="0">
                    <a:solidFill>
                      <a:schemeClr val="tx1"/>
                    </a:solidFill>
                    <a:latin typeface="+mj-lt"/>
                  </a:rPr>
                  <a:t>= </a:t>
                </a:r>
                <a:r>
                  <a:rPr lang="tr-TR" b="1" dirty="0" smtClean="0">
                    <a:solidFill>
                      <a:srgbClr val="C00000"/>
                    </a:solidFill>
                    <a:latin typeface="+mj-lt"/>
                  </a:rPr>
                  <a:t>1.44</a:t>
                </a:r>
              </a:p>
              <a:p>
                <a:endParaRPr lang="tr-TR" b="1" dirty="0">
                  <a:latin typeface="+mj-lt"/>
                </a:endParaRPr>
              </a:p>
              <a:p>
                <a:endParaRPr lang="tr-TR" b="1" dirty="0" smtClean="0">
                  <a:solidFill>
                    <a:schemeClr val="tx1"/>
                  </a:solidFill>
                  <a:latin typeface="+mj-lt"/>
                </a:endParaRPr>
              </a:p>
              <a:p>
                <a:r>
                  <a:rPr lang="tr-TR" dirty="0"/>
                  <a:t>OR</a:t>
                </a:r>
                <a:r>
                  <a:rPr lang="tr-TR" sz="1200" dirty="0"/>
                  <a:t>(</a:t>
                </a:r>
                <a:r>
                  <a:rPr lang="tr-TR" sz="1100" dirty="0"/>
                  <a:t>CMH</a:t>
                </a:r>
                <a:r>
                  <a:rPr lang="tr-TR" sz="1200" dirty="0"/>
                  <a:t>)</a:t>
                </a:r>
                <a:r>
                  <a:rPr lang="tr-TR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tr-TR" i="1">
                                <a:latin typeface="Cambria Math"/>
                              </a:rPr>
                              <m:t>𝑎𝑑</m:t>
                            </m:r>
                            <m:r>
                              <a:rPr lang="tr-TR" i="1">
                                <a:latin typeface="Cambria Math"/>
                              </a:rPr>
                              <m:t>/</m:t>
                            </m:r>
                            <m:r>
                              <a:rPr lang="tr-TR" i="1">
                                <a:latin typeface="Cambria Math"/>
                              </a:rPr>
                              <m:t>𝑛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tr-TR" i="1">
                                <a:latin typeface="Cambria Math"/>
                              </a:rPr>
                              <m:t>𝑏𝑐</m:t>
                            </m:r>
                            <m:r>
                              <a:rPr lang="tr-TR" i="1">
                                <a:latin typeface="Cambria Math"/>
                              </a:rPr>
                              <m:t>/</m:t>
                            </m:r>
                            <m:r>
                              <a:rPr lang="tr-TR" i="1">
                                <a:latin typeface="Cambria Math"/>
                              </a:rPr>
                              <m:t>𝑛</m:t>
                            </m:r>
                          </m:e>
                        </m:nary>
                      </m:den>
                    </m:f>
                  </m:oMath>
                </a14:m>
                <a:r>
                  <a:rPr lang="tr-TR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/>
                              </a:rPr>
                              <m:t>10</m:t>
                            </m:r>
                            <m:r>
                              <a:rPr lang="tr-TR" b="0" i="1" smtClean="0">
                                <a:latin typeface="Cambria Math"/>
                              </a:rPr>
                              <m:t>𝑋</m:t>
                            </m:r>
                            <m:r>
                              <a:rPr lang="tr-TR" b="0" i="1" smtClean="0">
                                <a:latin typeface="Cambria Math"/>
                              </a:rPr>
                              <m:t>465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/>
                              </a:rPr>
                              <m:t>600</m:t>
                            </m:r>
                          </m:den>
                        </m:f>
                        <m:r>
                          <a:rPr lang="tr-TR" b="0" i="1" smtClean="0">
                            <a:latin typeface="Cambria Math"/>
                          </a:rPr>
                          <m:t>+</m:t>
                        </m:r>
                        <m:box>
                          <m:box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b="0" i="1" smtClean="0">
                                    <a:latin typeface="Cambria Math"/>
                                  </a:rPr>
                                  <m:t>36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175</m:t>
                                </m:r>
                              </m:num>
                              <m:den>
                                <m:r>
                                  <a:rPr lang="tr-TR" b="0" i="1" smtClean="0">
                                    <a:latin typeface="Cambria Math"/>
                                  </a:rPr>
                                  <m:t>400</m:t>
                                </m:r>
                              </m:den>
                            </m:f>
                          </m:e>
                        </m:box>
                      </m:num>
                      <m:den>
                        <m:box>
                          <m:boxPr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tr-TR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b="0" i="1" smtClean="0">
                                    <a:latin typeface="Cambria Math"/>
                                  </a:rPr>
                                  <m:t>90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35</m:t>
                                </m:r>
                              </m:num>
                              <m:den>
                                <m:r>
                                  <a:rPr lang="tr-TR" b="0" i="1" smtClean="0">
                                    <a:latin typeface="Cambria Math"/>
                                  </a:rPr>
                                  <m:t>600</m:t>
                                </m:r>
                              </m:den>
                            </m:f>
                          </m:e>
                        </m:box>
                        <m:r>
                          <a:rPr lang="tr-TR" b="0" i="1" smtClean="0">
                            <a:latin typeface="Cambria Math"/>
                          </a:rPr>
                          <m:t>+</m:t>
                        </m:r>
                        <m:box>
                          <m:box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b="0" i="1" smtClean="0">
                                    <a:latin typeface="Cambria Math"/>
                                  </a:rPr>
                                  <m:t>164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25</m:t>
                                </m:r>
                              </m:num>
                              <m:den>
                                <m:r>
                                  <a:rPr lang="tr-TR" b="0" i="1" smtClean="0">
                                    <a:latin typeface="Cambria Math"/>
                                  </a:rPr>
                                  <m:t>400</m:t>
                                </m:r>
                              </m:den>
                            </m:f>
                          </m:e>
                        </m:box>
                      </m:den>
                    </m:f>
                  </m:oMath>
                </a14:m>
                <a:r>
                  <a:rPr lang="tr-TR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dirty="0" smtClean="0">
                            <a:latin typeface="Cambria Math"/>
                          </a:rPr>
                          <m:t>7.75+15.75</m:t>
                        </m:r>
                      </m:num>
                      <m:den>
                        <m:r>
                          <a:rPr lang="tr-TR" b="0" i="1" dirty="0" smtClean="0">
                            <a:latin typeface="Cambria Math"/>
                          </a:rPr>
                          <m:t>5.25+10.25</m:t>
                        </m:r>
                      </m:den>
                    </m:f>
                  </m:oMath>
                </a14:m>
                <a:r>
                  <a:rPr lang="tr-TR" dirty="0" smtClean="0">
                    <a:latin typeface="+mj-lt"/>
                  </a:rPr>
                  <a:t>= </a:t>
                </a:r>
                <a:r>
                  <a:rPr lang="tr-TR" b="1" dirty="0" smtClean="0">
                    <a:solidFill>
                      <a:srgbClr val="C00000"/>
                    </a:solidFill>
                    <a:latin typeface="+mj-lt"/>
                  </a:rPr>
                  <a:t>1.52</a:t>
                </a:r>
                <a:endParaRPr lang="tr-TR" b="1" dirty="0">
                  <a:solidFill>
                    <a:srgbClr val="C00000"/>
                  </a:solidFill>
                  <a:latin typeface="+mj-lt"/>
                </a:endParaRPr>
              </a:p>
              <a:p>
                <a:endParaRPr lang="tr-TR" b="1" dirty="0" smtClean="0">
                  <a:solidFill>
                    <a:srgbClr val="C00000"/>
                  </a:solidFill>
                  <a:latin typeface="+mj-lt"/>
                </a:endParaRPr>
              </a:p>
              <a:p>
                <a:endParaRPr lang="tr-TR" b="1" dirty="0" smtClean="0">
                  <a:solidFill>
                    <a:srgbClr val="C00000"/>
                  </a:solidFill>
                  <a:latin typeface="+mj-lt"/>
                </a:endParaRPr>
              </a:p>
              <a:p>
                <a:endParaRPr lang="tr-TR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Dikdörtge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3861048"/>
                <a:ext cx="8712968" cy="276678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489" t="-372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Metin kutusu 8"/>
          <p:cNvSpPr txBox="1"/>
          <p:nvPr/>
        </p:nvSpPr>
        <p:spPr>
          <a:xfrm>
            <a:off x="2051720" y="1923219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a            b</a:t>
            </a:r>
          </a:p>
          <a:p>
            <a:endParaRPr lang="tr-T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c            d</a:t>
            </a:r>
            <a:endParaRPr lang="tr-T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228184" y="1943701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a            b</a:t>
            </a:r>
          </a:p>
          <a:p>
            <a:endParaRPr lang="tr-TR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c            d</a:t>
            </a:r>
            <a:endParaRPr lang="tr-TR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1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tr-TR" dirty="0" err="1" smtClean="0"/>
              <a:t>Exercise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case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researchs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MI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alcohol</a:t>
            </a:r>
            <a:r>
              <a:rPr lang="tr-TR" dirty="0" smtClean="0"/>
              <a:t> </a:t>
            </a:r>
            <a:r>
              <a:rPr lang="tr-TR" dirty="0" err="1" smtClean="0"/>
              <a:t>consumption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988629"/>
              </p:ext>
            </p:extLst>
          </p:nvPr>
        </p:nvGraphicFramePr>
        <p:xfrm>
          <a:off x="827584" y="2780928"/>
          <a:ext cx="48768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Cases</a:t>
                      </a:r>
                      <a:r>
                        <a:rPr lang="tr-TR" dirty="0" smtClean="0"/>
                        <a:t> 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Controls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Alcohol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Yes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29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+mj-lt"/>
                        </a:rPr>
                        <a:t>164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1607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1812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234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1742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1976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5940152" y="3388350"/>
            <a:ext cx="278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+mj-lt"/>
              </a:rPr>
              <a:t>OR</a:t>
            </a:r>
            <a:r>
              <a:rPr lang="tr-TR" smtClean="0">
                <a:latin typeface="+mj-lt"/>
              </a:rPr>
              <a:t>= 29x1607/205x135</a:t>
            </a:r>
            <a:r>
              <a:rPr lang="tr-TR" dirty="0" smtClean="0">
                <a:latin typeface="+mj-lt"/>
              </a:rPr>
              <a:t>= 1.7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51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lang="tr-TR" dirty="0" err="1" smtClean="0"/>
              <a:t>Exercise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255830"/>
              </p:ext>
            </p:extLst>
          </p:nvPr>
        </p:nvGraphicFramePr>
        <p:xfrm>
          <a:off x="395536" y="1124744"/>
          <a:ext cx="3394720" cy="1698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42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25-29 </a:t>
                      </a:r>
                      <a:r>
                        <a:rPr lang="tr-TR" sz="1400" dirty="0" err="1" smtClean="0"/>
                        <a:t>yr</a:t>
                      </a:r>
                      <a:endParaRPr lang="tr-TR" sz="1400" dirty="0" smtClean="0"/>
                    </a:p>
                    <a:p>
                      <a:r>
                        <a:rPr lang="tr-TR" sz="1400" dirty="0" err="1" smtClean="0"/>
                        <a:t>Alcohol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Control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Total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Yes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smtClean="0"/>
                        <a:t>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292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348502"/>
              </p:ext>
            </p:extLst>
          </p:nvPr>
        </p:nvGraphicFramePr>
        <p:xfrm>
          <a:off x="5004048" y="1124744"/>
          <a:ext cx="3394720" cy="1698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42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30-34 </a:t>
                      </a:r>
                      <a:r>
                        <a:rPr lang="tr-TR" sz="1400" dirty="0" err="1" smtClean="0"/>
                        <a:t>yr</a:t>
                      </a:r>
                      <a:endParaRPr lang="tr-TR" sz="1400" dirty="0" smtClean="0"/>
                    </a:p>
                    <a:p>
                      <a:r>
                        <a:rPr lang="tr-TR" sz="1400" dirty="0" err="1" smtClean="0"/>
                        <a:t>Alcohol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Control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Total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Yes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smtClean="0"/>
                        <a:t>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390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423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444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756972"/>
              </p:ext>
            </p:extLst>
          </p:nvPr>
        </p:nvGraphicFramePr>
        <p:xfrm>
          <a:off x="395536" y="2996952"/>
          <a:ext cx="3394720" cy="1698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42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35-39 </a:t>
                      </a:r>
                      <a:r>
                        <a:rPr lang="tr-TR" sz="1400" dirty="0" err="1" smtClean="0"/>
                        <a:t>yr</a:t>
                      </a:r>
                      <a:endParaRPr lang="tr-TR" sz="1400" dirty="0" smtClean="0"/>
                    </a:p>
                    <a:p>
                      <a:r>
                        <a:rPr lang="tr-TR" sz="1400" dirty="0" err="1" smtClean="0"/>
                        <a:t>Alcohol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Control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Total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Yes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smtClean="0"/>
                        <a:t>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330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393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362939"/>
              </p:ext>
            </p:extLst>
          </p:nvPr>
        </p:nvGraphicFramePr>
        <p:xfrm>
          <a:off x="5004048" y="2996952"/>
          <a:ext cx="3394720" cy="1698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42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40-44 </a:t>
                      </a:r>
                      <a:r>
                        <a:rPr lang="tr-TR" sz="1400" dirty="0" err="1" smtClean="0"/>
                        <a:t>yr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Alcohol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Control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Total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Yes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smtClean="0"/>
                        <a:t>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427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371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442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9463736"/>
              </p:ext>
            </p:extLst>
          </p:nvPr>
        </p:nvGraphicFramePr>
        <p:xfrm>
          <a:off x="395536" y="4869160"/>
          <a:ext cx="3394720" cy="1698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42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45-49 </a:t>
                      </a:r>
                      <a:r>
                        <a:rPr lang="tr-TR" sz="1400" dirty="0" err="1" smtClean="0"/>
                        <a:t>yr</a:t>
                      </a:r>
                      <a:endParaRPr lang="tr-TR" sz="1400" dirty="0" smtClean="0"/>
                    </a:p>
                    <a:p>
                      <a:r>
                        <a:rPr lang="tr-TR" sz="1400" dirty="0" err="1" smtClean="0"/>
                        <a:t>Alcohol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Control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Total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Yes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smtClean="0"/>
                        <a:t>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394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425">
                <a:tc>
                  <a:txBody>
                    <a:bodyPr/>
                    <a:lstStyle/>
                    <a:p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Metin kutusu 10"/>
          <p:cNvSpPr txBox="1"/>
          <p:nvPr/>
        </p:nvSpPr>
        <p:spPr>
          <a:xfrm>
            <a:off x="4788024" y="5229200"/>
            <a:ext cx="3763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 smtClean="0">
                <a:solidFill>
                  <a:srgbClr val="C00000"/>
                </a:solidFill>
              </a:rPr>
              <a:t>Calculate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the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stratum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specific</a:t>
            </a:r>
            <a:endParaRPr lang="tr-TR" sz="2000" b="1" dirty="0" smtClean="0">
              <a:solidFill>
                <a:srgbClr val="C00000"/>
              </a:solidFill>
            </a:endParaRPr>
          </a:p>
          <a:p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and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adjusted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odds</a:t>
            </a:r>
            <a:r>
              <a:rPr lang="tr-TR" sz="2000" b="1" dirty="0" smtClean="0">
                <a:solidFill>
                  <a:srgbClr val="C00000"/>
                </a:solidFill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</a:rPr>
              <a:t>ratios</a:t>
            </a:r>
            <a:endParaRPr lang="tr-TR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58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080120"/>
          </a:xfrm>
        </p:spPr>
        <p:txBody>
          <a:bodyPr>
            <a:noAutofit/>
          </a:bodyPr>
          <a:lstStyle/>
          <a:p>
            <a:r>
              <a:rPr lang="tr-TR" sz="4000" dirty="0"/>
              <a:t>Control of </a:t>
            </a:r>
            <a:r>
              <a:rPr lang="tr-TR" sz="4000" dirty="0" err="1"/>
              <a:t>Confounding</a:t>
            </a:r>
            <a:r>
              <a:rPr lang="tr-TR" sz="4000" dirty="0"/>
              <a:t> in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smtClean="0"/>
              <a:t>Analysis-</a:t>
            </a:r>
            <a:r>
              <a:rPr lang="en-US" sz="4000" dirty="0"/>
              <a:t>Multiple variable regression analysis</a:t>
            </a:r>
            <a:br>
              <a:rPr lang="en-US" sz="4000" dirty="0"/>
            </a:b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4968552"/>
          </a:xfrm>
        </p:spPr>
        <p:txBody>
          <a:bodyPr/>
          <a:lstStyle/>
          <a:p>
            <a:r>
              <a:rPr lang="tr-TR" dirty="0" err="1" smtClean="0"/>
              <a:t>Stratified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r>
              <a:rPr lang="tr-TR" dirty="0" smtClean="0"/>
              <a:t> </a:t>
            </a:r>
            <a:r>
              <a:rPr lang="tr-TR" dirty="0" err="1" smtClean="0"/>
              <a:t>works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few</a:t>
            </a:r>
            <a:r>
              <a:rPr lang="tr-TR" dirty="0" smtClean="0"/>
              <a:t> </a:t>
            </a:r>
            <a:r>
              <a:rPr lang="tr-TR" dirty="0" err="1" smtClean="0"/>
              <a:t>strata</a:t>
            </a:r>
            <a:r>
              <a:rPr lang="tr-TR" dirty="0" smtClean="0"/>
              <a:t> (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smtClean="0">
                <a:latin typeface="+mj-lt"/>
              </a:rPr>
              <a:t>1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smtClean="0">
                <a:latin typeface="+mj-lt"/>
              </a:rPr>
              <a:t>2</a:t>
            </a:r>
            <a:r>
              <a:rPr lang="tr-TR" dirty="0" smtClean="0"/>
              <a:t> </a:t>
            </a:r>
            <a:r>
              <a:rPr lang="tr-TR" dirty="0" err="1" smtClean="0"/>
              <a:t>confounders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controlled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potential</a:t>
            </a:r>
            <a:r>
              <a:rPr lang="tr-TR" dirty="0" smtClean="0"/>
              <a:t> </a:t>
            </a:r>
            <a:r>
              <a:rPr lang="tr-TR" dirty="0" err="1" smtClean="0"/>
              <a:t>confounders</a:t>
            </a:r>
            <a:r>
              <a:rPr lang="tr-TR" dirty="0" smtClean="0"/>
              <a:t> is </a:t>
            </a:r>
            <a:r>
              <a:rPr lang="tr-TR" dirty="0" err="1" smtClean="0"/>
              <a:t>large</a:t>
            </a:r>
            <a:r>
              <a:rPr lang="tr-TR" dirty="0" smtClean="0"/>
              <a:t>, </a:t>
            </a:r>
            <a:r>
              <a:rPr lang="tr-TR" dirty="0" err="1" smtClean="0"/>
              <a:t>multivariate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applied</a:t>
            </a:r>
            <a:endParaRPr lang="tr-TR" dirty="0" smtClean="0"/>
          </a:p>
          <a:p>
            <a:pPr lvl="1"/>
            <a:r>
              <a:rPr lang="tr-TR" dirty="0" smtClean="0"/>
              <a:t>Can </a:t>
            </a:r>
            <a:r>
              <a:rPr lang="tr-TR" dirty="0" err="1" smtClean="0"/>
              <a:t>handle</a:t>
            </a:r>
            <a:r>
              <a:rPr lang="tr-TR" dirty="0" smtClean="0"/>
              <a:t> </a:t>
            </a:r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confounders</a:t>
            </a:r>
            <a:r>
              <a:rPr lang="tr-TR" dirty="0" smtClean="0"/>
              <a:t>  (</a:t>
            </a:r>
            <a:r>
              <a:rPr lang="tr-TR" dirty="0" err="1" smtClean="0"/>
              <a:t>covariates</a:t>
            </a:r>
            <a:r>
              <a:rPr lang="tr-TR" dirty="0" smtClean="0"/>
              <a:t>) </a:t>
            </a:r>
            <a:r>
              <a:rPr lang="tr-TR" dirty="0" err="1" smtClean="0"/>
              <a:t>simultaneously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statistical</a:t>
            </a:r>
            <a:r>
              <a:rPr lang="tr-TR" dirty="0" smtClean="0"/>
              <a:t> </a:t>
            </a:r>
            <a:r>
              <a:rPr lang="tr-TR" dirty="0" err="1" smtClean="0"/>
              <a:t>regression</a:t>
            </a:r>
            <a:r>
              <a:rPr lang="tr-TR" dirty="0" smtClean="0"/>
              <a:t> </a:t>
            </a:r>
            <a:r>
              <a:rPr lang="tr-TR" dirty="0" err="1" smtClean="0"/>
              <a:t>models</a:t>
            </a:r>
            <a:endParaRPr lang="tr-TR" dirty="0" smtClean="0"/>
          </a:p>
          <a:p>
            <a:pPr lvl="1"/>
            <a:r>
              <a:rPr lang="tr-TR" dirty="0" err="1" smtClean="0"/>
              <a:t>Always</a:t>
            </a:r>
            <a:r>
              <a:rPr lang="tr-TR" dirty="0" smtClean="0"/>
              <a:t> done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statistical</a:t>
            </a:r>
            <a:r>
              <a:rPr lang="tr-TR" dirty="0" smtClean="0"/>
              <a:t> software </a:t>
            </a:r>
            <a:r>
              <a:rPr lang="tr-TR" dirty="0" err="1" smtClean="0"/>
              <a:t>packages</a:t>
            </a:r>
            <a:r>
              <a:rPr lang="tr-TR" dirty="0" smtClean="0"/>
              <a:t> (SAS, </a:t>
            </a:r>
            <a:r>
              <a:rPr lang="tr-TR" dirty="0" err="1" smtClean="0"/>
              <a:t>Stata</a:t>
            </a:r>
            <a:r>
              <a:rPr lang="tr-TR" dirty="0" smtClean="0"/>
              <a:t>, SPSS)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880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Residual</a:t>
            </a:r>
            <a:r>
              <a:rPr lang="tr-TR" dirty="0" smtClean="0"/>
              <a:t> </a:t>
            </a:r>
            <a:r>
              <a:rPr lang="tr-TR" dirty="0" err="1" smtClean="0"/>
              <a:t>Confounding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Confounding</a:t>
            </a:r>
            <a:r>
              <a:rPr lang="tr-TR" dirty="0" smtClean="0"/>
              <a:t> can </a:t>
            </a:r>
            <a:r>
              <a:rPr lang="tr-TR" dirty="0" err="1" smtClean="0"/>
              <a:t>persist</a:t>
            </a:r>
            <a:r>
              <a:rPr lang="tr-TR" dirty="0" smtClean="0"/>
              <a:t>,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adjustment</a:t>
            </a:r>
            <a:endParaRPr lang="tr-TR" dirty="0" smtClean="0"/>
          </a:p>
          <a:p>
            <a:pPr lvl="1"/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confounders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not </a:t>
            </a:r>
            <a:r>
              <a:rPr lang="tr-TR" dirty="0" err="1" smtClean="0"/>
              <a:t>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adjusted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variables</a:t>
            </a:r>
            <a:r>
              <a:rPr lang="tr-TR" dirty="0" smtClean="0"/>
              <a:t> </a:t>
            </a:r>
            <a:r>
              <a:rPr lang="tr-TR" dirty="0" err="1" smtClean="0"/>
              <a:t>adjusted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actually</a:t>
            </a:r>
            <a:r>
              <a:rPr lang="tr-TR" dirty="0" smtClean="0"/>
              <a:t> not </a:t>
            </a:r>
            <a:r>
              <a:rPr lang="tr-TR" dirty="0" err="1" smtClean="0"/>
              <a:t>confounders</a:t>
            </a:r>
            <a:endParaRPr lang="tr-TR" dirty="0" smtClean="0"/>
          </a:p>
          <a:p>
            <a:pPr lvl="1"/>
            <a:r>
              <a:rPr lang="tr-TR" dirty="0" err="1" smtClean="0"/>
              <a:t>Confounders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measured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error</a:t>
            </a:r>
            <a:r>
              <a:rPr lang="tr-TR" dirty="0" smtClean="0"/>
              <a:t> (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r>
              <a:rPr lang="tr-TR" dirty="0" smtClean="0"/>
              <a:t>, </a:t>
            </a:r>
            <a:r>
              <a:rPr lang="tr-TR" dirty="0" err="1" smtClean="0"/>
              <a:t>misclassification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Categories</a:t>
            </a:r>
            <a:r>
              <a:rPr lang="tr-TR" dirty="0" smtClean="0"/>
              <a:t> of </a:t>
            </a:r>
            <a:r>
              <a:rPr lang="tr-TR" dirty="0" err="1" smtClean="0"/>
              <a:t>confounders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improperly</a:t>
            </a:r>
            <a:r>
              <a:rPr lang="tr-TR" dirty="0" smtClean="0"/>
              <a:t> </a:t>
            </a:r>
            <a:r>
              <a:rPr lang="tr-TR" dirty="0" err="1" smtClean="0"/>
              <a:t>defined</a:t>
            </a:r>
            <a:r>
              <a:rPr lang="tr-TR" dirty="0" smtClean="0"/>
              <a:t> (</a:t>
            </a:r>
            <a:r>
              <a:rPr lang="tr-TR" dirty="0" err="1" smtClean="0"/>
              <a:t>e.g</a:t>
            </a:r>
            <a:r>
              <a:rPr lang="tr-TR" dirty="0" smtClean="0"/>
              <a:t>. </a:t>
            </a:r>
            <a:r>
              <a:rPr lang="tr-TR" dirty="0" err="1"/>
              <a:t>a</a:t>
            </a:r>
            <a:r>
              <a:rPr lang="tr-TR" dirty="0" err="1" smtClean="0"/>
              <a:t>ge</a:t>
            </a:r>
            <a:r>
              <a:rPr lang="tr-TR" dirty="0" smtClean="0"/>
              <a:t> </a:t>
            </a:r>
            <a:r>
              <a:rPr lang="tr-TR" dirty="0" err="1" smtClean="0"/>
              <a:t>categories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too</a:t>
            </a:r>
            <a:r>
              <a:rPr lang="tr-TR" dirty="0" smtClean="0"/>
              <a:t> </a:t>
            </a:r>
            <a:r>
              <a:rPr lang="tr-TR" dirty="0" err="1" smtClean="0"/>
              <a:t>broad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945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/>
              <a:t>M</a:t>
            </a:r>
            <a:r>
              <a:rPr lang="tr-TR" dirty="0" err="1" smtClean="0"/>
              <a:t>easure</a:t>
            </a:r>
            <a:r>
              <a:rPr lang="tr-TR" dirty="0" smtClean="0"/>
              <a:t> </a:t>
            </a:r>
            <a:r>
              <a:rPr lang="tr-TR" dirty="0" err="1" smtClean="0"/>
              <a:t>Modification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means</a:t>
            </a:r>
            <a:r>
              <a:rPr lang="tr-TR" dirty="0" smtClean="0"/>
              <a:t> «</a:t>
            </a:r>
            <a:r>
              <a:rPr lang="tr-TR" dirty="0" err="1" smtClean="0"/>
              <a:t>Heterogeneity</a:t>
            </a:r>
            <a:r>
              <a:rPr lang="tr-TR" dirty="0" smtClean="0"/>
              <a:t> of an </a:t>
            </a:r>
            <a:r>
              <a:rPr lang="tr-TR" dirty="0" err="1" smtClean="0"/>
              <a:t>effect</a:t>
            </a:r>
            <a:r>
              <a:rPr lang="tr-TR" dirty="0" smtClean="0"/>
              <a:t>» </a:t>
            </a:r>
            <a:r>
              <a:rPr lang="tr-TR" dirty="0" err="1" smtClean="0"/>
              <a:t>depends</a:t>
            </a:r>
            <a:r>
              <a:rPr lang="tr-TR" dirty="0" smtClean="0"/>
              <a:t> on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Interaction</a:t>
            </a:r>
            <a:r>
              <a:rPr lang="tr-TR" dirty="0" smtClean="0"/>
              <a:t> </a:t>
            </a:r>
            <a:r>
              <a:rPr lang="tr-TR" dirty="0" err="1" smtClean="0"/>
              <a:t>occurs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of a risk </a:t>
            </a:r>
            <a:r>
              <a:rPr lang="tr-TR" dirty="0" err="1" smtClean="0"/>
              <a:t>factor</a:t>
            </a:r>
            <a:r>
              <a:rPr lang="tr-TR" dirty="0" smtClean="0"/>
              <a:t> on an </a:t>
            </a:r>
            <a:r>
              <a:rPr lang="tr-TR" dirty="0" err="1" smtClean="0"/>
              <a:t>outcome</a:t>
            </a:r>
            <a:r>
              <a:rPr lang="tr-TR" dirty="0" smtClean="0"/>
              <a:t> is not </a:t>
            </a:r>
            <a:r>
              <a:rPr lang="tr-TR" dirty="0" err="1" smtClean="0"/>
              <a:t>homogenous</a:t>
            </a:r>
            <a:r>
              <a:rPr lang="tr-TR" dirty="0" smtClean="0"/>
              <a:t>  in </a:t>
            </a:r>
            <a:r>
              <a:rPr lang="tr-TR" dirty="0" err="1" smtClean="0"/>
              <a:t>stratas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a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variable</a:t>
            </a:r>
            <a:endParaRPr lang="tr-TR" dirty="0" smtClean="0"/>
          </a:p>
          <a:p>
            <a:r>
              <a:rPr lang="tr-TR" dirty="0" err="1" smtClean="0"/>
              <a:t>Differences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measure</a:t>
            </a:r>
            <a:r>
              <a:rPr lang="tr-TR" dirty="0" smtClean="0"/>
              <a:t> of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r>
              <a:rPr lang="tr-TR" dirty="0" smtClean="0"/>
              <a:t> at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levels</a:t>
            </a:r>
            <a:r>
              <a:rPr lang="tr-TR" dirty="0" smtClean="0"/>
              <a:t> of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62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r>
              <a:rPr lang="tr-TR" dirty="0" smtClean="0"/>
              <a:t>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</a:t>
            </a:r>
            <a:r>
              <a:rPr lang="en-US" dirty="0" err="1" smtClean="0"/>
              <a:t>uppose</a:t>
            </a:r>
            <a:r>
              <a:rPr lang="en-US" dirty="0" smtClean="0"/>
              <a:t> </a:t>
            </a:r>
            <a:r>
              <a:rPr lang="en-US" dirty="0"/>
              <a:t>a clinical trial is conducted and the drug is shown to result in a statistically significant </a:t>
            </a:r>
            <a:r>
              <a:rPr lang="tr-TR" dirty="0" err="1" smtClean="0"/>
              <a:t>increase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tr-TR" smtClean="0"/>
              <a:t>HDL</a:t>
            </a:r>
            <a:r>
              <a:rPr lang="en-US" smtClean="0"/>
              <a:t> </a:t>
            </a:r>
            <a:r>
              <a:rPr lang="en-US" dirty="0"/>
              <a:t>cholesterol. </a:t>
            </a:r>
            <a:endParaRPr lang="tr-TR" dirty="0" smtClean="0"/>
          </a:p>
          <a:p>
            <a:r>
              <a:rPr lang="en-US" dirty="0" smtClean="0"/>
              <a:t>However</a:t>
            </a:r>
            <a:r>
              <a:rPr lang="en-US" dirty="0"/>
              <a:t>, suppose that with closer scrutiny of the data, the investigators find that the drug is only effective in subjects with a specific genetic marker and that there is no effect in persons who do not possess the marker.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effect of the treatment is different depending on the presence or absence of the genetic marker. This is an example of effect modification or "statistical interaction".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32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4099" y="1844824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tr-TR" sz="2800" dirty="0">
              <a:solidFill>
                <a:srgbClr val="FF0000"/>
              </a:solidFill>
            </a:endParaRPr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971600" y="2902462"/>
            <a:ext cx="1841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/>
              <a:t>Exposure</a:t>
            </a:r>
            <a:endParaRPr lang="tr-TR" b="1" dirty="0" smtClean="0"/>
          </a:p>
          <a:p>
            <a:r>
              <a:rPr lang="tr-TR" b="1" dirty="0" smtClean="0"/>
              <a:t>New </a:t>
            </a:r>
            <a:r>
              <a:rPr lang="tr-TR" b="1" dirty="0" err="1" smtClean="0"/>
              <a:t>Treatment</a:t>
            </a:r>
            <a:endParaRPr lang="tr-TR" b="1" dirty="0"/>
          </a:p>
        </p:txBody>
      </p:sp>
      <p:sp>
        <p:nvSpPr>
          <p:cNvPr id="9" name="Metin kutusu 8"/>
          <p:cNvSpPr txBox="1"/>
          <p:nvPr/>
        </p:nvSpPr>
        <p:spPr>
          <a:xfrm>
            <a:off x="5076056" y="2988022"/>
            <a:ext cx="1191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/>
              <a:t>Outcome</a:t>
            </a:r>
            <a:endParaRPr lang="tr-TR" b="1" dirty="0" smtClean="0"/>
          </a:p>
          <a:p>
            <a:r>
              <a:rPr lang="tr-TR" b="1" dirty="0" smtClean="0"/>
              <a:t>HDL </a:t>
            </a:r>
          </a:p>
          <a:p>
            <a:endParaRPr lang="tr-TR" dirty="0"/>
          </a:p>
        </p:txBody>
      </p:sp>
      <p:sp>
        <p:nvSpPr>
          <p:cNvPr id="10" name="Yukarı Ok 9"/>
          <p:cNvSpPr/>
          <p:nvPr/>
        </p:nvSpPr>
        <p:spPr>
          <a:xfrm>
            <a:off x="5683182" y="3261849"/>
            <a:ext cx="242316" cy="375675"/>
          </a:xfrm>
          <a:prstGeom prst="upArrow">
            <a:avLst>
              <a:gd name="adj1" fmla="val 571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2987824" y="4221088"/>
            <a:ext cx="2002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Third </a:t>
            </a:r>
            <a:r>
              <a:rPr lang="tr-TR" b="1" dirty="0" err="1" smtClean="0"/>
              <a:t>variable</a:t>
            </a:r>
            <a:endParaRPr lang="tr-TR" b="1" dirty="0" smtClean="0"/>
          </a:p>
          <a:p>
            <a:r>
              <a:rPr lang="tr-TR" b="1" dirty="0" err="1" smtClean="0"/>
              <a:t>Genetic</a:t>
            </a:r>
            <a:r>
              <a:rPr lang="tr-TR" b="1" dirty="0" smtClean="0"/>
              <a:t> Marker</a:t>
            </a:r>
          </a:p>
          <a:p>
            <a:r>
              <a:rPr lang="tr-TR" b="1" dirty="0" smtClean="0"/>
              <a:t>(</a:t>
            </a:r>
            <a:r>
              <a:rPr lang="tr-TR" b="1" dirty="0" err="1" smtClean="0"/>
              <a:t>Effect</a:t>
            </a:r>
            <a:r>
              <a:rPr lang="tr-TR" b="1" dirty="0" smtClean="0"/>
              <a:t> </a:t>
            </a:r>
            <a:r>
              <a:rPr lang="tr-TR" b="1" dirty="0" err="1" smtClean="0"/>
              <a:t>modifier</a:t>
            </a:r>
            <a:r>
              <a:rPr lang="tr-TR" b="1" dirty="0" smtClean="0"/>
              <a:t>)</a:t>
            </a:r>
            <a:endParaRPr lang="tr-TR" b="1" dirty="0"/>
          </a:p>
        </p:txBody>
      </p:sp>
      <p:cxnSp>
        <p:nvCxnSpPr>
          <p:cNvPr id="16" name="Düz Ok Bağlayıcısı 15"/>
          <p:cNvCxnSpPr/>
          <p:nvPr/>
        </p:nvCxnSpPr>
        <p:spPr>
          <a:xfrm>
            <a:off x="3222827" y="3261665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1881941" y="3637524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 flipV="1">
            <a:off x="4863659" y="3717032"/>
            <a:ext cx="716453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2051109" y="3683334"/>
            <a:ext cx="288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b="1" dirty="0" smtClean="0">
                <a:solidFill>
                  <a:srgbClr val="FF0000"/>
                </a:solidFill>
              </a:rPr>
              <a:t>?</a:t>
            </a:r>
            <a:endParaRPr lang="tr-TR" sz="5400" b="1" dirty="0">
              <a:solidFill>
                <a:srgbClr val="FF0000"/>
              </a:solidFill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5081257" y="3759423"/>
            <a:ext cx="4988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b="1" dirty="0" smtClean="0">
                <a:solidFill>
                  <a:srgbClr val="FF0000"/>
                </a:solidFill>
              </a:rPr>
              <a:t>?</a:t>
            </a:r>
            <a:endParaRPr lang="tr-TR" sz="5400" b="1" dirty="0">
              <a:solidFill>
                <a:srgbClr val="FF0000"/>
              </a:solidFill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899592" y="5517232"/>
            <a:ext cx="7118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No </a:t>
            </a:r>
            <a:r>
              <a:rPr lang="tr-TR" dirty="0" err="1" smtClean="0"/>
              <a:t>association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exposure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endParaRPr lang="tr-TR" dirty="0" smtClean="0"/>
          </a:p>
          <a:p>
            <a:r>
              <a:rPr lang="tr-TR" dirty="0" smtClean="0"/>
              <a:t>is not a risk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outcome</a:t>
            </a:r>
            <a:r>
              <a:rPr lang="tr-TR" dirty="0" smtClean="0"/>
              <a:t>.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confounding</a:t>
            </a:r>
            <a:endParaRPr lang="tr-TR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2588385" y="1984723"/>
            <a:ext cx="3199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of </a:t>
            </a:r>
            <a:r>
              <a:rPr lang="tr-TR" dirty="0" err="1" smtClean="0"/>
              <a:t>treatment</a:t>
            </a:r>
            <a:r>
              <a:rPr lang="tr-TR" dirty="0" smtClean="0"/>
              <a:t> </a:t>
            </a:r>
            <a:r>
              <a:rPr lang="tr-TR" dirty="0" err="1" smtClean="0"/>
              <a:t>differs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genetic</a:t>
            </a:r>
            <a:r>
              <a:rPr lang="tr-TR" dirty="0" smtClean="0"/>
              <a:t> marker presence</a:t>
            </a:r>
            <a:endParaRPr lang="tr-TR" dirty="0"/>
          </a:p>
        </p:txBody>
      </p:sp>
      <p:cxnSp>
        <p:nvCxnSpPr>
          <p:cNvPr id="30" name="Düz Ok Bağlayıcısı 29"/>
          <p:cNvCxnSpPr/>
          <p:nvPr/>
        </p:nvCxnSpPr>
        <p:spPr>
          <a:xfrm>
            <a:off x="3645454" y="2561368"/>
            <a:ext cx="0" cy="279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758763" y="2218558"/>
            <a:ext cx="172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Genetic</a:t>
            </a:r>
            <a:r>
              <a:rPr lang="tr-TR" dirty="0" smtClean="0"/>
              <a:t> marker</a:t>
            </a:r>
            <a:endParaRPr lang="tr-TR" dirty="0"/>
          </a:p>
        </p:txBody>
      </p:sp>
      <p:sp>
        <p:nvSpPr>
          <p:cNvPr id="5" name="Yukarı Aşağı Ok 4"/>
          <p:cNvSpPr/>
          <p:nvPr/>
        </p:nvSpPr>
        <p:spPr>
          <a:xfrm>
            <a:off x="1547664" y="2611279"/>
            <a:ext cx="144016" cy="33424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 rot="282686">
            <a:off x="1771713" y="2844012"/>
            <a:ext cx="2978399" cy="104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4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181721"/>
              </p:ext>
            </p:extLst>
          </p:nvPr>
        </p:nvGraphicFramePr>
        <p:xfrm>
          <a:off x="467544" y="980728"/>
          <a:ext cx="15225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İçerik Yer Tutucus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806662"/>
              </p:ext>
            </p:extLst>
          </p:nvPr>
        </p:nvGraphicFramePr>
        <p:xfrm>
          <a:off x="467544" y="2924944"/>
          <a:ext cx="15225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İçerik Yer Tutucus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039344"/>
              </p:ext>
            </p:extLst>
          </p:nvPr>
        </p:nvGraphicFramePr>
        <p:xfrm>
          <a:off x="2411760" y="2924944"/>
          <a:ext cx="152251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5148064" y="1052736"/>
            <a:ext cx="2510367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Crude</a:t>
            </a:r>
            <a:r>
              <a:rPr lang="tr-TR" dirty="0" smtClean="0"/>
              <a:t> 2x2 </a:t>
            </a:r>
            <a:r>
              <a:rPr lang="tr-TR" dirty="0" err="1" smtClean="0"/>
              <a:t>table</a:t>
            </a:r>
            <a:endParaRPr lang="tr-TR" dirty="0" smtClean="0"/>
          </a:p>
          <a:p>
            <a:r>
              <a:rPr lang="tr-TR" dirty="0" err="1" smtClean="0"/>
              <a:t>Calculate</a:t>
            </a:r>
            <a:r>
              <a:rPr lang="tr-TR" dirty="0" smtClean="0"/>
              <a:t> </a:t>
            </a:r>
            <a:r>
              <a:rPr lang="tr-TR" dirty="0" err="1" smtClean="0"/>
              <a:t>Crude</a:t>
            </a:r>
            <a:r>
              <a:rPr lang="tr-TR" dirty="0" smtClean="0"/>
              <a:t> RR,OR</a:t>
            </a:r>
            <a:endParaRPr lang="tr-TR" dirty="0"/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6403247" y="177281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/>
        </p:nvSpPr>
        <p:spPr>
          <a:xfrm>
            <a:off x="6538036" y="1882956"/>
            <a:ext cx="2354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 smtClean="0"/>
              <a:t>Stratify</a:t>
            </a:r>
            <a:r>
              <a:rPr lang="tr-TR" sz="1600" dirty="0" smtClean="0"/>
              <a:t> </a:t>
            </a:r>
            <a:r>
              <a:rPr lang="tr-TR" sz="1600" dirty="0" err="1" smtClean="0"/>
              <a:t>by</a:t>
            </a:r>
            <a:r>
              <a:rPr lang="tr-TR" sz="1600" dirty="0" smtClean="0"/>
              <a:t>  </a:t>
            </a:r>
            <a:r>
              <a:rPr lang="tr-TR" sz="1600" dirty="0" err="1" smtClean="0"/>
              <a:t>third</a:t>
            </a:r>
            <a:r>
              <a:rPr lang="tr-TR" sz="1600" dirty="0" smtClean="0"/>
              <a:t> </a:t>
            </a:r>
            <a:r>
              <a:rPr lang="tr-TR" sz="1600" dirty="0" err="1" smtClean="0"/>
              <a:t>variable</a:t>
            </a:r>
            <a:endParaRPr lang="tr-TR" sz="16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2278135" y="1191235"/>
            <a:ext cx="123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Crude</a:t>
            </a:r>
            <a:r>
              <a:rPr lang="tr-TR" dirty="0" smtClean="0"/>
              <a:t>  OR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539551" y="2420888"/>
            <a:ext cx="3130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Stratum</a:t>
            </a:r>
            <a:r>
              <a:rPr lang="tr-TR" dirty="0" smtClean="0"/>
              <a:t> 1                  </a:t>
            </a:r>
            <a:r>
              <a:rPr lang="tr-TR" dirty="0" err="1" smtClean="0"/>
              <a:t>Stratum</a:t>
            </a:r>
            <a:r>
              <a:rPr lang="tr-TR" dirty="0" smtClean="0"/>
              <a:t> 2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5391667" y="2633136"/>
            <a:ext cx="2186176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Calculate</a:t>
            </a:r>
            <a:r>
              <a:rPr lang="tr-TR" dirty="0" smtClean="0"/>
              <a:t> RR,OR </a:t>
            </a:r>
            <a:r>
              <a:rPr lang="tr-TR" dirty="0" err="1" smtClean="0"/>
              <a:t>for</a:t>
            </a:r>
            <a:endParaRPr lang="tr-TR" dirty="0" smtClean="0"/>
          </a:p>
          <a:p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stratum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683568" y="4005064"/>
            <a:ext cx="2763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OR1                              OR2</a:t>
            </a:r>
            <a:endParaRPr lang="tr-TR" dirty="0"/>
          </a:p>
        </p:txBody>
      </p:sp>
      <p:cxnSp>
        <p:nvCxnSpPr>
          <p:cNvPr id="17" name="Düz Ok Bağlayıcısı 16"/>
          <p:cNvCxnSpPr/>
          <p:nvPr/>
        </p:nvCxnSpPr>
        <p:spPr>
          <a:xfrm>
            <a:off x="6414240" y="344936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Metin kutusu 17"/>
          <p:cNvSpPr txBox="1"/>
          <p:nvPr/>
        </p:nvSpPr>
        <p:spPr>
          <a:xfrm>
            <a:off x="4978410" y="4210018"/>
            <a:ext cx="247882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/>
              <a:t>Test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stratum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</a:p>
          <a:p>
            <a:r>
              <a:rPr lang="tr-TR" dirty="0" smtClean="0"/>
              <a:t>RR-OR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r>
              <a:rPr lang="tr-TR" dirty="0" smtClean="0"/>
              <a:t> </a:t>
            </a:r>
          </a:p>
          <a:p>
            <a:r>
              <a:rPr lang="tr-TR" dirty="0" smtClean="0"/>
              <a:t>(test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homogenity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539551" y="5112905"/>
            <a:ext cx="352936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r>
              <a:rPr lang="tr-TR" dirty="0" smtClean="0"/>
              <a:t>, </a:t>
            </a:r>
            <a:r>
              <a:rPr lang="tr-TR" dirty="0" err="1" smtClean="0"/>
              <a:t>investigate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possibility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>
                <a:latin typeface="+mj-lt"/>
              </a:rPr>
              <a:t>3</a:t>
            </a:r>
            <a:r>
              <a:rPr lang="tr-TR" dirty="0" smtClean="0"/>
              <a:t>rd </a:t>
            </a:r>
            <a:r>
              <a:rPr lang="tr-TR" dirty="0" err="1" smtClean="0"/>
              <a:t>variable</a:t>
            </a:r>
            <a:r>
              <a:rPr lang="tr-TR" dirty="0" smtClean="0"/>
              <a:t> </a:t>
            </a:r>
          </a:p>
          <a:p>
            <a:r>
              <a:rPr lang="tr-TR" dirty="0"/>
              <a:t>i</a:t>
            </a:r>
            <a:r>
              <a:rPr lang="tr-TR" dirty="0" smtClean="0"/>
              <a:t>s </a:t>
            </a:r>
            <a:r>
              <a:rPr lang="tr-TR" dirty="0" err="1" smtClean="0"/>
              <a:t>confounder</a:t>
            </a:r>
            <a:r>
              <a:rPr lang="tr-TR" dirty="0" smtClean="0"/>
              <a:t>. </a:t>
            </a:r>
            <a:r>
              <a:rPr lang="tr-TR" dirty="0" err="1" smtClean="0"/>
              <a:t>Calculate</a:t>
            </a:r>
            <a:r>
              <a:rPr lang="tr-TR" dirty="0" smtClean="0"/>
              <a:t>  </a:t>
            </a:r>
            <a:r>
              <a:rPr lang="tr-TR" dirty="0" err="1" smtClean="0"/>
              <a:t>adjusted</a:t>
            </a:r>
            <a:endParaRPr lang="tr-TR" dirty="0" smtClean="0"/>
          </a:p>
          <a:p>
            <a:r>
              <a:rPr lang="tr-TR" dirty="0" err="1" smtClean="0"/>
              <a:t>ratios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4860032" y="5805264"/>
            <a:ext cx="331392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</a:p>
          <a:p>
            <a:r>
              <a:rPr lang="tr-TR" dirty="0" err="1" smtClean="0"/>
              <a:t>evidence</a:t>
            </a:r>
            <a:r>
              <a:rPr lang="tr-TR" dirty="0" smtClean="0"/>
              <a:t> of  </a:t>
            </a:r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modification</a:t>
            </a:r>
            <a:endParaRPr lang="tr-TR" dirty="0"/>
          </a:p>
        </p:txBody>
      </p:sp>
      <p:cxnSp>
        <p:nvCxnSpPr>
          <p:cNvPr id="22" name="Düz Ok Bağlayıcısı 21"/>
          <p:cNvCxnSpPr/>
          <p:nvPr/>
        </p:nvCxnSpPr>
        <p:spPr>
          <a:xfrm>
            <a:off x="5832746" y="5229200"/>
            <a:ext cx="457200" cy="527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H="1">
            <a:off x="4175956" y="5266664"/>
            <a:ext cx="1368152" cy="553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90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Chance</a:t>
            </a:r>
            <a:r>
              <a:rPr lang="tr-TR" dirty="0" smtClean="0"/>
              <a:t> is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random</a:t>
            </a:r>
            <a:r>
              <a:rPr lang="tr-TR" dirty="0" smtClean="0"/>
              <a:t> </a:t>
            </a:r>
            <a:r>
              <a:rPr lang="tr-TR" dirty="0" err="1" smtClean="0"/>
              <a:t>error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/>
              <a:t>When</a:t>
            </a:r>
            <a:r>
              <a:rPr lang="tr-TR" dirty="0"/>
              <a:t> it </a:t>
            </a:r>
            <a:r>
              <a:rPr lang="tr-TR" dirty="0" smtClean="0"/>
              <a:t>is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/>
              <a:t>inadequate</a:t>
            </a:r>
            <a:r>
              <a:rPr lang="tr-TR" dirty="0"/>
              <a:t> </a:t>
            </a:r>
            <a:r>
              <a:rPr lang="tr-TR" dirty="0" err="1"/>
              <a:t>sample</a:t>
            </a:r>
            <a:r>
              <a:rPr lang="tr-TR" dirty="0"/>
              <a:t> size, it can be </a:t>
            </a:r>
            <a:r>
              <a:rPr lang="tr-TR" dirty="0" err="1"/>
              <a:t>fixed</a:t>
            </a:r>
            <a:r>
              <a:rPr lang="tr-TR" dirty="0"/>
              <a:t> </a:t>
            </a:r>
            <a:r>
              <a:rPr lang="tr-TR" dirty="0" err="1"/>
              <a:t>choosing</a:t>
            </a:r>
            <a:r>
              <a:rPr lang="tr-TR" dirty="0"/>
              <a:t> </a:t>
            </a:r>
            <a:r>
              <a:rPr lang="tr-TR" dirty="0" err="1"/>
              <a:t>larger</a:t>
            </a:r>
            <a:r>
              <a:rPr lang="tr-TR" dirty="0"/>
              <a:t> </a:t>
            </a:r>
            <a:r>
              <a:rPr lang="tr-TR" dirty="0" err="1" smtClean="0"/>
              <a:t>sample</a:t>
            </a:r>
            <a:r>
              <a:rPr lang="tr-TR" dirty="0" smtClean="0"/>
              <a:t> size</a:t>
            </a:r>
          </a:p>
          <a:p>
            <a:pPr lvl="1"/>
            <a:r>
              <a:rPr lang="tr-TR" dirty="0" err="1" smtClean="0"/>
              <a:t>Chance</a:t>
            </a:r>
            <a:r>
              <a:rPr lang="tr-TR" dirty="0" smtClean="0"/>
              <a:t> </a:t>
            </a:r>
            <a:r>
              <a:rPr lang="tr-TR" dirty="0" err="1" smtClean="0"/>
              <a:t>leads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imprecise</a:t>
            </a:r>
            <a:r>
              <a:rPr lang="tr-TR" dirty="0" smtClean="0"/>
              <a:t> (not </a:t>
            </a:r>
            <a:r>
              <a:rPr lang="tr-TR" dirty="0" err="1" smtClean="0"/>
              <a:t>definite</a:t>
            </a:r>
            <a:r>
              <a:rPr lang="tr-TR" dirty="0" smtClean="0"/>
              <a:t>)</a:t>
            </a:r>
            <a:r>
              <a:rPr lang="tr-TR" dirty="0" err="1" smtClean="0"/>
              <a:t>results</a:t>
            </a:r>
            <a:endParaRPr lang="tr-TR" dirty="0" smtClean="0"/>
          </a:p>
          <a:p>
            <a:pPr marL="393192" lvl="1" indent="0">
              <a:buNone/>
            </a:pPr>
            <a:endParaRPr lang="tr-TR" dirty="0" smtClean="0"/>
          </a:p>
          <a:p>
            <a:r>
              <a:rPr lang="tr-TR" b="1" dirty="0" err="1" smtClean="0">
                <a:solidFill>
                  <a:srgbClr val="C00000"/>
                </a:solidFill>
              </a:rPr>
              <a:t>Bias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is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systematic</a:t>
            </a:r>
            <a:r>
              <a:rPr lang="tr-TR" dirty="0" smtClean="0"/>
              <a:t> </a:t>
            </a:r>
            <a:r>
              <a:rPr lang="tr-TR" dirty="0" err="1" smtClean="0"/>
              <a:t>error</a:t>
            </a:r>
            <a:r>
              <a:rPr lang="tr-TR" dirty="0" smtClean="0"/>
              <a:t> </a:t>
            </a:r>
          </a:p>
          <a:p>
            <a:pPr lvl="1"/>
            <a:r>
              <a:rPr lang="tr-TR" dirty="0"/>
              <a:t>C</a:t>
            </a:r>
            <a:r>
              <a:rPr lang="tr-TR" dirty="0" smtClean="0"/>
              <a:t>an not be </a:t>
            </a:r>
            <a:r>
              <a:rPr lang="tr-TR" dirty="0" err="1" smtClean="0"/>
              <a:t>fixed</a:t>
            </a:r>
            <a:endParaRPr lang="tr-TR" dirty="0" smtClean="0"/>
          </a:p>
          <a:p>
            <a:pPr lvl="1"/>
            <a:r>
              <a:rPr lang="tr-TR" dirty="0" err="1" smtClean="0"/>
              <a:t>Bias</a:t>
            </a:r>
            <a:r>
              <a:rPr lang="tr-TR" dirty="0" smtClean="0"/>
              <a:t> </a:t>
            </a:r>
            <a:r>
              <a:rPr lang="tr-TR" dirty="0" err="1" smtClean="0"/>
              <a:t>leads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inaccurate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568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Evaluation of </a:t>
            </a:r>
            <a:r>
              <a:rPr lang="tr-TR" sz="3600" b="1" dirty="0" err="1" smtClean="0"/>
              <a:t>confounding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and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interaction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4168" y="1022926"/>
            <a:ext cx="8229600" cy="5271864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 flipH="1">
            <a:off x="2267743" y="1785198"/>
            <a:ext cx="384271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stratum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RR&amp;OR </a:t>
            </a:r>
            <a:r>
              <a:rPr lang="tr-TR" dirty="0" err="1" smtClean="0"/>
              <a:t>similar</a:t>
            </a:r>
            <a:r>
              <a:rPr lang="tr-TR" dirty="0" smtClean="0"/>
              <a:t> </a:t>
            </a:r>
            <a:endParaRPr lang="tr-TR" dirty="0"/>
          </a:p>
        </p:txBody>
      </p:sp>
      <p:cxnSp>
        <p:nvCxnSpPr>
          <p:cNvPr id="6" name="Düz Ok Bağlayıcısı 5"/>
          <p:cNvCxnSpPr/>
          <p:nvPr/>
        </p:nvCxnSpPr>
        <p:spPr>
          <a:xfrm>
            <a:off x="4427984" y="2276872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>
            <a:off x="3347864" y="2240868"/>
            <a:ext cx="720080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2987824" y="292494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YES</a:t>
            </a:r>
            <a:endParaRPr lang="tr-TR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4716015" y="29249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NO</a:t>
            </a:r>
            <a:endParaRPr lang="tr-TR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179511" y="3645024"/>
            <a:ext cx="4320481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dirty="0" err="1" smtClean="0"/>
              <a:t>Crude</a:t>
            </a:r>
            <a:r>
              <a:rPr lang="tr-TR" sz="1600" dirty="0" smtClean="0"/>
              <a:t> RR&amp;OR </a:t>
            </a:r>
            <a:r>
              <a:rPr lang="tr-TR" sz="1600" b="1" dirty="0" smtClean="0"/>
              <a:t>=</a:t>
            </a:r>
            <a:r>
              <a:rPr lang="tr-TR" sz="1600" dirty="0" smtClean="0"/>
              <a:t> </a:t>
            </a:r>
            <a:r>
              <a:rPr lang="tr-TR" sz="1600" dirty="0" err="1" smtClean="0"/>
              <a:t>Stratum</a:t>
            </a:r>
            <a:r>
              <a:rPr lang="tr-TR" sz="1600" dirty="0" smtClean="0"/>
              <a:t> </a:t>
            </a:r>
            <a:r>
              <a:rPr lang="tr-TR" sz="1600" dirty="0" err="1" smtClean="0"/>
              <a:t>specific</a:t>
            </a:r>
            <a:r>
              <a:rPr lang="tr-TR" sz="1600" dirty="0" smtClean="0"/>
              <a:t> RR-OR</a:t>
            </a:r>
            <a:endParaRPr lang="tr-TR" sz="1600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4779691" y="3368025"/>
            <a:ext cx="4248472" cy="64633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 smtClean="0"/>
              <a:t>evidence</a:t>
            </a:r>
            <a:r>
              <a:rPr lang="tr-TR" dirty="0" smtClean="0"/>
              <a:t> </a:t>
            </a:r>
            <a:r>
              <a:rPr lang="tr-TR" dirty="0"/>
              <a:t>of  </a:t>
            </a:r>
            <a:r>
              <a:rPr lang="tr-TR" dirty="0" err="1"/>
              <a:t>effect</a:t>
            </a:r>
            <a:r>
              <a:rPr lang="tr-TR" dirty="0"/>
              <a:t> </a:t>
            </a:r>
            <a:r>
              <a:rPr lang="tr-TR" dirty="0" err="1" smtClean="0"/>
              <a:t>modification</a:t>
            </a:r>
            <a:r>
              <a:rPr lang="tr-TR" dirty="0" smtClean="0"/>
              <a:t>.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Report </a:t>
            </a:r>
            <a:r>
              <a:rPr lang="tr-TR" b="1" dirty="0" err="1" smtClean="0">
                <a:solidFill>
                  <a:schemeClr val="accent1">
                    <a:lumMod val="50000"/>
                  </a:schemeClr>
                </a:solidFill>
              </a:rPr>
              <a:t>stratum-specific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 OR </a:t>
            </a:r>
            <a:r>
              <a:rPr lang="tr-TR" b="1" dirty="0" err="1" smtClean="0">
                <a:solidFill>
                  <a:schemeClr val="accent1">
                    <a:lumMod val="50000"/>
                  </a:schemeClr>
                </a:solidFill>
              </a:rPr>
              <a:t>or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 RR</a:t>
            </a:r>
            <a:endParaRPr lang="tr-T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5" name="Düz Ok Bağlayıcısı 14"/>
          <p:cNvCxnSpPr/>
          <p:nvPr/>
        </p:nvCxnSpPr>
        <p:spPr>
          <a:xfrm flipH="1">
            <a:off x="711344" y="4401108"/>
            <a:ext cx="720080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3141083" y="4444320"/>
            <a:ext cx="1040888" cy="570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etin kutusu 19"/>
          <p:cNvSpPr txBox="1"/>
          <p:nvPr/>
        </p:nvSpPr>
        <p:spPr>
          <a:xfrm>
            <a:off x="539551" y="5013176"/>
            <a:ext cx="79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NO</a:t>
            </a:r>
            <a:endParaRPr lang="tr-TR" b="1" dirty="0"/>
          </a:p>
        </p:txBody>
      </p:sp>
      <p:cxnSp>
        <p:nvCxnSpPr>
          <p:cNvPr id="21" name="Düz Ok Bağlayıcısı 20"/>
          <p:cNvCxnSpPr/>
          <p:nvPr/>
        </p:nvCxnSpPr>
        <p:spPr>
          <a:xfrm>
            <a:off x="755576" y="5382508"/>
            <a:ext cx="0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Metin kutusu 23"/>
          <p:cNvSpPr txBox="1"/>
          <p:nvPr/>
        </p:nvSpPr>
        <p:spPr>
          <a:xfrm>
            <a:off x="447185" y="5833125"/>
            <a:ext cx="291079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dirty="0" smtClean="0"/>
              <a:t>CONFOUNDING</a:t>
            </a:r>
          </a:p>
          <a:p>
            <a:r>
              <a:rPr lang="tr-TR" b="1" dirty="0" smtClean="0"/>
              <a:t>Report </a:t>
            </a:r>
            <a:r>
              <a:rPr lang="tr-TR" b="1" dirty="0" err="1" smtClean="0"/>
              <a:t>adjusted</a:t>
            </a:r>
            <a:r>
              <a:rPr lang="tr-TR" b="1" dirty="0" smtClean="0"/>
              <a:t> </a:t>
            </a:r>
            <a:r>
              <a:rPr lang="tr-TR" b="1" dirty="0" err="1" smtClean="0"/>
              <a:t>measure</a:t>
            </a:r>
            <a:endParaRPr lang="tr-TR" b="1" dirty="0" smtClean="0"/>
          </a:p>
          <a:p>
            <a:r>
              <a:rPr lang="tr-TR" dirty="0" err="1" smtClean="0"/>
              <a:t>e.g.Mantel</a:t>
            </a:r>
            <a:r>
              <a:rPr lang="tr-TR" dirty="0" smtClean="0"/>
              <a:t> </a:t>
            </a:r>
            <a:r>
              <a:rPr lang="tr-TR" dirty="0" err="1" smtClean="0"/>
              <a:t>Haenszel</a:t>
            </a:r>
            <a:r>
              <a:rPr lang="tr-TR" dirty="0" smtClean="0"/>
              <a:t> RR</a:t>
            </a:r>
            <a:endParaRPr lang="tr-TR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4202989" y="5068529"/>
            <a:ext cx="102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YES</a:t>
            </a:r>
            <a:endParaRPr lang="tr-TR" b="1" dirty="0"/>
          </a:p>
        </p:txBody>
      </p:sp>
      <p:cxnSp>
        <p:nvCxnSpPr>
          <p:cNvPr id="26" name="Düz Ok Bağlayıcısı 25"/>
          <p:cNvCxnSpPr/>
          <p:nvPr/>
        </p:nvCxnSpPr>
        <p:spPr>
          <a:xfrm>
            <a:off x="4623968" y="5402833"/>
            <a:ext cx="184095" cy="310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Metin kutusu 29"/>
          <p:cNvSpPr txBox="1"/>
          <p:nvPr/>
        </p:nvSpPr>
        <p:spPr>
          <a:xfrm>
            <a:off x="4687325" y="5868569"/>
            <a:ext cx="266957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/>
              <a:t>No CONFOUNDING</a:t>
            </a:r>
          </a:p>
          <a:p>
            <a:r>
              <a:rPr lang="tr-TR" b="1" dirty="0" smtClean="0"/>
              <a:t>Report </a:t>
            </a:r>
            <a:r>
              <a:rPr lang="tr-TR" b="1" dirty="0" err="1" smtClean="0"/>
              <a:t>crude</a:t>
            </a:r>
            <a:r>
              <a:rPr lang="tr-TR" b="1" dirty="0" smtClean="0"/>
              <a:t> OR </a:t>
            </a:r>
            <a:r>
              <a:rPr lang="tr-TR" b="1" dirty="0" err="1" smtClean="0"/>
              <a:t>or</a:t>
            </a:r>
            <a:r>
              <a:rPr lang="tr-TR" b="1" dirty="0" smtClean="0"/>
              <a:t> RR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8682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0"/>
            <a:ext cx="8229600" cy="6336704"/>
          </a:xfrm>
        </p:spPr>
        <p:txBody>
          <a:bodyPr/>
          <a:lstStyle/>
          <a:p>
            <a:pPr algn="r"/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3347864" y="476672"/>
            <a:ext cx="217694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Calculate</a:t>
            </a:r>
            <a:r>
              <a:rPr lang="tr-TR" dirty="0" smtClean="0"/>
              <a:t>  </a:t>
            </a:r>
            <a:r>
              <a:rPr lang="tr-TR" dirty="0" err="1"/>
              <a:t>C</a:t>
            </a:r>
            <a:r>
              <a:rPr lang="tr-TR" dirty="0" err="1" smtClean="0"/>
              <a:t>rude</a:t>
            </a:r>
            <a:r>
              <a:rPr lang="tr-TR" dirty="0" smtClean="0"/>
              <a:t> RR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2339752" y="1268760"/>
            <a:ext cx="44644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 smtClean="0"/>
              <a:t>Stratify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calculate</a:t>
            </a:r>
            <a:r>
              <a:rPr lang="tr-TR" dirty="0" smtClean="0"/>
              <a:t> </a:t>
            </a:r>
            <a:r>
              <a:rPr lang="tr-TR" dirty="0" err="1" smtClean="0"/>
              <a:t>Stratum-specific</a:t>
            </a:r>
            <a:r>
              <a:rPr lang="tr-TR" dirty="0" smtClean="0"/>
              <a:t> RR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467544" y="2115666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 smtClean="0"/>
              <a:t>Stratum-specific</a:t>
            </a:r>
            <a:r>
              <a:rPr lang="tr-TR" dirty="0" smtClean="0"/>
              <a:t> RR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6516216" y="2086748"/>
            <a:ext cx="22309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Stratum-specific</a:t>
            </a:r>
            <a:r>
              <a:rPr lang="tr-TR" dirty="0" smtClean="0"/>
              <a:t> RR </a:t>
            </a:r>
          </a:p>
          <a:p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467544" y="3388523"/>
            <a:ext cx="24189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/>
              <a:t>No </a:t>
            </a:r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modification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6580785" y="3335717"/>
            <a:ext cx="210179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modification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6648669" y="4354761"/>
            <a:ext cx="2533835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stratum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RR</a:t>
            </a: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467544" y="5157192"/>
            <a:ext cx="26199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Crude</a:t>
            </a:r>
            <a:r>
              <a:rPr lang="tr-TR" dirty="0" smtClean="0"/>
              <a:t> RR = </a:t>
            </a:r>
            <a:r>
              <a:rPr lang="tr-TR" dirty="0" err="1" smtClean="0"/>
              <a:t>Adjusted</a:t>
            </a:r>
            <a:r>
              <a:rPr lang="tr-TR" dirty="0" smtClean="0"/>
              <a:t> RR</a:t>
            </a:r>
          </a:p>
          <a:p>
            <a:r>
              <a:rPr lang="tr-TR" dirty="0" smtClean="0"/>
              <a:t>No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confounding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467544" y="6124654"/>
            <a:ext cx="1512978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crude</a:t>
            </a:r>
            <a:r>
              <a:rPr lang="tr-TR" dirty="0" smtClean="0"/>
              <a:t> RR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3563888" y="5157191"/>
            <a:ext cx="26199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Crude</a:t>
            </a:r>
            <a:r>
              <a:rPr lang="tr-TR" dirty="0" smtClean="0"/>
              <a:t> RR ≠ </a:t>
            </a:r>
            <a:r>
              <a:rPr lang="tr-TR" dirty="0" err="1" smtClean="0"/>
              <a:t>Adjusted</a:t>
            </a:r>
            <a:r>
              <a:rPr lang="tr-TR" dirty="0" smtClean="0"/>
              <a:t> RR</a:t>
            </a:r>
          </a:p>
          <a:p>
            <a:r>
              <a:rPr lang="tr-TR" dirty="0" err="1" smtClean="0"/>
              <a:t>Confounding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3659910" y="6084749"/>
            <a:ext cx="1864897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adjusted</a:t>
            </a:r>
            <a:r>
              <a:rPr lang="tr-TR" dirty="0" smtClean="0"/>
              <a:t> RR</a:t>
            </a:r>
            <a:endParaRPr lang="tr-TR" dirty="0"/>
          </a:p>
        </p:txBody>
      </p:sp>
      <p:cxnSp>
        <p:nvCxnSpPr>
          <p:cNvPr id="20" name="Düz Ok Bağlayıcısı 19"/>
          <p:cNvCxnSpPr/>
          <p:nvPr/>
        </p:nvCxnSpPr>
        <p:spPr>
          <a:xfrm>
            <a:off x="4264732" y="9087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 flipH="1">
            <a:off x="2886476" y="1772816"/>
            <a:ext cx="893436" cy="3139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661520" y="1772816"/>
            <a:ext cx="863287" cy="3139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439652" y="2865058"/>
            <a:ext cx="0" cy="3128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7523670" y="2904828"/>
            <a:ext cx="0" cy="3398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/>
          <p:nvPr/>
        </p:nvCxnSpPr>
        <p:spPr>
          <a:xfrm>
            <a:off x="1619672" y="3933056"/>
            <a:ext cx="1944216" cy="122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/>
          <p:nvPr/>
        </p:nvCxnSpPr>
        <p:spPr>
          <a:xfrm>
            <a:off x="1429602" y="4922542"/>
            <a:ext cx="0" cy="233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7568836" y="3861048"/>
            <a:ext cx="0" cy="3552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>
            <a:off x="1439652" y="3861048"/>
            <a:ext cx="36004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Düz Ok Bağlayıcısı 43"/>
          <p:cNvCxnSpPr>
            <a:endCxn id="16" idx="0"/>
          </p:cNvCxnSpPr>
          <p:nvPr/>
        </p:nvCxnSpPr>
        <p:spPr>
          <a:xfrm>
            <a:off x="4592358" y="5831801"/>
            <a:ext cx="1" cy="2529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Düz Ok Bağlayıcısı 44"/>
          <p:cNvCxnSpPr/>
          <p:nvPr/>
        </p:nvCxnSpPr>
        <p:spPr>
          <a:xfrm>
            <a:off x="1391057" y="5812068"/>
            <a:ext cx="0" cy="2726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4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If there is only confounding:</a:t>
            </a:r>
            <a:r>
              <a:rPr lang="en-US" dirty="0"/>
              <a:t> The stratum-specific measures of association will be </a:t>
            </a:r>
            <a:r>
              <a:rPr lang="en-US" i="1" u="sng" dirty="0"/>
              <a:t>similar</a:t>
            </a:r>
            <a:r>
              <a:rPr lang="en-US" dirty="0"/>
              <a:t> to one another, but they will be different from the overall crude estimate by </a:t>
            </a:r>
            <a:r>
              <a:rPr lang="en-US" dirty="0">
                <a:latin typeface="+mj-lt"/>
              </a:rPr>
              <a:t>10</a:t>
            </a:r>
            <a:r>
              <a:rPr lang="en-US" dirty="0"/>
              <a:t>% or more. In this situation, </a:t>
            </a:r>
            <a:r>
              <a:rPr lang="tr-TR" dirty="0" err="1" smtClean="0"/>
              <a:t>we</a:t>
            </a:r>
            <a:r>
              <a:rPr lang="en-US" dirty="0" smtClean="0"/>
              <a:t> </a:t>
            </a:r>
            <a:r>
              <a:rPr lang="en-US" dirty="0"/>
              <a:t>can use Mantel-</a:t>
            </a:r>
            <a:r>
              <a:rPr lang="en-US" dirty="0" err="1"/>
              <a:t>Haenszel</a:t>
            </a:r>
            <a:r>
              <a:rPr lang="en-US" dirty="0"/>
              <a:t> methods to calculate </a:t>
            </a:r>
            <a:r>
              <a:rPr lang="en-US" dirty="0" smtClean="0"/>
              <a:t>a</a:t>
            </a:r>
            <a:r>
              <a:rPr lang="tr-TR" dirty="0" smtClean="0"/>
              <a:t>n</a:t>
            </a:r>
            <a:r>
              <a:rPr lang="en-US" dirty="0" smtClean="0"/>
              <a:t> </a:t>
            </a:r>
            <a:r>
              <a:rPr lang="tr-TR" dirty="0" err="1" smtClean="0"/>
              <a:t>adjusted</a:t>
            </a:r>
            <a:r>
              <a:rPr lang="en-US" dirty="0" smtClean="0"/>
              <a:t>(RR </a:t>
            </a:r>
            <a:r>
              <a:rPr lang="en-US" dirty="0"/>
              <a:t>or OR) and p-value.</a:t>
            </a:r>
          </a:p>
          <a:p>
            <a:r>
              <a:rPr lang="en-US" b="1" dirty="0"/>
              <a:t>If there is neither confounding nor effect modification:</a:t>
            </a:r>
            <a:r>
              <a:rPr lang="en-US" dirty="0"/>
              <a:t> The crude estimate of association and the stratum-specific estimates will be similar. They don't have to be identical, just similar.</a:t>
            </a:r>
          </a:p>
          <a:p>
            <a:r>
              <a:rPr lang="en-US" b="1" dirty="0"/>
              <a:t>If there is only effect modification:</a:t>
            </a:r>
            <a:r>
              <a:rPr lang="en-US" dirty="0"/>
              <a:t> The stratum-specific estimates will differ from one another significantly. Whether they are "significantly different" can be tested by using a chi-square test of </a:t>
            </a:r>
            <a:r>
              <a:rPr lang="en-US" dirty="0" smtClean="0"/>
              <a:t>homogeneity</a:t>
            </a:r>
            <a:r>
              <a:rPr lang="tr-TR" dirty="0" smtClean="0"/>
              <a:t>.</a:t>
            </a:r>
          </a:p>
          <a:p>
            <a:r>
              <a:rPr lang="en-US" b="1" dirty="0" smtClean="0"/>
              <a:t>If </a:t>
            </a:r>
            <a:r>
              <a:rPr lang="en-US" b="1" dirty="0"/>
              <a:t>there is both effect modification and confounding:</a:t>
            </a:r>
            <a:r>
              <a:rPr lang="en-US" dirty="0"/>
              <a:t> Here, you need to consider two possibilities:</a:t>
            </a:r>
          </a:p>
          <a:p>
            <a:pPr lvl="1"/>
            <a:r>
              <a:rPr lang="en-US" dirty="0"/>
              <a:t>1) If the stratum-specific estimates differ from one another, and they are </a:t>
            </a:r>
            <a:r>
              <a:rPr lang="en-US" u="sng" dirty="0"/>
              <a:t>both</a:t>
            </a:r>
            <a:r>
              <a:rPr lang="en-US" dirty="0"/>
              <a:t> less than the crude estimate or if they are </a:t>
            </a:r>
            <a:r>
              <a:rPr lang="en-US" u="sng" dirty="0"/>
              <a:t>both</a:t>
            </a:r>
            <a:r>
              <a:rPr lang="en-US" dirty="0"/>
              <a:t> greater than the crude estimate, then there is both confounding and effect modification.</a:t>
            </a:r>
          </a:p>
          <a:p>
            <a:pPr lvl="1"/>
            <a:r>
              <a:rPr lang="en-US" dirty="0"/>
              <a:t>2) If the stratum-specific estimates differ from one another, and the crude estimate is </a:t>
            </a:r>
            <a:r>
              <a:rPr lang="en-US" i="1" u="sng" dirty="0"/>
              <a:t>between</a:t>
            </a:r>
            <a:r>
              <a:rPr lang="en-US" dirty="0"/>
              <a:t> the two stratum-specific estimates, then you need to </a:t>
            </a:r>
            <a:r>
              <a:rPr lang="tr-TR" dirty="0" err="1" smtClean="0"/>
              <a:t>calculate</a:t>
            </a:r>
            <a:r>
              <a:rPr lang="en-US" dirty="0" smtClean="0"/>
              <a:t> </a:t>
            </a:r>
            <a:r>
              <a:rPr lang="en-US" dirty="0"/>
              <a:t>the stratum-specific estimates (with a Mantel-</a:t>
            </a:r>
            <a:r>
              <a:rPr lang="en-US" dirty="0" err="1"/>
              <a:t>Haenszel</a:t>
            </a:r>
            <a:r>
              <a:rPr lang="en-US" dirty="0"/>
              <a:t> equation) to determine whether the pooled estimate is more than </a:t>
            </a:r>
            <a:r>
              <a:rPr lang="en-US" dirty="0">
                <a:latin typeface="+mj-lt"/>
              </a:rPr>
              <a:t>10</a:t>
            </a:r>
            <a:r>
              <a:rPr lang="en-US" dirty="0"/>
              <a:t>% different from the crude estimate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1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r>
              <a:rPr lang="tr-TR" dirty="0" smtClean="0"/>
              <a:t> – </a:t>
            </a:r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modification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 smtClean="0"/>
              <a:t>Consider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following</a:t>
            </a:r>
            <a:r>
              <a:rPr lang="tr-TR" sz="2000" dirty="0" smtClean="0"/>
              <a:t> </a:t>
            </a:r>
            <a:r>
              <a:rPr lang="tr-TR" sz="2000" dirty="0" err="1" smtClean="0"/>
              <a:t>hypothetical</a:t>
            </a:r>
            <a:r>
              <a:rPr lang="tr-TR" sz="2000" dirty="0" smtClean="0"/>
              <a:t> </a:t>
            </a:r>
            <a:r>
              <a:rPr lang="tr-TR" sz="2000" dirty="0" err="1" smtClean="0"/>
              <a:t>study</a:t>
            </a:r>
            <a:r>
              <a:rPr lang="tr-TR" sz="2000" dirty="0" smtClean="0"/>
              <a:t> </a:t>
            </a:r>
            <a:r>
              <a:rPr lang="tr-TR" sz="2000" dirty="0" err="1" smtClean="0"/>
              <a:t>comparing</a:t>
            </a:r>
            <a:r>
              <a:rPr lang="tr-TR" sz="2000" dirty="0" smtClean="0"/>
              <a:t> </a:t>
            </a:r>
            <a:r>
              <a:rPr lang="tr-TR" sz="2000" dirty="0" err="1" smtClean="0"/>
              <a:t>hospitalization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after</a:t>
            </a:r>
            <a:r>
              <a:rPr lang="tr-TR" sz="2000" dirty="0" smtClean="0"/>
              <a:t> a motor </a:t>
            </a:r>
            <a:r>
              <a:rPr lang="tr-TR" sz="2000" dirty="0" err="1" smtClean="0"/>
              <a:t>vehical</a:t>
            </a:r>
            <a:r>
              <a:rPr lang="tr-TR" sz="2000" dirty="0" smtClean="0"/>
              <a:t> </a:t>
            </a:r>
            <a:r>
              <a:rPr lang="tr-TR" sz="2000" dirty="0" err="1" smtClean="0"/>
              <a:t>accident</a:t>
            </a:r>
            <a:r>
              <a:rPr lang="tr-TR" sz="2000" dirty="0" smtClean="0"/>
              <a:t> 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male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female</a:t>
            </a:r>
            <a:r>
              <a:rPr lang="tr-TR" sz="2000" dirty="0" smtClean="0"/>
              <a:t> </a:t>
            </a:r>
            <a:r>
              <a:rPr lang="tr-TR" sz="2000" dirty="0" err="1" smtClean="0"/>
              <a:t>driver</a:t>
            </a:r>
            <a:endParaRPr lang="tr-TR" sz="20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997034"/>
              </p:ext>
            </p:extLst>
          </p:nvPr>
        </p:nvGraphicFramePr>
        <p:xfrm>
          <a:off x="971600" y="2780928"/>
          <a:ext cx="684076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0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0034">
                <a:tc>
                  <a:txBody>
                    <a:bodyPr/>
                    <a:lstStyle/>
                    <a:p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>
                          <a:latin typeface="+mj-lt"/>
                        </a:rPr>
                        <a:t>Hospitalized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Not </a:t>
                      </a:r>
                      <a:r>
                        <a:rPr lang="tr-TR" sz="1400" dirty="0" err="1" smtClean="0">
                          <a:latin typeface="+mj-lt"/>
                        </a:rPr>
                        <a:t>Hospitalized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Total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2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Male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1330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7018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8348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024">
                <a:tc>
                  <a:txBody>
                    <a:bodyPr/>
                    <a:lstStyle/>
                    <a:p>
                      <a:r>
                        <a:rPr lang="tr-TR" sz="1400" dirty="0" err="1" smtClean="0">
                          <a:latin typeface="+mj-lt"/>
                        </a:rPr>
                        <a:t>Female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798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6400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7198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939864"/>
              </p:ext>
            </p:extLst>
          </p:nvPr>
        </p:nvGraphicFramePr>
        <p:xfrm>
          <a:off x="107504" y="4437112"/>
          <a:ext cx="4248472" cy="112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0034">
                <a:tc>
                  <a:txBody>
                    <a:bodyPr/>
                    <a:lstStyle/>
                    <a:p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>
                          <a:latin typeface="+mj-lt"/>
                        </a:rPr>
                        <a:t>Hospitalized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Not </a:t>
                      </a:r>
                      <a:r>
                        <a:rPr lang="tr-TR" sz="1400" dirty="0" err="1" smtClean="0">
                          <a:latin typeface="+mj-lt"/>
                        </a:rPr>
                        <a:t>Hospitalized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Total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2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Male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966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3146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4112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024">
                <a:tc>
                  <a:txBody>
                    <a:bodyPr/>
                    <a:lstStyle/>
                    <a:p>
                      <a:r>
                        <a:rPr lang="tr-TR" sz="1400" dirty="0" err="1" smtClean="0">
                          <a:latin typeface="+mj-lt"/>
                        </a:rPr>
                        <a:t>Female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450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3000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3450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64072"/>
              </p:ext>
            </p:extLst>
          </p:nvPr>
        </p:nvGraphicFramePr>
        <p:xfrm>
          <a:off x="4572000" y="4437112"/>
          <a:ext cx="4248472" cy="112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0034">
                <a:tc>
                  <a:txBody>
                    <a:bodyPr/>
                    <a:lstStyle/>
                    <a:p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>
                          <a:latin typeface="+mj-lt"/>
                        </a:rPr>
                        <a:t>Hospitalized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Not </a:t>
                      </a:r>
                      <a:r>
                        <a:rPr lang="tr-TR" sz="1400" dirty="0" err="1" smtClean="0">
                          <a:latin typeface="+mj-lt"/>
                        </a:rPr>
                        <a:t>Hospitalized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Total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2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Male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364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3872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4236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024">
                <a:tc>
                  <a:txBody>
                    <a:bodyPr/>
                    <a:lstStyle/>
                    <a:p>
                      <a:r>
                        <a:rPr lang="tr-TR" sz="1400" dirty="0" err="1" smtClean="0">
                          <a:latin typeface="+mj-lt"/>
                        </a:rPr>
                        <a:t>Female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348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3400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+mj-lt"/>
                        </a:rPr>
                        <a:t>3748</a:t>
                      </a:r>
                      <a:endParaRPr lang="tr-T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7884368" y="3068960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+mj-lt"/>
              </a:rPr>
              <a:t>RR=1.44</a:t>
            </a:r>
            <a:endParaRPr lang="tr-TR" dirty="0">
              <a:latin typeface="+mj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640029" y="3943963"/>
            <a:ext cx="104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Age &lt; 40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5940152" y="3933096"/>
            <a:ext cx="104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Age 40 +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1475656" y="5661248"/>
            <a:ext cx="5383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+mj-lt"/>
              </a:rPr>
              <a:t>RR= 1.80                                                                   RR= 0.93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9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case, the crude analysis suggests an association between male gender and frequency of hospitalization for motor vehicle collisions. However, if we stratify this by age, we see a strong association with male gender in subjects &lt;40 years old, but no association in subjects </a:t>
            </a:r>
            <a:r>
              <a:rPr lang="tr-TR" dirty="0" smtClean="0"/>
              <a:t>4</a:t>
            </a:r>
            <a:r>
              <a:rPr lang="en-US" dirty="0" smtClean="0"/>
              <a:t>0</a:t>
            </a:r>
            <a:r>
              <a:rPr lang="en-US" dirty="0"/>
              <a:t>+. Perhaps males &lt;40 years old driver more recklessly than their female counterparts, but after age 40 driving aggression becomes similar in males and females.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075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/>
          <a:lstStyle/>
          <a:p>
            <a:pPr algn="r"/>
            <a:endParaRPr lang="tr-TR" dirty="0"/>
          </a:p>
          <a:p>
            <a:pPr algn="r"/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3347864" y="476672"/>
            <a:ext cx="287264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Calculate</a:t>
            </a:r>
            <a:r>
              <a:rPr lang="tr-TR" dirty="0" smtClean="0"/>
              <a:t>  </a:t>
            </a:r>
            <a:r>
              <a:rPr lang="tr-TR" dirty="0" err="1"/>
              <a:t>C</a:t>
            </a:r>
            <a:r>
              <a:rPr lang="tr-TR" dirty="0" err="1" smtClean="0"/>
              <a:t>rude</a:t>
            </a:r>
            <a:r>
              <a:rPr lang="tr-TR" dirty="0" smtClean="0"/>
              <a:t> RR = </a:t>
            </a:r>
            <a:r>
              <a:rPr lang="tr-TR" sz="2000" b="1" dirty="0" smtClean="0">
                <a:solidFill>
                  <a:srgbClr val="FF0000"/>
                </a:solidFill>
                <a:latin typeface="+mj-lt"/>
              </a:rPr>
              <a:t>1.44</a:t>
            </a:r>
            <a:endParaRPr lang="tr-TR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339752" y="1268760"/>
            <a:ext cx="604867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 smtClean="0"/>
              <a:t>Stratify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calculate</a:t>
            </a:r>
            <a:r>
              <a:rPr lang="tr-TR" dirty="0" smtClean="0"/>
              <a:t> </a:t>
            </a:r>
            <a:r>
              <a:rPr lang="tr-TR" dirty="0" err="1" smtClean="0"/>
              <a:t>Stratum-specific</a:t>
            </a:r>
            <a:r>
              <a:rPr lang="tr-TR" dirty="0" smtClean="0"/>
              <a:t> RR= </a:t>
            </a:r>
            <a:r>
              <a:rPr lang="tr-TR" b="1" dirty="0" smtClean="0">
                <a:solidFill>
                  <a:srgbClr val="FF0000"/>
                </a:solidFill>
                <a:latin typeface="+mj-lt"/>
              </a:rPr>
              <a:t>1.80 </a:t>
            </a:r>
            <a:r>
              <a:rPr lang="tr-TR" b="1" dirty="0" err="1" smtClean="0">
                <a:solidFill>
                  <a:srgbClr val="FF0000"/>
                </a:solidFill>
                <a:latin typeface="+mj-lt"/>
              </a:rPr>
              <a:t>and</a:t>
            </a:r>
            <a:r>
              <a:rPr lang="tr-TR" b="1" dirty="0" smtClean="0">
                <a:solidFill>
                  <a:srgbClr val="FF0000"/>
                </a:solidFill>
                <a:latin typeface="+mj-lt"/>
              </a:rPr>
              <a:t> 0.93</a:t>
            </a:r>
            <a:endParaRPr lang="tr-T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7544" y="2115666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 smtClean="0"/>
              <a:t>Stratum-specific</a:t>
            </a:r>
            <a:r>
              <a:rPr lang="tr-TR" dirty="0" smtClean="0"/>
              <a:t> RR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6516216" y="2086748"/>
            <a:ext cx="22309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Stratum-specific</a:t>
            </a:r>
            <a:r>
              <a:rPr lang="tr-TR" dirty="0" smtClean="0"/>
              <a:t> RR </a:t>
            </a:r>
          </a:p>
          <a:p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467544" y="3388523"/>
            <a:ext cx="24189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/>
              <a:t>No </a:t>
            </a:r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modification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6580785" y="3335717"/>
            <a:ext cx="210179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modification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6580303" y="4356370"/>
            <a:ext cx="2492221" cy="233910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1600" b="1" dirty="0" err="1" smtClean="0"/>
              <a:t>Use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stratum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specific</a:t>
            </a:r>
            <a:r>
              <a:rPr lang="tr-TR" sz="1600" b="1" dirty="0" smtClean="0"/>
              <a:t> RR</a:t>
            </a:r>
          </a:p>
          <a:p>
            <a:r>
              <a:rPr lang="tr-TR" sz="1600" b="1" dirty="0" err="1" smtClean="0"/>
              <a:t>Because</a:t>
            </a:r>
            <a:r>
              <a:rPr lang="tr-TR" sz="1600" b="1" dirty="0" smtClean="0"/>
              <a:t> </a:t>
            </a:r>
            <a:r>
              <a:rPr lang="tr-TR" sz="1600" b="1" dirty="0" err="1" smtClean="0"/>
              <a:t>there</a:t>
            </a:r>
            <a:r>
              <a:rPr lang="tr-TR" sz="1600" b="1" dirty="0" smtClean="0"/>
              <a:t> is </a:t>
            </a:r>
            <a:r>
              <a:rPr lang="tr-TR" sz="1600" b="1" dirty="0" err="1" smtClean="0"/>
              <a:t>effect</a:t>
            </a:r>
            <a:endParaRPr lang="tr-TR" sz="1600" b="1" dirty="0" smtClean="0"/>
          </a:p>
          <a:p>
            <a:r>
              <a:rPr lang="tr-TR" sz="1600" b="1" dirty="0" err="1"/>
              <a:t>m</a:t>
            </a:r>
            <a:r>
              <a:rPr lang="tr-TR" sz="1600" b="1" dirty="0" err="1" smtClean="0"/>
              <a:t>odification</a:t>
            </a:r>
            <a:r>
              <a:rPr lang="tr-TR" sz="1600" b="1" dirty="0" smtClean="0"/>
              <a:t> can not be</a:t>
            </a:r>
          </a:p>
          <a:p>
            <a:r>
              <a:rPr lang="tr-TR" sz="1600" b="1" dirty="0" err="1" smtClean="0"/>
              <a:t>fixed</a:t>
            </a:r>
            <a:r>
              <a:rPr lang="tr-TR" sz="1600" b="1" dirty="0" smtClean="0"/>
              <a:t>.</a:t>
            </a:r>
            <a:r>
              <a:rPr lang="tr-TR" sz="1600" b="1" dirty="0"/>
              <a:t> </a:t>
            </a:r>
            <a:r>
              <a:rPr lang="tr-TR" sz="1600" b="1" dirty="0" err="1"/>
              <a:t>If</a:t>
            </a:r>
            <a:r>
              <a:rPr lang="tr-TR" sz="1600" b="1" dirty="0"/>
              <a:t> </a:t>
            </a:r>
            <a:r>
              <a:rPr lang="tr-TR" sz="1600" b="1" dirty="0" err="1"/>
              <a:t>there</a:t>
            </a:r>
            <a:r>
              <a:rPr lang="tr-TR" sz="1600" b="1" dirty="0"/>
              <a:t> is </a:t>
            </a:r>
            <a:r>
              <a:rPr lang="tr-TR" sz="1600" b="1" dirty="0" err="1"/>
              <a:t>effect</a:t>
            </a:r>
            <a:r>
              <a:rPr lang="tr-TR" sz="1600" b="1" dirty="0"/>
              <a:t> </a:t>
            </a:r>
            <a:endParaRPr lang="tr-TR" sz="1600" b="1" dirty="0" smtClean="0"/>
          </a:p>
          <a:p>
            <a:r>
              <a:rPr lang="tr-TR" sz="1600" b="1" dirty="0" err="1" smtClean="0"/>
              <a:t>modificatian</a:t>
            </a:r>
            <a:r>
              <a:rPr lang="tr-TR" sz="1600" b="1" dirty="0" smtClean="0"/>
              <a:t> </a:t>
            </a:r>
            <a:r>
              <a:rPr lang="tr-TR" sz="1600" b="1" dirty="0"/>
              <a:t>in a </a:t>
            </a:r>
            <a:r>
              <a:rPr lang="tr-TR" sz="1600" b="1" dirty="0" err="1" smtClean="0"/>
              <a:t>way</a:t>
            </a:r>
            <a:endParaRPr lang="tr-TR" sz="1600" b="1" dirty="0" smtClean="0"/>
          </a:p>
          <a:p>
            <a:r>
              <a:rPr lang="tr-TR" sz="1600" b="1" dirty="0" smtClean="0"/>
              <a:t> </a:t>
            </a:r>
            <a:r>
              <a:rPr lang="tr-TR" sz="1600" b="1" dirty="0" err="1"/>
              <a:t>we</a:t>
            </a:r>
            <a:r>
              <a:rPr lang="tr-TR" sz="1600" b="1" dirty="0"/>
              <a:t> </a:t>
            </a:r>
            <a:r>
              <a:rPr lang="tr-TR" sz="1600" b="1" dirty="0" err="1"/>
              <a:t>have</a:t>
            </a:r>
            <a:r>
              <a:rPr lang="tr-TR" sz="1600" b="1" dirty="0"/>
              <a:t> </a:t>
            </a:r>
            <a:r>
              <a:rPr lang="tr-TR" sz="1600" b="1" dirty="0" err="1"/>
              <a:t>to</a:t>
            </a:r>
            <a:r>
              <a:rPr lang="tr-TR" sz="1600" b="1" dirty="0"/>
              <a:t> </a:t>
            </a:r>
            <a:r>
              <a:rPr lang="tr-TR" sz="1600" b="1" dirty="0" err="1" smtClean="0"/>
              <a:t>report</a:t>
            </a:r>
            <a:endParaRPr lang="tr-TR" sz="1600" b="1" dirty="0" smtClean="0"/>
          </a:p>
          <a:p>
            <a:r>
              <a:rPr lang="tr-TR" sz="1600" b="1" dirty="0" smtClean="0"/>
              <a:t> </a:t>
            </a:r>
            <a:r>
              <a:rPr lang="tr-TR" sz="1600" b="1" dirty="0" err="1" smtClean="0"/>
              <a:t>stratumspecific</a:t>
            </a:r>
            <a:r>
              <a:rPr lang="tr-TR" sz="1600" b="1" dirty="0" smtClean="0"/>
              <a:t> </a:t>
            </a:r>
            <a:endParaRPr lang="tr-TR" sz="1600" b="1" dirty="0" smtClean="0"/>
          </a:p>
          <a:p>
            <a:r>
              <a:rPr lang="tr-TR" sz="1600" b="1" dirty="0" smtClean="0"/>
              <a:t>RR </a:t>
            </a:r>
            <a:r>
              <a:rPr lang="tr-TR" sz="1600" b="1" dirty="0" err="1"/>
              <a:t>or</a:t>
            </a:r>
            <a:r>
              <a:rPr lang="tr-TR" sz="1600" b="1" dirty="0"/>
              <a:t> OR</a:t>
            </a:r>
          </a:p>
          <a:p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99668" y="4216261"/>
            <a:ext cx="2354684" cy="64633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Calculate</a:t>
            </a:r>
            <a:r>
              <a:rPr lang="tr-TR" dirty="0" smtClean="0"/>
              <a:t> </a:t>
            </a:r>
            <a:r>
              <a:rPr lang="tr-TR" dirty="0" err="1" smtClean="0"/>
              <a:t>adjusted</a:t>
            </a:r>
            <a:r>
              <a:rPr lang="tr-TR" dirty="0" smtClean="0"/>
              <a:t> RR</a:t>
            </a:r>
          </a:p>
          <a:p>
            <a:r>
              <a:rPr lang="tr-TR" dirty="0" smtClean="0"/>
              <a:t>Using CMH : </a:t>
            </a:r>
            <a:r>
              <a:rPr lang="tr-TR" dirty="0" smtClean="0">
                <a:solidFill>
                  <a:srgbClr val="FF0000"/>
                </a:solidFill>
                <a:latin typeface="+mj-lt"/>
              </a:rPr>
              <a:t>2.73</a:t>
            </a:r>
            <a:endParaRPr lang="tr-TR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67544" y="5157192"/>
            <a:ext cx="26199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Crude</a:t>
            </a:r>
            <a:r>
              <a:rPr lang="tr-TR" dirty="0" smtClean="0"/>
              <a:t> RR = </a:t>
            </a:r>
            <a:r>
              <a:rPr lang="tr-TR" dirty="0" err="1" smtClean="0"/>
              <a:t>Adjusted</a:t>
            </a:r>
            <a:r>
              <a:rPr lang="tr-TR" dirty="0" smtClean="0"/>
              <a:t> RR</a:t>
            </a:r>
          </a:p>
          <a:p>
            <a:r>
              <a:rPr lang="tr-TR" dirty="0" smtClean="0"/>
              <a:t>No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confounding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467544" y="6124654"/>
            <a:ext cx="1512978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crude</a:t>
            </a:r>
            <a:r>
              <a:rPr lang="tr-TR" dirty="0" smtClean="0"/>
              <a:t> RR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3563888" y="5157191"/>
            <a:ext cx="26199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Crude</a:t>
            </a:r>
            <a:r>
              <a:rPr lang="tr-TR" dirty="0" smtClean="0"/>
              <a:t> RR ≠ </a:t>
            </a:r>
            <a:r>
              <a:rPr lang="tr-TR" dirty="0" err="1" smtClean="0"/>
              <a:t>Adjusted</a:t>
            </a:r>
            <a:r>
              <a:rPr lang="tr-TR" dirty="0" smtClean="0"/>
              <a:t> RR</a:t>
            </a:r>
          </a:p>
          <a:p>
            <a:r>
              <a:rPr lang="tr-TR" dirty="0" err="1" smtClean="0"/>
              <a:t>Confounding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3674481" y="6224246"/>
            <a:ext cx="1864897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adjusted</a:t>
            </a:r>
            <a:r>
              <a:rPr lang="tr-TR" dirty="0" smtClean="0"/>
              <a:t> RR</a:t>
            </a:r>
            <a:endParaRPr lang="tr-TR" dirty="0"/>
          </a:p>
        </p:txBody>
      </p:sp>
      <p:cxnSp>
        <p:nvCxnSpPr>
          <p:cNvPr id="20" name="Düz Ok Bağlayıcısı 19"/>
          <p:cNvCxnSpPr/>
          <p:nvPr/>
        </p:nvCxnSpPr>
        <p:spPr>
          <a:xfrm>
            <a:off x="4264732" y="9087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 flipH="1">
            <a:off x="2886476" y="1772816"/>
            <a:ext cx="893436" cy="3139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661520" y="1772816"/>
            <a:ext cx="863287" cy="3139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439652" y="2865058"/>
            <a:ext cx="0" cy="3128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7523670" y="2904828"/>
            <a:ext cx="0" cy="3398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/>
          <p:nvPr/>
        </p:nvCxnSpPr>
        <p:spPr>
          <a:xfrm>
            <a:off x="1619672" y="4834894"/>
            <a:ext cx="2016224" cy="23321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/>
          <p:nvPr/>
        </p:nvCxnSpPr>
        <p:spPr>
          <a:xfrm>
            <a:off x="1429602" y="4922542"/>
            <a:ext cx="0" cy="233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7568836" y="3861048"/>
            <a:ext cx="0" cy="3552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>
            <a:off x="1439652" y="3861048"/>
            <a:ext cx="0" cy="233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Düz Ok Bağlayıcısı 43"/>
          <p:cNvCxnSpPr/>
          <p:nvPr/>
        </p:nvCxnSpPr>
        <p:spPr>
          <a:xfrm>
            <a:off x="4634044" y="5877272"/>
            <a:ext cx="0" cy="247382"/>
          </a:xfrm>
          <a:prstGeom prst="straightConnector1">
            <a:avLst/>
          </a:prstGeom>
          <a:ln w="38100">
            <a:solidFill>
              <a:srgbClr val="0070C0"/>
            </a:solidFill>
            <a:prstDash val="dash"/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Düz Ok Bağlayıcısı 44"/>
          <p:cNvCxnSpPr/>
          <p:nvPr/>
        </p:nvCxnSpPr>
        <p:spPr>
          <a:xfrm>
            <a:off x="1391057" y="5812068"/>
            <a:ext cx="0" cy="2726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8964488" y="1052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cxnSp>
        <p:nvCxnSpPr>
          <p:cNvPr id="27" name="Düz Ok Bağlayıcısı 26"/>
          <p:cNvCxnSpPr/>
          <p:nvPr/>
        </p:nvCxnSpPr>
        <p:spPr>
          <a:xfrm>
            <a:off x="4417132" y="917283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>
            <a:off x="4873862" y="1700808"/>
            <a:ext cx="850266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Düz Ok Bağlayıcısı 29"/>
          <p:cNvCxnSpPr/>
          <p:nvPr/>
        </p:nvCxnSpPr>
        <p:spPr>
          <a:xfrm>
            <a:off x="7740352" y="2956662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>
            <a:off x="7812360" y="3894638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/>
          <p:nvPr/>
        </p:nvCxnSpPr>
        <p:spPr>
          <a:xfrm flipH="1">
            <a:off x="2987824" y="3520383"/>
            <a:ext cx="3456386" cy="1019043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Metin kutusu 42"/>
          <p:cNvSpPr txBox="1"/>
          <p:nvPr/>
        </p:nvSpPr>
        <p:spPr>
          <a:xfrm>
            <a:off x="3686904" y="3439046"/>
            <a:ext cx="2410713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Can </a:t>
            </a:r>
            <a:r>
              <a:rPr lang="tr-TR" sz="1600" b="1" dirty="0" err="1" smtClean="0">
                <a:solidFill>
                  <a:srgbClr val="C00000"/>
                </a:solidFill>
                <a:latin typeface="+mj-lt"/>
              </a:rPr>
              <a:t>check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1600" b="1" dirty="0" err="1" smtClean="0">
                <a:solidFill>
                  <a:srgbClr val="C00000"/>
                </a:solidFill>
                <a:latin typeface="+mj-lt"/>
              </a:rPr>
              <a:t>if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1600" b="1" dirty="0" err="1" smtClean="0">
                <a:solidFill>
                  <a:srgbClr val="C00000"/>
                </a:solidFill>
                <a:latin typeface="+mj-lt"/>
              </a:rPr>
              <a:t>there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 is </a:t>
            </a:r>
            <a:r>
              <a:rPr lang="tr-TR" sz="1600" b="1" dirty="0" err="1" smtClean="0">
                <a:solidFill>
                  <a:srgbClr val="C00000"/>
                </a:solidFill>
                <a:latin typeface="+mj-lt"/>
              </a:rPr>
              <a:t>confounding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1600" b="1" dirty="0" err="1" smtClean="0">
                <a:solidFill>
                  <a:srgbClr val="C00000"/>
                </a:solidFill>
                <a:latin typeface="+mj-lt"/>
              </a:rPr>
              <a:t>also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 (</a:t>
            </a:r>
            <a:r>
              <a:rPr lang="tr-TR" sz="1600" b="1" dirty="0" err="1" smtClean="0">
                <a:solidFill>
                  <a:srgbClr val="C00000"/>
                </a:solidFill>
                <a:latin typeface="+mj-lt"/>
              </a:rPr>
              <a:t>Crude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 RR </a:t>
            </a:r>
            <a:r>
              <a:rPr lang="tr-TR" sz="1600" b="1" dirty="0" err="1" smtClean="0">
                <a:solidFill>
                  <a:srgbClr val="C00000"/>
                </a:solidFill>
                <a:latin typeface="+mj-lt"/>
              </a:rPr>
              <a:t>between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1600" b="1" dirty="0" err="1" smtClean="0">
                <a:solidFill>
                  <a:srgbClr val="C00000"/>
                </a:solidFill>
                <a:latin typeface="+mj-lt"/>
              </a:rPr>
              <a:t>stratum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1600" b="1" dirty="0" err="1" smtClean="0">
                <a:solidFill>
                  <a:srgbClr val="C00000"/>
                </a:solidFill>
                <a:latin typeface="+mj-lt"/>
              </a:rPr>
              <a:t>specific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1600" b="1" dirty="0" err="1" smtClean="0">
                <a:solidFill>
                  <a:srgbClr val="C00000"/>
                </a:solidFill>
                <a:latin typeface="+mj-lt"/>
              </a:rPr>
              <a:t>RR’s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)</a:t>
            </a:r>
            <a:endParaRPr lang="tr-TR" sz="1600" b="1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47" name="Düz Ok Bağlayıcısı 46"/>
          <p:cNvCxnSpPr/>
          <p:nvPr/>
        </p:nvCxnSpPr>
        <p:spPr>
          <a:xfrm>
            <a:off x="3087492" y="4653136"/>
            <a:ext cx="342872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/>
          <p:cNvCxnSpPr/>
          <p:nvPr/>
        </p:nvCxnSpPr>
        <p:spPr>
          <a:xfrm>
            <a:off x="1620954" y="4967322"/>
            <a:ext cx="2016224" cy="233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Düz Ok Bağlayıcısı 41"/>
          <p:cNvCxnSpPr/>
          <p:nvPr/>
        </p:nvCxnSpPr>
        <p:spPr>
          <a:xfrm>
            <a:off x="5829212" y="5476279"/>
            <a:ext cx="687004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86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/>
          </a:bodyPr>
          <a:lstStyle/>
          <a:p>
            <a:r>
              <a:rPr lang="tr-TR" sz="3200" b="1" dirty="0" err="1" smtClean="0"/>
              <a:t>Algorithm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for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Association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1731933" y="1058251"/>
            <a:ext cx="3200107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Observed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exposure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outcome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1119071" y="2039399"/>
            <a:ext cx="159550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chance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3207308" y="2060848"/>
            <a:ext cx="19767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/>
              <a:t>Not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chance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765280" y="3028310"/>
            <a:ext cx="130266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4606855" y="3005916"/>
            <a:ext cx="168392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/>
              <a:t>Not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058530" y="4108430"/>
            <a:ext cx="223224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confounding</a:t>
            </a: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6574171" y="4108430"/>
            <a:ext cx="255217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/>
              <a:t>Not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confounding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6804248" y="5027996"/>
            <a:ext cx="185922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Valid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6084168" y="5733256"/>
            <a:ext cx="84510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Causal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7925792" y="5733256"/>
            <a:ext cx="122315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/>
              <a:t>Not </a:t>
            </a:r>
            <a:r>
              <a:rPr lang="tr-TR" dirty="0" err="1" smtClean="0"/>
              <a:t>causal</a:t>
            </a:r>
            <a:endParaRPr lang="tr-TR" dirty="0"/>
          </a:p>
        </p:txBody>
      </p:sp>
      <p:cxnSp>
        <p:nvCxnSpPr>
          <p:cNvPr id="18" name="Düz Ok Bağlayıcısı 17"/>
          <p:cNvCxnSpPr/>
          <p:nvPr/>
        </p:nvCxnSpPr>
        <p:spPr>
          <a:xfrm flipH="1">
            <a:off x="2082838" y="1725885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3491880" y="1751367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 flipH="1">
            <a:off x="3491880" y="2564904"/>
            <a:ext cx="323617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/>
          <p:nvPr/>
        </p:nvCxnSpPr>
        <p:spPr>
          <a:xfrm>
            <a:off x="4606855" y="2564904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>
            <a:off x="6156176" y="3477870"/>
            <a:ext cx="350543" cy="3831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/>
          <p:nvPr/>
        </p:nvCxnSpPr>
        <p:spPr>
          <a:xfrm flipH="1">
            <a:off x="5652120" y="3477870"/>
            <a:ext cx="216024" cy="3831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Düz Ok Bağlayıcısı 29"/>
          <p:cNvCxnSpPr/>
          <p:nvPr/>
        </p:nvCxnSpPr>
        <p:spPr>
          <a:xfrm flipH="1">
            <a:off x="7092280" y="5445224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/>
          <p:nvPr/>
        </p:nvCxnSpPr>
        <p:spPr>
          <a:xfrm>
            <a:off x="7604560" y="4544439"/>
            <a:ext cx="0" cy="4634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/>
          <p:nvPr/>
        </p:nvCxnSpPr>
        <p:spPr>
          <a:xfrm>
            <a:off x="7817780" y="5445224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4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1533" y="260648"/>
            <a:ext cx="8305800" cy="93610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BASIC BIAS FORMULATION</a:t>
            </a:r>
            <a:endParaRPr lang="tr-TR" sz="4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3480912"/>
            <a:ext cx="15052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EXPOSURE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6642201" y="3487684"/>
            <a:ext cx="138198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OUTCOME</a:t>
            </a:r>
            <a:endParaRPr lang="tr-TR" b="1" dirty="0"/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2987824" y="3665578"/>
            <a:ext cx="3168352" cy="135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923927" y="2780928"/>
            <a:ext cx="14963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0070C0"/>
                </a:solidFill>
              </a:rPr>
              <a:t>Confounder</a:t>
            </a:r>
            <a:endParaRPr lang="tr-TR" b="1" dirty="0">
              <a:solidFill>
                <a:srgbClr val="0070C0"/>
              </a:solidFill>
            </a:endParaRPr>
          </a:p>
        </p:txBody>
      </p:sp>
      <p:cxnSp>
        <p:nvCxnSpPr>
          <p:cNvPr id="25" name="Düz Ok Bağlayıcısı 24"/>
          <p:cNvCxnSpPr/>
          <p:nvPr/>
        </p:nvCxnSpPr>
        <p:spPr>
          <a:xfrm>
            <a:off x="5436096" y="3150260"/>
            <a:ext cx="1080120" cy="337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/>
          <p:cNvSpPr txBox="1"/>
          <p:nvPr/>
        </p:nvSpPr>
        <p:spPr>
          <a:xfrm>
            <a:off x="3779911" y="2276872"/>
            <a:ext cx="2492215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Mediator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smtClean="0">
                <a:solidFill>
                  <a:srgbClr val="C00000"/>
                </a:solidFill>
              </a:rPr>
              <a:t>(</a:t>
            </a:r>
            <a:r>
              <a:rPr lang="tr-TR" sz="1400" i="1" dirty="0" err="1" smtClean="0">
                <a:solidFill>
                  <a:srgbClr val="C00000"/>
                </a:solidFill>
              </a:rPr>
              <a:t>indirect</a:t>
            </a:r>
            <a:r>
              <a:rPr lang="tr-TR" sz="1400" i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err="1" smtClean="0">
                <a:solidFill>
                  <a:srgbClr val="C00000"/>
                </a:solidFill>
              </a:rPr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cxnSp>
        <p:nvCxnSpPr>
          <p:cNvPr id="35" name="Düz Ok Bağlayıcısı 34"/>
          <p:cNvCxnSpPr/>
          <p:nvPr/>
        </p:nvCxnSpPr>
        <p:spPr>
          <a:xfrm flipV="1">
            <a:off x="2267744" y="2646204"/>
            <a:ext cx="1440160" cy="67276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6071711" y="2646204"/>
            <a:ext cx="732537" cy="5919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şağı Bükülü Ok 63"/>
          <p:cNvSpPr/>
          <p:nvPr/>
        </p:nvSpPr>
        <p:spPr>
          <a:xfrm>
            <a:off x="1900421" y="1844824"/>
            <a:ext cx="5720644" cy="1528666"/>
          </a:xfrm>
          <a:prstGeom prst="curvedDownArrow">
            <a:avLst/>
          </a:prstGeom>
          <a:solidFill>
            <a:srgbClr val="C00000"/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3972044" y="1916832"/>
            <a:ext cx="1205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i="1" dirty="0" smtClean="0"/>
              <a:t>(</a:t>
            </a:r>
            <a:r>
              <a:rPr lang="tr-TR" sz="1400" i="1" dirty="0" err="1" smtClean="0"/>
              <a:t>direct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sp>
        <p:nvSpPr>
          <p:cNvPr id="68" name="Metin kutusu 67"/>
          <p:cNvSpPr txBox="1"/>
          <p:nvPr/>
        </p:nvSpPr>
        <p:spPr>
          <a:xfrm>
            <a:off x="2195736" y="4869160"/>
            <a:ext cx="134601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92D050"/>
                </a:solidFill>
              </a:rPr>
              <a:t>Moderator</a:t>
            </a:r>
            <a:endParaRPr lang="tr-TR" b="1" dirty="0">
              <a:solidFill>
                <a:srgbClr val="92D050"/>
              </a:solidFill>
            </a:endParaRPr>
          </a:p>
        </p:txBody>
      </p:sp>
      <p:sp>
        <p:nvSpPr>
          <p:cNvPr id="71" name="Sağ Ok Belirtme Çizgisi 70"/>
          <p:cNvSpPr/>
          <p:nvPr/>
        </p:nvSpPr>
        <p:spPr>
          <a:xfrm>
            <a:off x="2411760" y="3883742"/>
            <a:ext cx="351820" cy="985418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3" name="Düz Ok Bağlayıcısı 72"/>
          <p:cNvCxnSpPr/>
          <p:nvPr/>
        </p:nvCxnSpPr>
        <p:spPr>
          <a:xfrm flipV="1">
            <a:off x="2816739" y="3857016"/>
            <a:ext cx="3455388" cy="471461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etin kutusu 75"/>
          <p:cNvSpPr txBox="1"/>
          <p:nvPr/>
        </p:nvSpPr>
        <p:spPr>
          <a:xfrm>
            <a:off x="1331640" y="414381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Interaction</a:t>
            </a:r>
            <a:endParaRPr lang="tr-TR" sz="1400" i="1" dirty="0"/>
          </a:p>
        </p:txBody>
      </p:sp>
      <p:sp>
        <p:nvSpPr>
          <p:cNvPr id="77" name="Metin kutusu 76"/>
          <p:cNvSpPr txBox="1"/>
          <p:nvPr/>
        </p:nvSpPr>
        <p:spPr>
          <a:xfrm>
            <a:off x="4097832" y="4350647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Effect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modification</a:t>
            </a:r>
            <a:endParaRPr lang="tr-TR" sz="1400" i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251520" y="4869160"/>
            <a:ext cx="14042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Suppressor</a:t>
            </a:r>
            <a:endParaRPr lang="tr-TR" b="1" dirty="0">
              <a:solidFill>
                <a:srgbClr val="FF0000"/>
              </a:solidFill>
            </a:endParaRPr>
          </a:p>
        </p:txBody>
      </p:sp>
      <p:cxnSp>
        <p:nvCxnSpPr>
          <p:cNvPr id="80" name="Düz Ok Bağlayıcısı 79"/>
          <p:cNvCxnSpPr/>
          <p:nvPr/>
        </p:nvCxnSpPr>
        <p:spPr>
          <a:xfrm flipV="1">
            <a:off x="683568" y="3933056"/>
            <a:ext cx="648072" cy="93610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etin kutusu 85"/>
          <p:cNvSpPr txBox="1"/>
          <p:nvPr/>
        </p:nvSpPr>
        <p:spPr>
          <a:xfrm>
            <a:off x="4760743" y="5053826"/>
            <a:ext cx="1066702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C000"/>
                </a:solidFill>
              </a:rPr>
              <a:t>Collider</a:t>
            </a:r>
            <a:endParaRPr lang="tr-TR" b="1" dirty="0">
              <a:solidFill>
                <a:srgbClr val="FFC000"/>
              </a:solidFill>
            </a:endParaRPr>
          </a:p>
        </p:txBody>
      </p:sp>
      <p:cxnSp>
        <p:nvCxnSpPr>
          <p:cNvPr id="89" name="Düz Ok Bağlayıcısı 88"/>
          <p:cNvCxnSpPr/>
          <p:nvPr/>
        </p:nvCxnSpPr>
        <p:spPr>
          <a:xfrm>
            <a:off x="2763580" y="3801500"/>
            <a:ext cx="1831997" cy="130017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Düz Ok Bağlayıcısı 91"/>
          <p:cNvCxnSpPr/>
          <p:nvPr/>
        </p:nvCxnSpPr>
        <p:spPr>
          <a:xfrm flipH="1">
            <a:off x="5868144" y="4005064"/>
            <a:ext cx="936104" cy="115212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etin kutusu 95"/>
          <p:cNvSpPr txBox="1"/>
          <p:nvPr/>
        </p:nvSpPr>
        <p:spPr>
          <a:xfrm>
            <a:off x="6804248" y="4874249"/>
            <a:ext cx="122104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Covariate</a:t>
            </a:r>
            <a:endParaRPr lang="tr-TR" b="1" dirty="0">
              <a:solidFill>
                <a:srgbClr val="7030A0"/>
              </a:solidFill>
            </a:endParaRPr>
          </a:p>
        </p:txBody>
      </p:sp>
      <p:cxnSp>
        <p:nvCxnSpPr>
          <p:cNvPr id="98" name="Düz Ok Bağlayıcısı 97"/>
          <p:cNvCxnSpPr/>
          <p:nvPr/>
        </p:nvCxnSpPr>
        <p:spPr>
          <a:xfrm flipV="1">
            <a:off x="7414768" y="3933056"/>
            <a:ext cx="0" cy="86409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/>
          <p:nvPr/>
        </p:nvCxnSpPr>
        <p:spPr>
          <a:xfrm flipV="1">
            <a:off x="2903451" y="4092746"/>
            <a:ext cx="3384251" cy="431351"/>
          </a:xfrm>
          <a:prstGeom prst="straightConnector1">
            <a:avLst/>
          </a:prstGeom>
          <a:ln w="63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 flipH="1">
            <a:off x="2763580" y="3150260"/>
            <a:ext cx="1016332" cy="33742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725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1533" y="260648"/>
            <a:ext cx="8305800" cy="93610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BASIC BIAS FORMULATION</a:t>
            </a:r>
            <a:endParaRPr lang="tr-TR" sz="4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3480912"/>
            <a:ext cx="15052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EXPOSURE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6642201" y="3487684"/>
            <a:ext cx="138198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OUTCOME</a:t>
            </a:r>
            <a:endParaRPr lang="tr-TR" b="1" dirty="0"/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2987824" y="3665578"/>
            <a:ext cx="3168352" cy="135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923927" y="2780928"/>
            <a:ext cx="14963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0070C0"/>
                </a:solidFill>
              </a:rPr>
              <a:t>Confounder</a:t>
            </a:r>
            <a:endParaRPr lang="tr-TR" b="1" dirty="0">
              <a:solidFill>
                <a:srgbClr val="0070C0"/>
              </a:solidFill>
            </a:endParaRPr>
          </a:p>
        </p:txBody>
      </p:sp>
      <p:cxnSp>
        <p:nvCxnSpPr>
          <p:cNvPr id="25" name="Düz Ok Bağlayıcısı 24"/>
          <p:cNvCxnSpPr/>
          <p:nvPr/>
        </p:nvCxnSpPr>
        <p:spPr>
          <a:xfrm>
            <a:off x="5436096" y="3150260"/>
            <a:ext cx="1080120" cy="337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/>
          <p:cNvSpPr txBox="1"/>
          <p:nvPr/>
        </p:nvSpPr>
        <p:spPr>
          <a:xfrm>
            <a:off x="3779911" y="2276872"/>
            <a:ext cx="2492215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Mediator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smtClean="0">
                <a:solidFill>
                  <a:srgbClr val="C00000"/>
                </a:solidFill>
              </a:rPr>
              <a:t>(</a:t>
            </a:r>
            <a:r>
              <a:rPr lang="tr-TR" sz="1400" i="1" dirty="0" err="1" smtClean="0">
                <a:solidFill>
                  <a:srgbClr val="C00000"/>
                </a:solidFill>
              </a:rPr>
              <a:t>indirect</a:t>
            </a:r>
            <a:r>
              <a:rPr lang="tr-TR" sz="1400" i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err="1" smtClean="0">
                <a:solidFill>
                  <a:srgbClr val="C00000"/>
                </a:solidFill>
              </a:rPr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cxnSp>
        <p:nvCxnSpPr>
          <p:cNvPr id="35" name="Düz Ok Bağlayıcısı 34"/>
          <p:cNvCxnSpPr/>
          <p:nvPr/>
        </p:nvCxnSpPr>
        <p:spPr>
          <a:xfrm flipV="1">
            <a:off x="2267744" y="2646204"/>
            <a:ext cx="1440160" cy="67276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6071711" y="2646204"/>
            <a:ext cx="732537" cy="5919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şağı Bükülü Ok 63"/>
          <p:cNvSpPr/>
          <p:nvPr/>
        </p:nvSpPr>
        <p:spPr>
          <a:xfrm>
            <a:off x="1900421" y="1844824"/>
            <a:ext cx="5720644" cy="1528666"/>
          </a:xfrm>
          <a:prstGeom prst="curvedDownArrow">
            <a:avLst/>
          </a:prstGeom>
          <a:solidFill>
            <a:srgbClr val="C00000"/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3972044" y="1916832"/>
            <a:ext cx="1205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i="1" dirty="0" smtClean="0"/>
              <a:t>(</a:t>
            </a:r>
            <a:r>
              <a:rPr lang="tr-TR" sz="1400" i="1" dirty="0" err="1" smtClean="0"/>
              <a:t>direct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sp>
        <p:nvSpPr>
          <p:cNvPr id="68" name="Metin kutusu 67"/>
          <p:cNvSpPr txBox="1"/>
          <p:nvPr/>
        </p:nvSpPr>
        <p:spPr>
          <a:xfrm>
            <a:off x="2195736" y="4869160"/>
            <a:ext cx="134601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92D050"/>
                </a:solidFill>
              </a:rPr>
              <a:t>Moderator</a:t>
            </a:r>
            <a:endParaRPr lang="tr-TR" b="1" dirty="0">
              <a:solidFill>
                <a:srgbClr val="92D050"/>
              </a:solidFill>
            </a:endParaRPr>
          </a:p>
        </p:txBody>
      </p:sp>
      <p:sp>
        <p:nvSpPr>
          <p:cNvPr id="71" name="Sağ Ok Belirtme Çizgisi 70"/>
          <p:cNvSpPr/>
          <p:nvPr/>
        </p:nvSpPr>
        <p:spPr>
          <a:xfrm>
            <a:off x="2411760" y="3883742"/>
            <a:ext cx="351820" cy="985418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3" name="Düz Ok Bağlayıcısı 72"/>
          <p:cNvCxnSpPr/>
          <p:nvPr/>
        </p:nvCxnSpPr>
        <p:spPr>
          <a:xfrm flipV="1">
            <a:off x="2816739" y="3857016"/>
            <a:ext cx="3455388" cy="471461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etin kutusu 75"/>
          <p:cNvSpPr txBox="1"/>
          <p:nvPr/>
        </p:nvSpPr>
        <p:spPr>
          <a:xfrm>
            <a:off x="1331640" y="414381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Interaction</a:t>
            </a:r>
            <a:endParaRPr lang="tr-TR" sz="1400" i="1" dirty="0"/>
          </a:p>
        </p:txBody>
      </p:sp>
      <p:sp>
        <p:nvSpPr>
          <p:cNvPr id="77" name="Metin kutusu 76"/>
          <p:cNvSpPr txBox="1"/>
          <p:nvPr/>
        </p:nvSpPr>
        <p:spPr>
          <a:xfrm>
            <a:off x="3995936" y="433733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Effect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modification</a:t>
            </a:r>
            <a:endParaRPr lang="tr-TR" sz="1400" i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251520" y="4869160"/>
            <a:ext cx="14042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Suppressor</a:t>
            </a:r>
            <a:endParaRPr lang="tr-TR" b="1" dirty="0">
              <a:solidFill>
                <a:srgbClr val="FF0000"/>
              </a:solidFill>
            </a:endParaRPr>
          </a:p>
        </p:txBody>
      </p:sp>
      <p:cxnSp>
        <p:nvCxnSpPr>
          <p:cNvPr id="80" name="Düz Ok Bağlayıcısı 79"/>
          <p:cNvCxnSpPr/>
          <p:nvPr/>
        </p:nvCxnSpPr>
        <p:spPr>
          <a:xfrm flipV="1">
            <a:off x="683568" y="3933056"/>
            <a:ext cx="648072" cy="93610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etin kutusu 85"/>
          <p:cNvSpPr txBox="1"/>
          <p:nvPr/>
        </p:nvSpPr>
        <p:spPr>
          <a:xfrm>
            <a:off x="4760743" y="5053826"/>
            <a:ext cx="1066702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C000"/>
                </a:solidFill>
              </a:rPr>
              <a:t>Collider</a:t>
            </a:r>
            <a:endParaRPr lang="tr-TR" b="1" dirty="0">
              <a:solidFill>
                <a:srgbClr val="FFC000"/>
              </a:solidFill>
            </a:endParaRPr>
          </a:p>
        </p:txBody>
      </p:sp>
      <p:cxnSp>
        <p:nvCxnSpPr>
          <p:cNvPr id="89" name="Düz Ok Bağlayıcısı 88"/>
          <p:cNvCxnSpPr/>
          <p:nvPr/>
        </p:nvCxnSpPr>
        <p:spPr>
          <a:xfrm>
            <a:off x="2763580" y="3801500"/>
            <a:ext cx="1831997" cy="130017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Düz Ok Bağlayıcısı 91"/>
          <p:cNvCxnSpPr/>
          <p:nvPr/>
        </p:nvCxnSpPr>
        <p:spPr>
          <a:xfrm flipH="1">
            <a:off x="5868144" y="4005064"/>
            <a:ext cx="936104" cy="115212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etin kutusu 95"/>
          <p:cNvSpPr txBox="1"/>
          <p:nvPr/>
        </p:nvSpPr>
        <p:spPr>
          <a:xfrm>
            <a:off x="6804248" y="4874249"/>
            <a:ext cx="122104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Covariate</a:t>
            </a:r>
            <a:endParaRPr lang="tr-TR" b="1" dirty="0">
              <a:solidFill>
                <a:srgbClr val="7030A0"/>
              </a:solidFill>
            </a:endParaRPr>
          </a:p>
        </p:txBody>
      </p:sp>
      <p:cxnSp>
        <p:nvCxnSpPr>
          <p:cNvPr id="98" name="Düz Ok Bağlayıcısı 97"/>
          <p:cNvCxnSpPr/>
          <p:nvPr/>
        </p:nvCxnSpPr>
        <p:spPr>
          <a:xfrm flipV="1">
            <a:off x="7414768" y="3933056"/>
            <a:ext cx="0" cy="86409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251520" y="5423158"/>
            <a:ext cx="649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BOY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08803" y="3496885"/>
            <a:ext cx="1147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AĞIRLIK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414768" y="3059668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ZAMAN-HIZ</a:t>
            </a:r>
            <a:endParaRPr lang="tr-TR" b="1" i="1" dirty="0">
              <a:solidFill>
                <a:srgbClr val="006666"/>
              </a:solidFill>
            </a:endParaRPr>
          </a:p>
        </p:txBody>
      </p:sp>
      <p:cxnSp>
        <p:nvCxnSpPr>
          <p:cNvPr id="30" name="Düz Ok Bağlayıcısı 29"/>
          <p:cNvCxnSpPr/>
          <p:nvPr/>
        </p:nvCxnSpPr>
        <p:spPr>
          <a:xfrm flipV="1">
            <a:off x="2903451" y="4092746"/>
            <a:ext cx="3384251" cy="431351"/>
          </a:xfrm>
          <a:prstGeom prst="straightConnector1">
            <a:avLst/>
          </a:prstGeom>
          <a:ln w="63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 flipH="1">
            <a:off x="2816739" y="3150260"/>
            <a:ext cx="1053252" cy="422756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0098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1533" y="260648"/>
            <a:ext cx="8305800" cy="93610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BASIC BIAS FORMULATION</a:t>
            </a:r>
            <a:endParaRPr lang="tr-TR" sz="4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3480912"/>
            <a:ext cx="15052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EXPOSURE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6642201" y="3487684"/>
            <a:ext cx="138198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OUTCOME</a:t>
            </a:r>
            <a:endParaRPr lang="tr-TR" b="1" dirty="0"/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2987824" y="3665578"/>
            <a:ext cx="3168352" cy="135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923927" y="2780928"/>
            <a:ext cx="14963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0070C0"/>
                </a:solidFill>
              </a:rPr>
              <a:t>Confounder</a:t>
            </a:r>
            <a:endParaRPr lang="tr-TR" b="1" dirty="0">
              <a:solidFill>
                <a:srgbClr val="0070C0"/>
              </a:solidFill>
            </a:endParaRPr>
          </a:p>
        </p:txBody>
      </p:sp>
      <p:cxnSp>
        <p:nvCxnSpPr>
          <p:cNvPr id="25" name="Düz Ok Bağlayıcısı 24"/>
          <p:cNvCxnSpPr/>
          <p:nvPr/>
        </p:nvCxnSpPr>
        <p:spPr>
          <a:xfrm>
            <a:off x="5436096" y="3150260"/>
            <a:ext cx="1080120" cy="337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/>
          <p:cNvSpPr txBox="1"/>
          <p:nvPr/>
        </p:nvSpPr>
        <p:spPr>
          <a:xfrm>
            <a:off x="3779911" y="2276872"/>
            <a:ext cx="2492215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Mediator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smtClean="0">
                <a:solidFill>
                  <a:srgbClr val="C00000"/>
                </a:solidFill>
              </a:rPr>
              <a:t>(</a:t>
            </a:r>
            <a:r>
              <a:rPr lang="tr-TR" sz="1400" i="1" dirty="0" err="1" smtClean="0">
                <a:solidFill>
                  <a:srgbClr val="C00000"/>
                </a:solidFill>
              </a:rPr>
              <a:t>indirect</a:t>
            </a:r>
            <a:r>
              <a:rPr lang="tr-TR" sz="1400" i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err="1" smtClean="0">
                <a:solidFill>
                  <a:srgbClr val="C00000"/>
                </a:solidFill>
              </a:rPr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cxnSp>
        <p:nvCxnSpPr>
          <p:cNvPr id="35" name="Düz Ok Bağlayıcısı 34"/>
          <p:cNvCxnSpPr/>
          <p:nvPr/>
        </p:nvCxnSpPr>
        <p:spPr>
          <a:xfrm flipV="1">
            <a:off x="2267744" y="2646204"/>
            <a:ext cx="1440160" cy="67276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6071711" y="2646204"/>
            <a:ext cx="732537" cy="5919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şağı Bükülü Ok 63"/>
          <p:cNvSpPr/>
          <p:nvPr/>
        </p:nvSpPr>
        <p:spPr>
          <a:xfrm>
            <a:off x="1900421" y="1484784"/>
            <a:ext cx="5720644" cy="1888706"/>
          </a:xfrm>
          <a:prstGeom prst="curvedDownArrow">
            <a:avLst/>
          </a:prstGeom>
          <a:solidFill>
            <a:srgbClr val="C00000"/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4185070" y="1500542"/>
            <a:ext cx="1205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i="1" dirty="0" smtClean="0"/>
              <a:t>(</a:t>
            </a:r>
            <a:r>
              <a:rPr lang="tr-TR" sz="1400" i="1" dirty="0" err="1" smtClean="0"/>
              <a:t>direct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sp>
        <p:nvSpPr>
          <p:cNvPr id="68" name="Metin kutusu 67"/>
          <p:cNvSpPr txBox="1"/>
          <p:nvPr/>
        </p:nvSpPr>
        <p:spPr>
          <a:xfrm>
            <a:off x="2195736" y="4869160"/>
            <a:ext cx="134601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92D050"/>
                </a:solidFill>
              </a:rPr>
              <a:t>Moderator</a:t>
            </a:r>
            <a:endParaRPr lang="tr-TR" b="1" dirty="0">
              <a:solidFill>
                <a:srgbClr val="92D050"/>
              </a:solidFill>
            </a:endParaRPr>
          </a:p>
        </p:txBody>
      </p:sp>
      <p:sp>
        <p:nvSpPr>
          <p:cNvPr id="71" name="Sağ Ok Belirtme Çizgisi 70"/>
          <p:cNvSpPr/>
          <p:nvPr/>
        </p:nvSpPr>
        <p:spPr>
          <a:xfrm>
            <a:off x="2411760" y="3883742"/>
            <a:ext cx="351820" cy="985418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3" name="Düz Ok Bağlayıcısı 72"/>
          <p:cNvCxnSpPr/>
          <p:nvPr/>
        </p:nvCxnSpPr>
        <p:spPr>
          <a:xfrm flipV="1">
            <a:off x="2816739" y="3857016"/>
            <a:ext cx="3455388" cy="471461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etin kutusu 75"/>
          <p:cNvSpPr txBox="1"/>
          <p:nvPr/>
        </p:nvSpPr>
        <p:spPr>
          <a:xfrm>
            <a:off x="1331640" y="414381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Interaction</a:t>
            </a:r>
            <a:endParaRPr lang="tr-TR" sz="1400" i="1" dirty="0"/>
          </a:p>
        </p:txBody>
      </p:sp>
      <p:sp>
        <p:nvSpPr>
          <p:cNvPr id="77" name="Metin kutusu 76"/>
          <p:cNvSpPr txBox="1"/>
          <p:nvPr/>
        </p:nvSpPr>
        <p:spPr>
          <a:xfrm>
            <a:off x="3995936" y="442723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Effect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modification</a:t>
            </a:r>
            <a:endParaRPr lang="tr-TR" sz="1400" i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251520" y="4869160"/>
            <a:ext cx="14042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Suppressor</a:t>
            </a:r>
            <a:endParaRPr lang="tr-TR" b="1" dirty="0">
              <a:solidFill>
                <a:srgbClr val="FF0000"/>
              </a:solidFill>
            </a:endParaRPr>
          </a:p>
        </p:txBody>
      </p:sp>
      <p:cxnSp>
        <p:nvCxnSpPr>
          <p:cNvPr id="80" name="Düz Ok Bağlayıcısı 79"/>
          <p:cNvCxnSpPr/>
          <p:nvPr/>
        </p:nvCxnSpPr>
        <p:spPr>
          <a:xfrm flipV="1">
            <a:off x="683568" y="3933056"/>
            <a:ext cx="648072" cy="93610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etin kutusu 85"/>
          <p:cNvSpPr txBox="1"/>
          <p:nvPr/>
        </p:nvSpPr>
        <p:spPr>
          <a:xfrm>
            <a:off x="4760743" y="5053826"/>
            <a:ext cx="1066702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C000"/>
                </a:solidFill>
              </a:rPr>
              <a:t>Collider</a:t>
            </a:r>
            <a:endParaRPr lang="tr-TR" b="1" dirty="0">
              <a:solidFill>
                <a:srgbClr val="FFC000"/>
              </a:solidFill>
            </a:endParaRPr>
          </a:p>
        </p:txBody>
      </p:sp>
      <p:cxnSp>
        <p:nvCxnSpPr>
          <p:cNvPr id="89" name="Düz Ok Bağlayıcısı 88"/>
          <p:cNvCxnSpPr/>
          <p:nvPr/>
        </p:nvCxnSpPr>
        <p:spPr>
          <a:xfrm>
            <a:off x="2763580" y="3801500"/>
            <a:ext cx="1831997" cy="130017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Düz Ok Bağlayıcısı 91"/>
          <p:cNvCxnSpPr/>
          <p:nvPr/>
        </p:nvCxnSpPr>
        <p:spPr>
          <a:xfrm flipH="1">
            <a:off x="5868144" y="4005064"/>
            <a:ext cx="936104" cy="115212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etin kutusu 95"/>
          <p:cNvSpPr txBox="1"/>
          <p:nvPr/>
        </p:nvSpPr>
        <p:spPr>
          <a:xfrm>
            <a:off x="6804248" y="4874249"/>
            <a:ext cx="122104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Covariate</a:t>
            </a:r>
            <a:endParaRPr lang="tr-TR" b="1" dirty="0">
              <a:solidFill>
                <a:srgbClr val="7030A0"/>
              </a:solidFill>
            </a:endParaRPr>
          </a:p>
        </p:txBody>
      </p:sp>
      <p:cxnSp>
        <p:nvCxnSpPr>
          <p:cNvPr id="98" name="Düz Ok Bağlayıcısı 97"/>
          <p:cNvCxnSpPr/>
          <p:nvPr/>
        </p:nvCxnSpPr>
        <p:spPr>
          <a:xfrm flipV="1">
            <a:off x="7414768" y="3933056"/>
            <a:ext cx="0" cy="86409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3865809" y="1907540"/>
            <a:ext cx="192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ÇİNKO AZLIĞI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0" y="2827094"/>
            <a:ext cx="1999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ANNE TÜKENME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SENDROMU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83958" y="2531162"/>
            <a:ext cx="1276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DÜŞÜK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DOĞUM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 AĞIRLIĞI</a:t>
            </a:r>
            <a:endParaRPr lang="tr-TR" b="1" i="1" dirty="0">
              <a:solidFill>
                <a:srgbClr val="006666"/>
              </a:solidFill>
            </a:endParaRPr>
          </a:p>
        </p:txBody>
      </p:sp>
      <p:cxnSp>
        <p:nvCxnSpPr>
          <p:cNvPr id="29" name="Düz Ok Bağlayıcısı 28"/>
          <p:cNvCxnSpPr/>
          <p:nvPr/>
        </p:nvCxnSpPr>
        <p:spPr>
          <a:xfrm flipV="1">
            <a:off x="2903451" y="4092746"/>
            <a:ext cx="3384251" cy="431351"/>
          </a:xfrm>
          <a:prstGeom prst="straightConnector1">
            <a:avLst/>
          </a:prstGeom>
          <a:ln w="63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Ok Bağlayıcısı 29"/>
          <p:cNvCxnSpPr/>
          <p:nvPr/>
        </p:nvCxnSpPr>
        <p:spPr>
          <a:xfrm flipH="1">
            <a:off x="2763580" y="3150260"/>
            <a:ext cx="1102229" cy="33742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33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Random</a:t>
            </a:r>
            <a:r>
              <a:rPr lang="tr-TR" dirty="0" smtClean="0"/>
              <a:t> </a:t>
            </a:r>
            <a:r>
              <a:rPr lang="tr-TR" dirty="0" err="1" smtClean="0"/>
              <a:t>error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 noChangeAspect="1"/>
          </p:cNvGraphicFramePr>
          <p:nvPr>
            <p:ph idx="1"/>
          </p:nvPr>
        </p:nvGraphicFramePr>
        <p:xfrm>
          <a:off x="1123950" y="2072481"/>
          <a:ext cx="68961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Chart" r:id="rId3" imgW="6896224" imgH="4114800" progId="MSGraph.Chart.8">
                  <p:embed followColorScheme="full"/>
                </p:oleObj>
              </mc:Choice>
              <mc:Fallback>
                <p:oleObj name="Chart" r:id="rId3" imgW="6896224" imgH="4114800" progId="MSGraph.Chart.8">
                  <p:embed followColorScheme="full"/>
                  <p:pic>
                    <p:nvPicPr>
                      <p:cNvPr id="0" name="Picture 3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2072481"/>
                        <a:ext cx="68961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883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1533" y="260648"/>
            <a:ext cx="8305800" cy="93610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BASIC BIAS FORMULATION</a:t>
            </a:r>
            <a:endParaRPr lang="tr-TR" sz="4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3480912"/>
            <a:ext cx="15052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EXPOSURE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6642201" y="3487684"/>
            <a:ext cx="138198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OUTCOME</a:t>
            </a:r>
            <a:endParaRPr lang="tr-TR" b="1" dirty="0"/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2987824" y="3665578"/>
            <a:ext cx="3168352" cy="135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923927" y="2780928"/>
            <a:ext cx="14963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0070C0"/>
                </a:solidFill>
              </a:rPr>
              <a:t>Confounder</a:t>
            </a:r>
            <a:endParaRPr lang="tr-TR" b="1" dirty="0">
              <a:solidFill>
                <a:srgbClr val="0070C0"/>
              </a:solidFill>
            </a:endParaRPr>
          </a:p>
        </p:txBody>
      </p:sp>
      <p:cxnSp>
        <p:nvCxnSpPr>
          <p:cNvPr id="25" name="Düz Ok Bağlayıcısı 24"/>
          <p:cNvCxnSpPr/>
          <p:nvPr/>
        </p:nvCxnSpPr>
        <p:spPr>
          <a:xfrm>
            <a:off x="5436096" y="3150260"/>
            <a:ext cx="1080120" cy="337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/>
          <p:cNvSpPr txBox="1"/>
          <p:nvPr/>
        </p:nvSpPr>
        <p:spPr>
          <a:xfrm>
            <a:off x="3779911" y="2276872"/>
            <a:ext cx="2492215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Mediator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smtClean="0">
                <a:solidFill>
                  <a:srgbClr val="C00000"/>
                </a:solidFill>
              </a:rPr>
              <a:t>(</a:t>
            </a:r>
            <a:r>
              <a:rPr lang="tr-TR" sz="1400" i="1" dirty="0" err="1" smtClean="0">
                <a:solidFill>
                  <a:srgbClr val="C00000"/>
                </a:solidFill>
              </a:rPr>
              <a:t>indirect</a:t>
            </a:r>
            <a:r>
              <a:rPr lang="tr-TR" sz="1400" i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err="1" smtClean="0">
                <a:solidFill>
                  <a:srgbClr val="C00000"/>
                </a:solidFill>
              </a:rPr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cxnSp>
        <p:nvCxnSpPr>
          <p:cNvPr id="35" name="Düz Ok Bağlayıcısı 34"/>
          <p:cNvCxnSpPr/>
          <p:nvPr/>
        </p:nvCxnSpPr>
        <p:spPr>
          <a:xfrm flipV="1">
            <a:off x="2267744" y="2646204"/>
            <a:ext cx="1440160" cy="67276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6071711" y="2646204"/>
            <a:ext cx="732537" cy="5919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şağı Bükülü Ok 63"/>
          <p:cNvSpPr/>
          <p:nvPr/>
        </p:nvSpPr>
        <p:spPr>
          <a:xfrm>
            <a:off x="1900421" y="1484784"/>
            <a:ext cx="5720644" cy="1888706"/>
          </a:xfrm>
          <a:prstGeom prst="curvedDownArrow">
            <a:avLst/>
          </a:prstGeom>
          <a:solidFill>
            <a:srgbClr val="C00000"/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4185070" y="1500542"/>
            <a:ext cx="1205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i="1" dirty="0" smtClean="0"/>
              <a:t>(</a:t>
            </a:r>
            <a:r>
              <a:rPr lang="tr-TR" sz="1400" i="1" dirty="0" err="1" smtClean="0"/>
              <a:t>direct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sp>
        <p:nvSpPr>
          <p:cNvPr id="68" name="Metin kutusu 67"/>
          <p:cNvSpPr txBox="1"/>
          <p:nvPr/>
        </p:nvSpPr>
        <p:spPr>
          <a:xfrm>
            <a:off x="2195736" y="4869160"/>
            <a:ext cx="134601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92D050"/>
                </a:solidFill>
              </a:rPr>
              <a:t>Moderator</a:t>
            </a:r>
            <a:endParaRPr lang="tr-TR" b="1" dirty="0">
              <a:solidFill>
                <a:srgbClr val="92D050"/>
              </a:solidFill>
            </a:endParaRPr>
          </a:p>
        </p:txBody>
      </p:sp>
      <p:sp>
        <p:nvSpPr>
          <p:cNvPr id="71" name="Sağ Ok Belirtme Çizgisi 70"/>
          <p:cNvSpPr/>
          <p:nvPr/>
        </p:nvSpPr>
        <p:spPr>
          <a:xfrm>
            <a:off x="2411760" y="3883742"/>
            <a:ext cx="351820" cy="985418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3" name="Düz Ok Bağlayıcısı 72"/>
          <p:cNvCxnSpPr/>
          <p:nvPr/>
        </p:nvCxnSpPr>
        <p:spPr>
          <a:xfrm flipV="1">
            <a:off x="2816739" y="3857016"/>
            <a:ext cx="3455388" cy="471461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etin kutusu 75"/>
          <p:cNvSpPr txBox="1"/>
          <p:nvPr/>
        </p:nvSpPr>
        <p:spPr>
          <a:xfrm>
            <a:off x="1331640" y="414381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Interaction</a:t>
            </a:r>
            <a:endParaRPr lang="tr-TR" sz="1400" i="1" dirty="0"/>
          </a:p>
        </p:txBody>
      </p:sp>
      <p:sp>
        <p:nvSpPr>
          <p:cNvPr id="77" name="Metin kutusu 76"/>
          <p:cNvSpPr txBox="1"/>
          <p:nvPr/>
        </p:nvSpPr>
        <p:spPr>
          <a:xfrm>
            <a:off x="3707904" y="4174588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Effect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modification</a:t>
            </a:r>
            <a:endParaRPr lang="tr-TR" sz="1400" i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251520" y="4869160"/>
            <a:ext cx="14042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Suppressor</a:t>
            </a:r>
            <a:endParaRPr lang="tr-TR" b="1" dirty="0">
              <a:solidFill>
                <a:srgbClr val="FF0000"/>
              </a:solidFill>
            </a:endParaRPr>
          </a:p>
        </p:txBody>
      </p:sp>
      <p:cxnSp>
        <p:nvCxnSpPr>
          <p:cNvPr id="80" name="Düz Ok Bağlayıcısı 79"/>
          <p:cNvCxnSpPr/>
          <p:nvPr/>
        </p:nvCxnSpPr>
        <p:spPr>
          <a:xfrm flipV="1">
            <a:off x="683568" y="3933056"/>
            <a:ext cx="648072" cy="93610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etin kutusu 85"/>
          <p:cNvSpPr txBox="1"/>
          <p:nvPr/>
        </p:nvSpPr>
        <p:spPr>
          <a:xfrm>
            <a:off x="4760743" y="5053826"/>
            <a:ext cx="1066702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C000"/>
                </a:solidFill>
              </a:rPr>
              <a:t>Collider</a:t>
            </a:r>
            <a:endParaRPr lang="tr-TR" b="1" dirty="0">
              <a:solidFill>
                <a:srgbClr val="FFC000"/>
              </a:solidFill>
            </a:endParaRPr>
          </a:p>
        </p:txBody>
      </p:sp>
      <p:cxnSp>
        <p:nvCxnSpPr>
          <p:cNvPr id="89" name="Düz Ok Bağlayıcısı 88"/>
          <p:cNvCxnSpPr/>
          <p:nvPr/>
        </p:nvCxnSpPr>
        <p:spPr>
          <a:xfrm>
            <a:off x="2763580" y="3801500"/>
            <a:ext cx="1831997" cy="130017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Düz Ok Bağlayıcısı 91"/>
          <p:cNvCxnSpPr/>
          <p:nvPr/>
        </p:nvCxnSpPr>
        <p:spPr>
          <a:xfrm flipH="1">
            <a:off x="5868144" y="4005064"/>
            <a:ext cx="936104" cy="115212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etin kutusu 95"/>
          <p:cNvSpPr txBox="1"/>
          <p:nvPr/>
        </p:nvSpPr>
        <p:spPr>
          <a:xfrm>
            <a:off x="6804248" y="4874249"/>
            <a:ext cx="122104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Covariate</a:t>
            </a:r>
            <a:endParaRPr lang="tr-TR" b="1" dirty="0">
              <a:solidFill>
                <a:srgbClr val="7030A0"/>
              </a:solidFill>
            </a:endParaRPr>
          </a:p>
        </p:txBody>
      </p:sp>
      <p:cxnSp>
        <p:nvCxnSpPr>
          <p:cNvPr id="98" name="Düz Ok Bağlayıcısı 97"/>
          <p:cNvCxnSpPr/>
          <p:nvPr/>
        </p:nvCxnSpPr>
        <p:spPr>
          <a:xfrm flipV="1">
            <a:off x="7414768" y="3933056"/>
            <a:ext cx="0" cy="86409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3865809" y="1907540"/>
            <a:ext cx="192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ÇİNKO AZLIĞI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0" y="2827094"/>
            <a:ext cx="1999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ANNE TÜKENME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SENDROMU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83958" y="2531162"/>
            <a:ext cx="1276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DÜŞÜK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DOĞUM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 AĞIRLIĞI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10571" y="3178252"/>
            <a:ext cx="136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ANNE YAŞI</a:t>
            </a:r>
            <a:endParaRPr lang="tr-TR" b="1" i="1" dirty="0">
              <a:solidFill>
                <a:srgbClr val="006666"/>
              </a:solidFill>
            </a:endParaRPr>
          </a:p>
        </p:txBody>
      </p:sp>
      <p:cxnSp>
        <p:nvCxnSpPr>
          <p:cNvPr id="30" name="Düz Ok Bağlayıcısı 29"/>
          <p:cNvCxnSpPr/>
          <p:nvPr/>
        </p:nvCxnSpPr>
        <p:spPr>
          <a:xfrm flipH="1">
            <a:off x="2763580" y="3150259"/>
            <a:ext cx="1102229" cy="33742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6876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1533" y="260648"/>
            <a:ext cx="8305800" cy="93610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BASIC BIAS FORMULATION</a:t>
            </a:r>
            <a:endParaRPr lang="tr-TR" sz="4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3480912"/>
            <a:ext cx="15052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EXPOSURE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6642201" y="3487684"/>
            <a:ext cx="138198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OUTCOME</a:t>
            </a:r>
            <a:endParaRPr lang="tr-TR" b="1" dirty="0"/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2987824" y="3665578"/>
            <a:ext cx="3168352" cy="1354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923927" y="2780928"/>
            <a:ext cx="14963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0070C0"/>
                </a:solidFill>
              </a:rPr>
              <a:t>Confounder</a:t>
            </a:r>
            <a:endParaRPr lang="tr-TR" b="1" dirty="0">
              <a:solidFill>
                <a:srgbClr val="0070C0"/>
              </a:solidFill>
            </a:endParaRPr>
          </a:p>
        </p:txBody>
      </p:sp>
      <p:cxnSp>
        <p:nvCxnSpPr>
          <p:cNvPr id="25" name="Düz Ok Bağlayıcısı 24"/>
          <p:cNvCxnSpPr/>
          <p:nvPr/>
        </p:nvCxnSpPr>
        <p:spPr>
          <a:xfrm>
            <a:off x="5436096" y="3150260"/>
            <a:ext cx="1080120" cy="337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/>
          <p:cNvSpPr txBox="1"/>
          <p:nvPr/>
        </p:nvSpPr>
        <p:spPr>
          <a:xfrm>
            <a:off x="3779911" y="2276872"/>
            <a:ext cx="2492215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Mediator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smtClean="0">
                <a:solidFill>
                  <a:srgbClr val="C00000"/>
                </a:solidFill>
              </a:rPr>
              <a:t>(</a:t>
            </a:r>
            <a:r>
              <a:rPr lang="tr-TR" sz="1400" i="1" dirty="0" err="1" smtClean="0">
                <a:solidFill>
                  <a:srgbClr val="C00000"/>
                </a:solidFill>
              </a:rPr>
              <a:t>indirect</a:t>
            </a:r>
            <a:r>
              <a:rPr lang="tr-TR" sz="1400" i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err="1" smtClean="0">
                <a:solidFill>
                  <a:srgbClr val="C00000"/>
                </a:solidFill>
              </a:rPr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cxnSp>
        <p:nvCxnSpPr>
          <p:cNvPr id="35" name="Düz Ok Bağlayıcısı 34"/>
          <p:cNvCxnSpPr/>
          <p:nvPr/>
        </p:nvCxnSpPr>
        <p:spPr>
          <a:xfrm flipV="1">
            <a:off x="2267744" y="2646204"/>
            <a:ext cx="1440160" cy="67276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6071711" y="2646204"/>
            <a:ext cx="732537" cy="5919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şağı Bükülü Ok 63"/>
          <p:cNvSpPr/>
          <p:nvPr/>
        </p:nvSpPr>
        <p:spPr>
          <a:xfrm>
            <a:off x="1900421" y="1484784"/>
            <a:ext cx="5720644" cy="1888706"/>
          </a:xfrm>
          <a:prstGeom prst="curvedDownArrow">
            <a:avLst/>
          </a:prstGeom>
          <a:solidFill>
            <a:srgbClr val="C00000"/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4185070" y="1500542"/>
            <a:ext cx="1205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i="1" dirty="0" smtClean="0"/>
              <a:t>(</a:t>
            </a:r>
            <a:r>
              <a:rPr lang="tr-TR" sz="1400" i="1" dirty="0" err="1" smtClean="0"/>
              <a:t>direct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sp>
        <p:nvSpPr>
          <p:cNvPr id="68" name="Metin kutusu 67"/>
          <p:cNvSpPr txBox="1"/>
          <p:nvPr/>
        </p:nvSpPr>
        <p:spPr>
          <a:xfrm>
            <a:off x="2195736" y="4869160"/>
            <a:ext cx="134601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92D050"/>
                </a:solidFill>
              </a:rPr>
              <a:t>Moderator</a:t>
            </a:r>
            <a:endParaRPr lang="tr-TR" b="1" dirty="0">
              <a:solidFill>
                <a:srgbClr val="92D050"/>
              </a:solidFill>
            </a:endParaRPr>
          </a:p>
        </p:txBody>
      </p:sp>
      <p:sp>
        <p:nvSpPr>
          <p:cNvPr id="71" name="Sağ Ok Belirtme Çizgisi 70"/>
          <p:cNvSpPr/>
          <p:nvPr/>
        </p:nvSpPr>
        <p:spPr>
          <a:xfrm>
            <a:off x="2411760" y="3883742"/>
            <a:ext cx="351820" cy="985418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Metin kutusu 75"/>
          <p:cNvSpPr txBox="1"/>
          <p:nvPr/>
        </p:nvSpPr>
        <p:spPr>
          <a:xfrm>
            <a:off x="1331640" y="414381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Interaction</a:t>
            </a:r>
            <a:endParaRPr lang="tr-TR" sz="1400" i="1" dirty="0"/>
          </a:p>
        </p:txBody>
      </p:sp>
      <p:sp>
        <p:nvSpPr>
          <p:cNvPr id="77" name="Metin kutusu 76"/>
          <p:cNvSpPr txBox="1"/>
          <p:nvPr/>
        </p:nvSpPr>
        <p:spPr>
          <a:xfrm>
            <a:off x="3995936" y="4376451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Effect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modification</a:t>
            </a:r>
            <a:endParaRPr lang="tr-TR" sz="1400" i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251520" y="4869160"/>
            <a:ext cx="14042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Suppressor</a:t>
            </a:r>
            <a:endParaRPr lang="tr-TR" b="1" dirty="0">
              <a:solidFill>
                <a:srgbClr val="FF0000"/>
              </a:solidFill>
            </a:endParaRPr>
          </a:p>
        </p:txBody>
      </p:sp>
      <p:cxnSp>
        <p:nvCxnSpPr>
          <p:cNvPr id="80" name="Düz Ok Bağlayıcısı 79"/>
          <p:cNvCxnSpPr/>
          <p:nvPr/>
        </p:nvCxnSpPr>
        <p:spPr>
          <a:xfrm flipV="1">
            <a:off x="683568" y="3933056"/>
            <a:ext cx="648072" cy="93610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etin kutusu 85"/>
          <p:cNvSpPr txBox="1"/>
          <p:nvPr/>
        </p:nvSpPr>
        <p:spPr>
          <a:xfrm>
            <a:off x="4760743" y="5053826"/>
            <a:ext cx="1066702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C000"/>
                </a:solidFill>
              </a:rPr>
              <a:t>Collider</a:t>
            </a:r>
            <a:endParaRPr lang="tr-TR" b="1" dirty="0">
              <a:solidFill>
                <a:srgbClr val="FFC000"/>
              </a:solidFill>
            </a:endParaRPr>
          </a:p>
        </p:txBody>
      </p:sp>
      <p:cxnSp>
        <p:nvCxnSpPr>
          <p:cNvPr id="89" name="Düz Ok Bağlayıcısı 88"/>
          <p:cNvCxnSpPr/>
          <p:nvPr/>
        </p:nvCxnSpPr>
        <p:spPr>
          <a:xfrm>
            <a:off x="2763580" y="3801500"/>
            <a:ext cx="1831997" cy="130017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Düz Ok Bağlayıcısı 91"/>
          <p:cNvCxnSpPr/>
          <p:nvPr/>
        </p:nvCxnSpPr>
        <p:spPr>
          <a:xfrm flipH="1">
            <a:off x="5868144" y="4005064"/>
            <a:ext cx="936104" cy="115212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etin kutusu 95"/>
          <p:cNvSpPr txBox="1"/>
          <p:nvPr/>
        </p:nvSpPr>
        <p:spPr>
          <a:xfrm>
            <a:off x="6804248" y="4874249"/>
            <a:ext cx="122104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Covariate</a:t>
            </a:r>
            <a:endParaRPr lang="tr-TR" b="1" dirty="0">
              <a:solidFill>
                <a:srgbClr val="7030A0"/>
              </a:solidFill>
            </a:endParaRPr>
          </a:p>
        </p:txBody>
      </p:sp>
      <p:cxnSp>
        <p:nvCxnSpPr>
          <p:cNvPr id="98" name="Düz Ok Bağlayıcısı 97"/>
          <p:cNvCxnSpPr/>
          <p:nvPr/>
        </p:nvCxnSpPr>
        <p:spPr>
          <a:xfrm flipV="1">
            <a:off x="7414768" y="3933056"/>
            <a:ext cx="0" cy="86409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3865809" y="1907540"/>
            <a:ext cx="192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ÇİNKO AZLIĞI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0" y="2827094"/>
            <a:ext cx="1999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ANNE TÜKENME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SENDROMU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83958" y="2531162"/>
            <a:ext cx="1276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DÜŞÜK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DOĞUM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 AĞIRLIĞI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10571" y="3178252"/>
            <a:ext cx="136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ANNE YAŞI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655815" y="5243581"/>
            <a:ext cx="2579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AĞIR HAVA KİRLİLİĞİ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(SMOKE)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2" name="Sağ Ok 11"/>
          <p:cNvSpPr/>
          <p:nvPr/>
        </p:nvSpPr>
        <p:spPr>
          <a:xfrm rot="21252092">
            <a:off x="2871358" y="3937868"/>
            <a:ext cx="3614473" cy="281376"/>
          </a:xfrm>
          <a:prstGeom prst="rightArrow">
            <a:avLst>
              <a:gd name="adj1" fmla="val 50000"/>
              <a:gd name="adj2" fmla="val 4037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1" name="Düz Ok Bağlayıcısı 30"/>
          <p:cNvCxnSpPr/>
          <p:nvPr/>
        </p:nvCxnSpPr>
        <p:spPr>
          <a:xfrm flipH="1">
            <a:off x="2763580" y="3150259"/>
            <a:ext cx="1146991" cy="33742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0975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1533" y="260648"/>
            <a:ext cx="8305800" cy="93610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BASIC BIAS FORMULATION</a:t>
            </a:r>
            <a:endParaRPr lang="tr-TR" sz="4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3480912"/>
            <a:ext cx="15052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EXPOSURE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6642201" y="3487684"/>
            <a:ext cx="138198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OUTCOME</a:t>
            </a:r>
            <a:endParaRPr lang="tr-TR" b="1" dirty="0"/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2987824" y="3665578"/>
            <a:ext cx="3168352" cy="135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923927" y="2780928"/>
            <a:ext cx="14963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0070C0"/>
                </a:solidFill>
              </a:rPr>
              <a:t>Confounder</a:t>
            </a:r>
            <a:endParaRPr lang="tr-TR" b="1" dirty="0">
              <a:solidFill>
                <a:srgbClr val="0070C0"/>
              </a:solidFill>
            </a:endParaRPr>
          </a:p>
        </p:txBody>
      </p:sp>
      <p:cxnSp>
        <p:nvCxnSpPr>
          <p:cNvPr id="25" name="Düz Ok Bağlayıcısı 24"/>
          <p:cNvCxnSpPr/>
          <p:nvPr/>
        </p:nvCxnSpPr>
        <p:spPr>
          <a:xfrm>
            <a:off x="5436096" y="3150260"/>
            <a:ext cx="1080120" cy="337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/>
          <p:cNvSpPr txBox="1"/>
          <p:nvPr/>
        </p:nvSpPr>
        <p:spPr>
          <a:xfrm>
            <a:off x="3779911" y="2276872"/>
            <a:ext cx="2492215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Mediator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smtClean="0">
                <a:solidFill>
                  <a:srgbClr val="C00000"/>
                </a:solidFill>
              </a:rPr>
              <a:t>(</a:t>
            </a:r>
            <a:r>
              <a:rPr lang="tr-TR" sz="1400" i="1" dirty="0" err="1" smtClean="0">
                <a:solidFill>
                  <a:srgbClr val="C00000"/>
                </a:solidFill>
              </a:rPr>
              <a:t>indirect</a:t>
            </a:r>
            <a:r>
              <a:rPr lang="tr-TR" sz="1400" i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err="1" smtClean="0">
                <a:solidFill>
                  <a:srgbClr val="C00000"/>
                </a:solidFill>
              </a:rPr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cxnSp>
        <p:nvCxnSpPr>
          <p:cNvPr id="35" name="Düz Ok Bağlayıcısı 34"/>
          <p:cNvCxnSpPr/>
          <p:nvPr/>
        </p:nvCxnSpPr>
        <p:spPr>
          <a:xfrm flipV="1">
            <a:off x="2267744" y="2646204"/>
            <a:ext cx="1440160" cy="67276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6071711" y="2646204"/>
            <a:ext cx="732537" cy="5919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şağı Bükülü Ok 63"/>
          <p:cNvSpPr/>
          <p:nvPr/>
        </p:nvSpPr>
        <p:spPr>
          <a:xfrm>
            <a:off x="1900421" y="1484784"/>
            <a:ext cx="5720644" cy="1888706"/>
          </a:xfrm>
          <a:prstGeom prst="curvedDownArrow">
            <a:avLst/>
          </a:prstGeom>
          <a:solidFill>
            <a:srgbClr val="C00000"/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4185070" y="1500542"/>
            <a:ext cx="1205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i="1" dirty="0" smtClean="0"/>
              <a:t>(</a:t>
            </a:r>
            <a:r>
              <a:rPr lang="tr-TR" sz="1400" i="1" dirty="0" err="1" smtClean="0"/>
              <a:t>direct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sp>
        <p:nvSpPr>
          <p:cNvPr id="68" name="Metin kutusu 67"/>
          <p:cNvSpPr txBox="1"/>
          <p:nvPr/>
        </p:nvSpPr>
        <p:spPr>
          <a:xfrm>
            <a:off x="2195736" y="4869160"/>
            <a:ext cx="134601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92D050"/>
                </a:solidFill>
              </a:rPr>
              <a:t>Moderator</a:t>
            </a:r>
            <a:endParaRPr lang="tr-TR" b="1" dirty="0">
              <a:solidFill>
                <a:srgbClr val="92D050"/>
              </a:solidFill>
            </a:endParaRPr>
          </a:p>
        </p:txBody>
      </p:sp>
      <p:sp>
        <p:nvSpPr>
          <p:cNvPr id="71" name="Sağ Ok Belirtme Çizgisi 70"/>
          <p:cNvSpPr/>
          <p:nvPr/>
        </p:nvSpPr>
        <p:spPr>
          <a:xfrm>
            <a:off x="2411760" y="3883742"/>
            <a:ext cx="351820" cy="985418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3" name="Düz Ok Bağlayıcısı 72"/>
          <p:cNvCxnSpPr/>
          <p:nvPr/>
        </p:nvCxnSpPr>
        <p:spPr>
          <a:xfrm flipV="1">
            <a:off x="2816739" y="3857016"/>
            <a:ext cx="3455388" cy="471461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etin kutusu 75"/>
          <p:cNvSpPr txBox="1"/>
          <p:nvPr/>
        </p:nvSpPr>
        <p:spPr>
          <a:xfrm>
            <a:off x="1331640" y="414381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Interaction</a:t>
            </a:r>
            <a:endParaRPr lang="tr-TR" sz="1400" i="1" dirty="0"/>
          </a:p>
        </p:txBody>
      </p:sp>
      <p:sp>
        <p:nvSpPr>
          <p:cNvPr id="77" name="Metin kutusu 76"/>
          <p:cNvSpPr txBox="1"/>
          <p:nvPr/>
        </p:nvSpPr>
        <p:spPr>
          <a:xfrm>
            <a:off x="4111886" y="4340441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Effect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modification</a:t>
            </a:r>
            <a:endParaRPr lang="tr-TR" sz="1400" i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251520" y="4869160"/>
            <a:ext cx="14042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Suppressor</a:t>
            </a:r>
            <a:endParaRPr lang="tr-TR" b="1" dirty="0">
              <a:solidFill>
                <a:srgbClr val="FF0000"/>
              </a:solidFill>
            </a:endParaRPr>
          </a:p>
        </p:txBody>
      </p:sp>
      <p:cxnSp>
        <p:nvCxnSpPr>
          <p:cNvPr id="80" name="Düz Ok Bağlayıcısı 79"/>
          <p:cNvCxnSpPr/>
          <p:nvPr/>
        </p:nvCxnSpPr>
        <p:spPr>
          <a:xfrm flipV="1">
            <a:off x="683568" y="3933056"/>
            <a:ext cx="648072" cy="93610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etin kutusu 85"/>
          <p:cNvSpPr txBox="1"/>
          <p:nvPr/>
        </p:nvSpPr>
        <p:spPr>
          <a:xfrm>
            <a:off x="4760743" y="5053826"/>
            <a:ext cx="1066702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C000"/>
                </a:solidFill>
              </a:rPr>
              <a:t>Collider</a:t>
            </a:r>
            <a:endParaRPr lang="tr-TR" b="1" dirty="0">
              <a:solidFill>
                <a:srgbClr val="FFC000"/>
              </a:solidFill>
            </a:endParaRPr>
          </a:p>
        </p:txBody>
      </p:sp>
      <p:cxnSp>
        <p:nvCxnSpPr>
          <p:cNvPr id="89" name="Düz Ok Bağlayıcısı 88"/>
          <p:cNvCxnSpPr/>
          <p:nvPr/>
        </p:nvCxnSpPr>
        <p:spPr>
          <a:xfrm>
            <a:off x="2763580" y="3801500"/>
            <a:ext cx="1831997" cy="130017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Düz Ok Bağlayıcısı 91"/>
          <p:cNvCxnSpPr/>
          <p:nvPr/>
        </p:nvCxnSpPr>
        <p:spPr>
          <a:xfrm flipH="1">
            <a:off x="5868144" y="4005064"/>
            <a:ext cx="936104" cy="115212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etin kutusu 95"/>
          <p:cNvSpPr txBox="1"/>
          <p:nvPr/>
        </p:nvSpPr>
        <p:spPr>
          <a:xfrm>
            <a:off x="6804248" y="4874249"/>
            <a:ext cx="122104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Covariate</a:t>
            </a:r>
            <a:endParaRPr lang="tr-TR" b="1" dirty="0">
              <a:solidFill>
                <a:srgbClr val="7030A0"/>
              </a:solidFill>
            </a:endParaRPr>
          </a:p>
        </p:txBody>
      </p:sp>
      <p:cxnSp>
        <p:nvCxnSpPr>
          <p:cNvPr id="98" name="Düz Ok Bağlayıcısı 97"/>
          <p:cNvCxnSpPr/>
          <p:nvPr/>
        </p:nvCxnSpPr>
        <p:spPr>
          <a:xfrm flipV="1">
            <a:off x="7414768" y="3933056"/>
            <a:ext cx="0" cy="86409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3865809" y="1907540"/>
            <a:ext cx="192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ÇİNKO AZLIĞI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0" y="2827094"/>
            <a:ext cx="1999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ANNE TÜKENME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SENDROMU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83958" y="2531162"/>
            <a:ext cx="1276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DÜŞÜK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DOĞUM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 AĞIRLIĞI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10571" y="3178252"/>
            <a:ext cx="136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ANNE YAŞI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655815" y="5243581"/>
            <a:ext cx="2579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AĞIR HAVA KİRLİLİĞİ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(SMOKE)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6824992" y="5423158"/>
            <a:ext cx="1974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ANNENİN BOYU</a:t>
            </a:r>
            <a:endParaRPr lang="tr-TR" b="1" i="1" dirty="0">
              <a:solidFill>
                <a:srgbClr val="006666"/>
              </a:solidFill>
            </a:endParaRPr>
          </a:p>
        </p:txBody>
      </p:sp>
      <p:cxnSp>
        <p:nvCxnSpPr>
          <p:cNvPr id="33" name="Düz Ok Bağlayıcısı 32"/>
          <p:cNvCxnSpPr/>
          <p:nvPr/>
        </p:nvCxnSpPr>
        <p:spPr>
          <a:xfrm flipV="1">
            <a:off x="2903451" y="4092746"/>
            <a:ext cx="3384251" cy="431351"/>
          </a:xfrm>
          <a:prstGeom prst="straightConnector1">
            <a:avLst/>
          </a:prstGeom>
          <a:ln w="63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 flipH="1">
            <a:off x="2763580" y="3150259"/>
            <a:ext cx="1102229" cy="33742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4497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1533" y="260648"/>
            <a:ext cx="8305800" cy="93610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BASIC BIAS FORMULATION</a:t>
            </a:r>
            <a:endParaRPr lang="tr-TR" sz="4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3480912"/>
            <a:ext cx="15052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EXPOSURE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6642201" y="3487684"/>
            <a:ext cx="138198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OUTCOME</a:t>
            </a:r>
            <a:endParaRPr lang="tr-TR" b="1" dirty="0"/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2987824" y="3665578"/>
            <a:ext cx="3168352" cy="135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923927" y="2780928"/>
            <a:ext cx="14963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0070C0"/>
                </a:solidFill>
              </a:rPr>
              <a:t>Confounder</a:t>
            </a:r>
            <a:endParaRPr lang="tr-TR" b="1" dirty="0">
              <a:solidFill>
                <a:srgbClr val="0070C0"/>
              </a:solidFill>
            </a:endParaRPr>
          </a:p>
        </p:txBody>
      </p:sp>
      <p:cxnSp>
        <p:nvCxnSpPr>
          <p:cNvPr id="25" name="Düz Ok Bağlayıcısı 24"/>
          <p:cNvCxnSpPr/>
          <p:nvPr/>
        </p:nvCxnSpPr>
        <p:spPr>
          <a:xfrm>
            <a:off x="5436096" y="3150260"/>
            <a:ext cx="1080120" cy="337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/>
          <p:cNvSpPr txBox="1"/>
          <p:nvPr/>
        </p:nvSpPr>
        <p:spPr>
          <a:xfrm>
            <a:off x="3779911" y="2276872"/>
            <a:ext cx="2492215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Mediator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smtClean="0">
                <a:solidFill>
                  <a:srgbClr val="C00000"/>
                </a:solidFill>
              </a:rPr>
              <a:t>(</a:t>
            </a:r>
            <a:r>
              <a:rPr lang="tr-TR" sz="1400" i="1" dirty="0" err="1" smtClean="0">
                <a:solidFill>
                  <a:srgbClr val="C00000"/>
                </a:solidFill>
              </a:rPr>
              <a:t>indirect</a:t>
            </a:r>
            <a:r>
              <a:rPr lang="tr-TR" sz="1400" i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err="1" smtClean="0">
                <a:solidFill>
                  <a:srgbClr val="C00000"/>
                </a:solidFill>
              </a:rPr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cxnSp>
        <p:nvCxnSpPr>
          <p:cNvPr id="35" name="Düz Ok Bağlayıcısı 34"/>
          <p:cNvCxnSpPr/>
          <p:nvPr/>
        </p:nvCxnSpPr>
        <p:spPr>
          <a:xfrm flipV="1">
            <a:off x="2267744" y="2646204"/>
            <a:ext cx="1440160" cy="67276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6071711" y="2646204"/>
            <a:ext cx="732537" cy="5919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şağı Bükülü Ok 63"/>
          <p:cNvSpPr/>
          <p:nvPr/>
        </p:nvSpPr>
        <p:spPr>
          <a:xfrm>
            <a:off x="1900421" y="1484784"/>
            <a:ext cx="5720644" cy="1888706"/>
          </a:xfrm>
          <a:prstGeom prst="curvedDownArrow">
            <a:avLst/>
          </a:prstGeom>
          <a:solidFill>
            <a:srgbClr val="C00000"/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4185070" y="1500542"/>
            <a:ext cx="1205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i="1" dirty="0" smtClean="0"/>
              <a:t>(</a:t>
            </a:r>
            <a:r>
              <a:rPr lang="tr-TR" sz="1400" i="1" dirty="0" err="1" smtClean="0"/>
              <a:t>direct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sp>
        <p:nvSpPr>
          <p:cNvPr id="68" name="Metin kutusu 67"/>
          <p:cNvSpPr txBox="1"/>
          <p:nvPr/>
        </p:nvSpPr>
        <p:spPr>
          <a:xfrm>
            <a:off x="2195736" y="4869160"/>
            <a:ext cx="134601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92D050"/>
                </a:solidFill>
              </a:rPr>
              <a:t>Moderator</a:t>
            </a:r>
            <a:endParaRPr lang="tr-TR" b="1" dirty="0">
              <a:solidFill>
                <a:srgbClr val="92D050"/>
              </a:solidFill>
            </a:endParaRPr>
          </a:p>
        </p:txBody>
      </p:sp>
      <p:sp>
        <p:nvSpPr>
          <p:cNvPr id="71" name="Sağ Ok Belirtme Çizgisi 70"/>
          <p:cNvSpPr/>
          <p:nvPr/>
        </p:nvSpPr>
        <p:spPr>
          <a:xfrm>
            <a:off x="2411760" y="3883742"/>
            <a:ext cx="351820" cy="985418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3" name="Düz Ok Bağlayıcısı 72"/>
          <p:cNvCxnSpPr/>
          <p:nvPr/>
        </p:nvCxnSpPr>
        <p:spPr>
          <a:xfrm flipV="1">
            <a:off x="2816739" y="3857016"/>
            <a:ext cx="3455388" cy="471461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etin kutusu 75"/>
          <p:cNvSpPr txBox="1"/>
          <p:nvPr/>
        </p:nvSpPr>
        <p:spPr>
          <a:xfrm>
            <a:off x="1331640" y="414381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Interaction</a:t>
            </a:r>
            <a:endParaRPr lang="tr-TR" sz="1400" i="1" dirty="0"/>
          </a:p>
        </p:txBody>
      </p:sp>
      <p:sp>
        <p:nvSpPr>
          <p:cNvPr id="77" name="Metin kutusu 76"/>
          <p:cNvSpPr txBox="1"/>
          <p:nvPr/>
        </p:nvSpPr>
        <p:spPr>
          <a:xfrm>
            <a:off x="3707904" y="4174588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Effect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modification</a:t>
            </a:r>
            <a:endParaRPr lang="tr-TR" sz="1400" i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251520" y="4869160"/>
            <a:ext cx="14042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Suppressor</a:t>
            </a:r>
            <a:endParaRPr lang="tr-TR" b="1" dirty="0">
              <a:solidFill>
                <a:srgbClr val="FF0000"/>
              </a:solidFill>
            </a:endParaRPr>
          </a:p>
        </p:txBody>
      </p:sp>
      <p:cxnSp>
        <p:nvCxnSpPr>
          <p:cNvPr id="80" name="Düz Ok Bağlayıcısı 79"/>
          <p:cNvCxnSpPr/>
          <p:nvPr/>
        </p:nvCxnSpPr>
        <p:spPr>
          <a:xfrm flipV="1">
            <a:off x="683568" y="3933056"/>
            <a:ext cx="648072" cy="93610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etin kutusu 85"/>
          <p:cNvSpPr txBox="1"/>
          <p:nvPr/>
        </p:nvSpPr>
        <p:spPr>
          <a:xfrm>
            <a:off x="4760743" y="5053826"/>
            <a:ext cx="1066702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C000"/>
                </a:solidFill>
              </a:rPr>
              <a:t>Collider</a:t>
            </a:r>
            <a:endParaRPr lang="tr-TR" b="1" dirty="0">
              <a:solidFill>
                <a:srgbClr val="FFC000"/>
              </a:solidFill>
            </a:endParaRPr>
          </a:p>
        </p:txBody>
      </p:sp>
      <p:cxnSp>
        <p:nvCxnSpPr>
          <p:cNvPr id="89" name="Düz Ok Bağlayıcısı 88"/>
          <p:cNvCxnSpPr/>
          <p:nvPr/>
        </p:nvCxnSpPr>
        <p:spPr>
          <a:xfrm>
            <a:off x="2763580" y="3801500"/>
            <a:ext cx="1831997" cy="130017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Düz Ok Bağlayıcısı 91"/>
          <p:cNvCxnSpPr/>
          <p:nvPr/>
        </p:nvCxnSpPr>
        <p:spPr>
          <a:xfrm flipH="1">
            <a:off x="5868144" y="4005064"/>
            <a:ext cx="936104" cy="115212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etin kutusu 95"/>
          <p:cNvSpPr txBox="1"/>
          <p:nvPr/>
        </p:nvSpPr>
        <p:spPr>
          <a:xfrm>
            <a:off x="6804248" y="4874249"/>
            <a:ext cx="122104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Covariate</a:t>
            </a:r>
            <a:endParaRPr lang="tr-TR" b="1" dirty="0">
              <a:solidFill>
                <a:srgbClr val="7030A0"/>
              </a:solidFill>
            </a:endParaRPr>
          </a:p>
        </p:txBody>
      </p:sp>
      <p:cxnSp>
        <p:nvCxnSpPr>
          <p:cNvPr id="98" name="Düz Ok Bağlayıcısı 97"/>
          <p:cNvCxnSpPr/>
          <p:nvPr/>
        </p:nvCxnSpPr>
        <p:spPr>
          <a:xfrm flipV="1">
            <a:off x="7414768" y="3933056"/>
            <a:ext cx="0" cy="86409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3865809" y="1907540"/>
            <a:ext cx="192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ÇİNKO AZLIĞI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0" y="2827094"/>
            <a:ext cx="1999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ANNE TÜKENME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SENDROMU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83958" y="2531162"/>
            <a:ext cx="1276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DÜŞÜK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DOĞUM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 AĞIRLIĞI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10571" y="3178252"/>
            <a:ext cx="136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ANNE YAŞI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655815" y="5243581"/>
            <a:ext cx="2579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AĞIR HAVA KİRLİLİĞİ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(SMOKE)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6824992" y="5423158"/>
            <a:ext cx="1974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ANNENİN BOYU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318921" y="5520580"/>
            <a:ext cx="2590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ANNEDE DEPRESYON</a:t>
            </a:r>
            <a:endParaRPr lang="tr-TR" b="1" i="1" dirty="0">
              <a:solidFill>
                <a:srgbClr val="006666"/>
              </a:solidFill>
            </a:endParaRPr>
          </a:p>
        </p:txBody>
      </p:sp>
      <p:cxnSp>
        <p:nvCxnSpPr>
          <p:cNvPr id="33" name="Düz Ok Bağlayıcısı 32"/>
          <p:cNvCxnSpPr/>
          <p:nvPr/>
        </p:nvCxnSpPr>
        <p:spPr>
          <a:xfrm flipH="1">
            <a:off x="2763580" y="3150259"/>
            <a:ext cx="1102229" cy="33742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8168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1533" y="260648"/>
            <a:ext cx="8305800" cy="93610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BASIC BIAS FORMULATION</a:t>
            </a:r>
            <a:endParaRPr lang="tr-TR" sz="4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3480912"/>
            <a:ext cx="15052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EXPOSURE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6642201" y="3487684"/>
            <a:ext cx="138198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OUTCOME</a:t>
            </a:r>
            <a:endParaRPr lang="tr-TR" b="1" dirty="0"/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2987824" y="3665578"/>
            <a:ext cx="3168352" cy="135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923927" y="2780928"/>
            <a:ext cx="14963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0070C0"/>
                </a:solidFill>
              </a:rPr>
              <a:t>Confounder</a:t>
            </a:r>
            <a:endParaRPr lang="tr-TR" b="1" dirty="0">
              <a:solidFill>
                <a:srgbClr val="0070C0"/>
              </a:solidFill>
            </a:endParaRPr>
          </a:p>
        </p:txBody>
      </p:sp>
      <p:cxnSp>
        <p:nvCxnSpPr>
          <p:cNvPr id="25" name="Düz Ok Bağlayıcısı 24"/>
          <p:cNvCxnSpPr/>
          <p:nvPr/>
        </p:nvCxnSpPr>
        <p:spPr>
          <a:xfrm>
            <a:off x="5436096" y="3150260"/>
            <a:ext cx="1080120" cy="337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/>
          <p:cNvSpPr txBox="1"/>
          <p:nvPr/>
        </p:nvSpPr>
        <p:spPr>
          <a:xfrm>
            <a:off x="3779911" y="2276872"/>
            <a:ext cx="2492215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Mediator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smtClean="0">
                <a:solidFill>
                  <a:srgbClr val="C00000"/>
                </a:solidFill>
              </a:rPr>
              <a:t>(</a:t>
            </a:r>
            <a:r>
              <a:rPr lang="tr-TR" sz="1400" i="1" dirty="0" err="1" smtClean="0">
                <a:solidFill>
                  <a:srgbClr val="C00000"/>
                </a:solidFill>
              </a:rPr>
              <a:t>indirect</a:t>
            </a:r>
            <a:r>
              <a:rPr lang="tr-TR" sz="1400" i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err="1" smtClean="0">
                <a:solidFill>
                  <a:srgbClr val="C00000"/>
                </a:solidFill>
              </a:rPr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cxnSp>
        <p:nvCxnSpPr>
          <p:cNvPr id="35" name="Düz Ok Bağlayıcısı 34"/>
          <p:cNvCxnSpPr/>
          <p:nvPr/>
        </p:nvCxnSpPr>
        <p:spPr>
          <a:xfrm flipV="1">
            <a:off x="2267744" y="2646204"/>
            <a:ext cx="1440160" cy="67276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6071711" y="2646204"/>
            <a:ext cx="732537" cy="5919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şağı Bükülü Ok 63"/>
          <p:cNvSpPr/>
          <p:nvPr/>
        </p:nvSpPr>
        <p:spPr>
          <a:xfrm>
            <a:off x="1900421" y="1484784"/>
            <a:ext cx="5720644" cy="1888706"/>
          </a:xfrm>
          <a:prstGeom prst="curvedDownArrow">
            <a:avLst/>
          </a:prstGeom>
          <a:solidFill>
            <a:srgbClr val="C00000"/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4185070" y="1500542"/>
            <a:ext cx="1205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i="1" dirty="0" smtClean="0"/>
              <a:t>(</a:t>
            </a:r>
            <a:r>
              <a:rPr lang="tr-TR" sz="1400" i="1" dirty="0" err="1" smtClean="0"/>
              <a:t>direct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sp>
        <p:nvSpPr>
          <p:cNvPr id="68" name="Metin kutusu 67"/>
          <p:cNvSpPr txBox="1"/>
          <p:nvPr/>
        </p:nvSpPr>
        <p:spPr>
          <a:xfrm>
            <a:off x="2195736" y="4869160"/>
            <a:ext cx="134601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92D050"/>
                </a:solidFill>
              </a:rPr>
              <a:t>Moderator</a:t>
            </a:r>
            <a:endParaRPr lang="tr-TR" b="1" dirty="0">
              <a:solidFill>
                <a:srgbClr val="92D050"/>
              </a:solidFill>
            </a:endParaRPr>
          </a:p>
        </p:txBody>
      </p:sp>
      <p:sp>
        <p:nvSpPr>
          <p:cNvPr id="71" name="Sağ Ok Belirtme Çizgisi 70"/>
          <p:cNvSpPr/>
          <p:nvPr/>
        </p:nvSpPr>
        <p:spPr>
          <a:xfrm>
            <a:off x="2411760" y="3883742"/>
            <a:ext cx="351820" cy="985418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3" name="Düz Ok Bağlayıcısı 72"/>
          <p:cNvCxnSpPr/>
          <p:nvPr/>
        </p:nvCxnSpPr>
        <p:spPr>
          <a:xfrm flipV="1">
            <a:off x="2816739" y="3857016"/>
            <a:ext cx="3455388" cy="471461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etin kutusu 75"/>
          <p:cNvSpPr txBox="1"/>
          <p:nvPr/>
        </p:nvSpPr>
        <p:spPr>
          <a:xfrm>
            <a:off x="1331640" y="414381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Interaction</a:t>
            </a:r>
            <a:endParaRPr lang="tr-TR" sz="1400" i="1" dirty="0"/>
          </a:p>
        </p:txBody>
      </p:sp>
      <p:sp>
        <p:nvSpPr>
          <p:cNvPr id="77" name="Metin kutusu 76"/>
          <p:cNvSpPr txBox="1"/>
          <p:nvPr/>
        </p:nvSpPr>
        <p:spPr>
          <a:xfrm>
            <a:off x="3707904" y="4174588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Effect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modification</a:t>
            </a:r>
            <a:endParaRPr lang="tr-TR" sz="1400" i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251520" y="4869160"/>
            <a:ext cx="14042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Suppressor</a:t>
            </a:r>
            <a:endParaRPr lang="tr-TR" b="1" dirty="0">
              <a:solidFill>
                <a:srgbClr val="FF0000"/>
              </a:solidFill>
            </a:endParaRPr>
          </a:p>
        </p:txBody>
      </p:sp>
      <p:cxnSp>
        <p:nvCxnSpPr>
          <p:cNvPr id="80" name="Düz Ok Bağlayıcısı 79"/>
          <p:cNvCxnSpPr/>
          <p:nvPr/>
        </p:nvCxnSpPr>
        <p:spPr>
          <a:xfrm flipV="1">
            <a:off x="683568" y="3933056"/>
            <a:ext cx="648072" cy="93610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etin kutusu 85"/>
          <p:cNvSpPr txBox="1"/>
          <p:nvPr/>
        </p:nvSpPr>
        <p:spPr>
          <a:xfrm>
            <a:off x="4760743" y="5053826"/>
            <a:ext cx="1066702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C000"/>
                </a:solidFill>
              </a:rPr>
              <a:t>Collider</a:t>
            </a:r>
            <a:endParaRPr lang="tr-TR" b="1" dirty="0">
              <a:solidFill>
                <a:srgbClr val="FFC000"/>
              </a:solidFill>
            </a:endParaRPr>
          </a:p>
        </p:txBody>
      </p:sp>
      <p:cxnSp>
        <p:nvCxnSpPr>
          <p:cNvPr id="89" name="Düz Ok Bağlayıcısı 88"/>
          <p:cNvCxnSpPr/>
          <p:nvPr/>
        </p:nvCxnSpPr>
        <p:spPr>
          <a:xfrm>
            <a:off x="2763580" y="3801500"/>
            <a:ext cx="1831997" cy="130017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Düz Ok Bağlayıcısı 91"/>
          <p:cNvCxnSpPr/>
          <p:nvPr/>
        </p:nvCxnSpPr>
        <p:spPr>
          <a:xfrm flipH="1">
            <a:off x="5888888" y="4005064"/>
            <a:ext cx="936104" cy="115212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etin kutusu 95"/>
          <p:cNvSpPr txBox="1"/>
          <p:nvPr/>
        </p:nvSpPr>
        <p:spPr>
          <a:xfrm>
            <a:off x="6804248" y="4874249"/>
            <a:ext cx="122104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Covariate</a:t>
            </a:r>
            <a:endParaRPr lang="tr-TR" b="1" dirty="0">
              <a:solidFill>
                <a:srgbClr val="7030A0"/>
              </a:solidFill>
            </a:endParaRPr>
          </a:p>
        </p:txBody>
      </p:sp>
      <p:cxnSp>
        <p:nvCxnSpPr>
          <p:cNvPr id="98" name="Düz Ok Bağlayıcısı 97"/>
          <p:cNvCxnSpPr/>
          <p:nvPr/>
        </p:nvCxnSpPr>
        <p:spPr>
          <a:xfrm flipV="1">
            <a:off x="7414768" y="3933056"/>
            <a:ext cx="0" cy="86409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3865809" y="1907540"/>
            <a:ext cx="1922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i="1" dirty="0" smtClean="0">
                <a:solidFill>
                  <a:srgbClr val="006666"/>
                </a:solidFill>
              </a:rPr>
              <a:t>ÇİNKO AZLIĞI</a:t>
            </a:r>
            <a:endParaRPr lang="tr-TR" sz="1400" b="1" i="1" dirty="0">
              <a:solidFill>
                <a:srgbClr val="006666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0" y="2827094"/>
            <a:ext cx="1999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ANNE TÜKENME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SENDROMU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7583958" y="2531162"/>
            <a:ext cx="1276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DÜŞÜK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DOĞUM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 AĞIRLIĞI</a:t>
            </a:r>
            <a:endParaRPr lang="tr-TR" b="1" i="1" dirty="0">
              <a:solidFill>
                <a:srgbClr val="006666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10571" y="3178252"/>
            <a:ext cx="1094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i="1" dirty="0" smtClean="0">
                <a:solidFill>
                  <a:srgbClr val="006666"/>
                </a:solidFill>
              </a:rPr>
              <a:t>ANNE YAŞI</a:t>
            </a:r>
            <a:endParaRPr lang="tr-TR" sz="1400" b="1" i="1" dirty="0">
              <a:solidFill>
                <a:srgbClr val="006666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835696" y="5238492"/>
            <a:ext cx="2049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i="1" dirty="0" smtClean="0">
                <a:solidFill>
                  <a:srgbClr val="006666"/>
                </a:solidFill>
              </a:rPr>
              <a:t>AĞIR HAVA KİRLİLİĞİ</a:t>
            </a:r>
          </a:p>
          <a:p>
            <a:r>
              <a:rPr lang="tr-TR" sz="1400" b="1" i="1" dirty="0" smtClean="0">
                <a:solidFill>
                  <a:srgbClr val="006666"/>
                </a:solidFill>
              </a:rPr>
              <a:t>(SMOKE)</a:t>
            </a:r>
            <a:endParaRPr lang="tr-TR" sz="1400" b="1" i="1" dirty="0">
              <a:solidFill>
                <a:srgbClr val="006666"/>
              </a:solidFill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6824992" y="5423158"/>
            <a:ext cx="1537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i="1" dirty="0" smtClean="0">
                <a:solidFill>
                  <a:srgbClr val="006666"/>
                </a:solidFill>
              </a:rPr>
              <a:t>ANNENİN BOYU</a:t>
            </a:r>
            <a:endParaRPr lang="tr-TR" sz="1400" b="1" i="1" dirty="0">
              <a:solidFill>
                <a:srgbClr val="006666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318921" y="5520580"/>
            <a:ext cx="2024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i="1" dirty="0" smtClean="0">
                <a:solidFill>
                  <a:srgbClr val="006666"/>
                </a:solidFill>
              </a:rPr>
              <a:t>ANNEDE DEPRESYON</a:t>
            </a:r>
            <a:endParaRPr lang="tr-TR" sz="1400" b="1" i="1" dirty="0">
              <a:solidFill>
                <a:srgbClr val="006666"/>
              </a:solidFill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0" y="5507868"/>
            <a:ext cx="29036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 smtClean="0">
                <a:solidFill>
                  <a:srgbClr val="006666"/>
                </a:solidFill>
              </a:rPr>
              <a:t>SELEKTİF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BESİN KULLANMA</a:t>
            </a:r>
          </a:p>
          <a:p>
            <a:r>
              <a:rPr lang="tr-TR" b="1" i="1" dirty="0" smtClean="0">
                <a:solidFill>
                  <a:srgbClr val="006666"/>
                </a:solidFill>
              </a:rPr>
              <a:t>(Kabak Ç., Ay Ç, Balık </a:t>
            </a:r>
            <a:r>
              <a:rPr lang="tr-TR" b="1" i="1" dirty="0" err="1" smtClean="0">
                <a:solidFill>
                  <a:srgbClr val="006666"/>
                </a:solidFill>
              </a:rPr>
              <a:t>vb</a:t>
            </a:r>
            <a:r>
              <a:rPr lang="tr-TR" b="1" i="1" dirty="0" smtClean="0">
                <a:solidFill>
                  <a:srgbClr val="006666"/>
                </a:solidFill>
              </a:rPr>
              <a:t>)</a:t>
            </a:r>
            <a:endParaRPr lang="tr-TR" b="1" i="1" dirty="0">
              <a:solidFill>
                <a:srgbClr val="006666"/>
              </a:solidFill>
            </a:endParaRPr>
          </a:p>
        </p:txBody>
      </p:sp>
      <p:cxnSp>
        <p:nvCxnSpPr>
          <p:cNvPr id="34" name="Düz Ok Bağlayıcısı 33"/>
          <p:cNvCxnSpPr/>
          <p:nvPr/>
        </p:nvCxnSpPr>
        <p:spPr>
          <a:xfrm flipH="1">
            <a:off x="2763580" y="3128846"/>
            <a:ext cx="1102229" cy="44417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3692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1533" y="260648"/>
            <a:ext cx="8305800" cy="93610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BASIC BIAS FORMULATION</a:t>
            </a:r>
            <a:endParaRPr lang="tr-TR" sz="4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3480912"/>
            <a:ext cx="15052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EXPOSURE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6642201" y="3487684"/>
            <a:ext cx="138198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OUTCOME</a:t>
            </a:r>
            <a:endParaRPr lang="tr-TR" b="1" dirty="0"/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2987824" y="3665578"/>
            <a:ext cx="3168352" cy="135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923927" y="2780928"/>
            <a:ext cx="14963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0070C0"/>
                </a:solidFill>
              </a:rPr>
              <a:t>Confounder</a:t>
            </a:r>
            <a:endParaRPr lang="tr-TR" b="1" dirty="0">
              <a:solidFill>
                <a:srgbClr val="0070C0"/>
              </a:solidFill>
            </a:endParaRPr>
          </a:p>
        </p:txBody>
      </p:sp>
      <p:cxnSp>
        <p:nvCxnSpPr>
          <p:cNvPr id="25" name="Düz Ok Bağlayıcısı 24"/>
          <p:cNvCxnSpPr/>
          <p:nvPr/>
        </p:nvCxnSpPr>
        <p:spPr>
          <a:xfrm>
            <a:off x="5436096" y="3150260"/>
            <a:ext cx="1080120" cy="337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/>
          <p:cNvSpPr txBox="1"/>
          <p:nvPr/>
        </p:nvSpPr>
        <p:spPr>
          <a:xfrm>
            <a:off x="3779911" y="2276872"/>
            <a:ext cx="2492215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Mediator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smtClean="0">
                <a:solidFill>
                  <a:srgbClr val="C00000"/>
                </a:solidFill>
              </a:rPr>
              <a:t>(</a:t>
            </a:r>
            <a:r>
              <a:rPr lang="tr-TR" sz="1400" i="1" dirty="0" err="1" smtClean="0">
                <a:solidFill>
                  <a:srgbClr val="C00000"/>
                </a:solidFill>
              </a:rPr>
              <a:t>indirect</a:t>
            </a:r>
            <a:r>
              <a:rPr lang="tr-TR" sz="1400" i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err="1" smtClean="0">
                <a:solidFill>
                  <a:srgbClr val="C00000"/>
                </a:solidFill>
              </a:rPr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cxnSp>
        <p:nvCxnSpPr>
          <p:cNvPr id="35" name="Düz Ok Bağlayıcısı 34"/>
          <p:cNvCxnSpPr/>
          <p:nvPr/>
        </p:nvCxnSpPr>
        <p:spPr>
          <a:xfrm flipV="1">
            <a:off x="2267744" y="2646204"/>
            <a:ext cx="1440160" cy="67276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6046450" y="2697706"/>
            <a:ext cx="732537" cy="5919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şağı Bükülü Ok 63"/>
          <p:cNvSpPr/>
          <p:nvPr/>
        </p:nvSpPr>
        <p:spPr>
          <a:xfrm>
            <a:off x="1900421" y="1484784"/>
            <a:ext cx="5720644" cy="1888706"/>
          </a:xfrm>
          <a:prstGeom prst="curvedDownArrow">
            <a:avLst/>
          </a:prstGeom>
          <a:solidFill>
            <a:srgbClr val="C00000"/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4185070" y="1500542"/>
            <a:ext cx="1205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i="1" dirty="0" smtClean="0"/>
              <a:t>(</a:t>
            </a:r>
            <a:r>
              <a:rPr lang="tr-TR" sz="1400" i="1" dirty="0" err="1" smtClean="0"/>
              <a:t>direct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sp>
        <p:nvSpPr>
          <p:cNvPr id="68" name="Metin kutusu 67"/>
          <p:cNvSpPr txBox="1"/>
          <p:nvPr/>
        </p:nvSpPr>
        <p:spPr>
          <a:xfrm>
            <a:off x="2195736" y="4869160"/>
            <a:ext cx="134601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92D050"/>
                </a:solidFill>
              </a:rPr>
              <a:t>Moderator</a:t>
            </a:r>
            <a:endParaRPr lang="tr-TR" b="1" dirty="0">
              <a:solidFill>
                <a:srgbClr val="92D050"/>
              </a:solidFill>
            </a:endParaRPr>
          </a:p>
        </p:txBody>
      </p:sp>
      <p:sp>
        <p:nvSpPr>
          <p:cNvPr id="71" name="Sağ Ok Belirtme Çizgisi 70"/>
          <p:cNvSpPr/>
          <p:nvPr/>
        </p:nvSpPr>
        <p:spPr>
          <a:xfrm>
            <a:off x="2411760" y="3883742"/>
            <a:ext cx="351820" cy="985418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3" name="Düz Ok Bağlayıcısı 72"/>
          <p:cNvCxnSpPr/>
          <p:nvPr/>
        </p:nvCxnSpPr>
        <p:spPr>
          <a:xfrm flipV="1">
            <a:off x="2816739" y="3857016"/>
            <a:ext cx="3455388" cy="471461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etin kutusu 75"/>
          <p:cNvSpPr txBox="1"/>
          <p:nvPr/>
        </p:nvSpPr>
        <p:spPr>
          <a:xfrm>
            <a:off x="1331640" y="414381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Interaction</a:t>
            </a:r>
            <a:endParaRPr lang="tr-TR" sz="1400" i="1" dirty="0"/>
          </a:p>
        </p:txBody>
      </p:sp>
      <p:sp>
        <p:nvSpPr>
          <p:cNvPr id="77" name="Metin kutusu 76"/>
          <p:cNvSpPr txBox="1"/>
          <p:nvPr/>
        </p:nvSpPr>
        <p:spPr>
          <a:xfrm>
            <a:off x="3707904" y="4174588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Effect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modification</a:t>
            </a:r>
            <a:endParaRPr lang="tr-TR" sz="1400" i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251520" y="4869160"/>
            <a:ext cx="14042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Suppressor</a:t>
            </a:r>
            <a:endParaRPr lang="tr-TR" b="1" dirty="0">
              <a:solidFill>
                <a:srgbClr val="FF0000"/>
              </a:solidFill>
            </a:endParaRPr>
          </a:p>
        </p:txBody>
      </p:sp>
      <p:cxnSp>
        <p:nvCxnSpPr>
          <p:cNvPr id="80" name="Düz Ok Bağlayıcısı 79"/>
          <p:cNvCxnSpPr/>
          <p:nvPr/>
        </p:nvCxnSpPr>
        <p:spPr>
          <a:xfrm flipV="1">
            <a:off x="683568" y="3933056"/>
            <a:ext cx="648072" cy="93610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etin kutusu 85"/>
          <p:cNvSpPr txBox="1"/>
          <p:nvPr/>
        </p:nvSpPr>
        <p:spPr>
          <a:xfrm>
            <a:off x="4760743" y="5053826"/>
            <a:ext cx="1066702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C000"/>
                </a:solidFill>
              </a:rPr>
              <a:t>Collider</a:t>
            </a:r>
            <a:endParaRPr lang="tr-TR" b="1" dirty="0">
              <a:solidFill>
                <a:srgbClr val="FFC000"/>
              </a:solidFill>
            </a:endParaRPr>
          </a:p>
        </p:txBody>
      </p:sp>
      <p:cxnSp>
        <p:nvCxnSpPr>
          <p:cNvPr id="89" name="Düz Ok Bağlayıcısı 88"/>
          <p:cNvCxnSpPr/>
          <p:nvPr/>
        </p:nvCxnSpPr>
        <p:spPr>
          <a:xfrm>
            <a:off x="2763580" y="3801500"/>
            <a:ext cx="1831997" cy="130017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Düz Ok Bağlayıcısı 91"/>
          <p:cNvCxnSpPr/>
          <p:nvPr/>
        </p:nvCxnSpPr>
        <p:spPr>
          <a:xfrm flipH="1">
            <a:off x="5888888" y="4005064"/>
            <a:ext cx="936104" cy="115212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etin kutusu 95"/>
          <p:cNvSpPr txBox="1"/>
          <p:nvPr/>
        </p:nvSpPr>
        <p:spPr>
          <a:xfrm>
            <a:off x="6804248" y="4874249"/>
            <a:ext cx="122104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Covariate</a:t>
            </a:r>
            <a:endParaRPr lang="tr-TR" b="1" dirty="0">
              <a:solidFill>
                <a:srgbClr val="7030A0"/>
              </a:solidFill>
            </a:endParaRPr>
          </a:p>
        </p:txBody>
      </p:sp>
      <p:cxnSp>
        <p:nvCxnSpPr>
          <p:cNvPr id="98" name="Düz Ok Bağlayıcısı 97"/>
          <p:cNvCxnSpPr/>
          <p:nvPr/>
        </p:nvCxnSpPr>
        <p:spPr>
          <a:xfrm flipV="1">
            <a:off x="7414768" y="3933056"/>
            <a:ext cx="0" cy="86409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etin kutusu 15"/>
          <p:cNvSpPr txBox="1"/>
          <p:nvPr/>
        </p:nvSpPr>
        <p:spPr>
          <a:xfrm>
            <a:off x="9775" y="2727159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FİZİK</a:t>
            </a:r>
          </a:p>
          <a:p>
            <a:r>
              <a:rPr lang="tr-TR" dirty="0" smtClean="0"/>
              <a:t>AKTİVİTE</a:t>
            </a:r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7699637" y="2797922"/>
            <a:ext cx="1123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TİP 2 </a:t>
            </a:r>
          </a:p>
          <a:p>
            <a:r>
              <a:rPr lang="tr-TR" dirty="0" smtClean="0"/>
              <a:t>DİYABET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4185069" y="1907540"/>
            <a:ext cx="1557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KİLO VERME</a:t>
            </a:r>
            <a:endParaRPr lang="tr-TR" dirty="0"/>
          </a:p>
        </p:txBody>
      </p:sp>
      <p:cxnSp>
        <p:nvCxnSpPr>
          <p:cNvPr id="30" name="Düz Ok Bağlayıcısı 29"/>
          <p:cNvCxnSpPr/>
          <p:nvPr/>
        </p:nvCxnSpPr>
        <p:spPr>
          <a:xfrm flipH="1">
            <a:off x="2692910" y="3121087"/>
            <a:ext cx="1159010" cy="366597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2373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1533" y="260648"/>
            <a:ext cx="8305800" cy="93610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BASIC BIAS FORMULATION</a:t>
            </a:r>
            <a:endParaRPr lang="tr-TR" sz="4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3480912"/>
            <a:ext cx="15052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EXPOSURE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6642201" y="3487684"/>
            <a:ext cx="138198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OUTCOME</a:t>
            </a:r>
            <a:endParaRPr lang="tr-TR" b="1" dirty="0"/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2987824" y="3665578"/>
            <a:ext cx="3168352" cy="135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923927" y="2780928"/>
            <a:ext cx="14963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0070C0"/>
                </a:solidFill>
              </a:rPr>
              <a:t>Confounder</a:t>
            </a:r>
            <a:endParaRPr lang="tr-TR" b="1" dirty="0">
              <a:solidFill>
                <a:srgbClr val="0070C0"/>
              </a:solidFill>
            </a:endParaRPr>
          </a:p>
        </p:txBody>
      </p:sp>
      <p:cxnSp>
        <p:nvCxnSpPr>
          <p:cNvPr id="25" name="Düz Ok Bağlayıcısı 24"/>
          <p:cNvCxnSpPr/>
          <p:nvPr/>
        </p:nvCxnSpPr>
        <p:spPr>
          <a:xfrm>
            <a:off x="5436096" y="3150260"/>
            <a:ext cx="1080120" cy="337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/>
          <p:cNvSpPr txBox="1"/>
          <p:nvPr/>
        </p:nvSpPr>
        <p:spPr>
          <a:xfrm>
            <a:off x="3779911" y="2276872"/>
            <a:ext cx="2492215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Mediator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smtClean="0">
                <a:solidFill>
                  <a:srgbClr val="C00000"/>
                </a:solidFill>
              </a:rPr>
              <a:t>(</a:t>
            </a:r>
            <a:r>
              <a:rPr lang="tr-TR" sz="1400" i="1" dirty="0" err="1" smtClean="0">
                <a:solidFill>
                  <a:srgbClr val="C00000"/>
                </a:solidFill>
              </a:rPr>
              <a:t>indirect</a:t>
            </a:r>
            <a:r>
              <a:rPr lang="tr-TR" sz="1400" i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err="1" smtClean="0">
                <a:solidFill>
                  <a:srgbClr val="C00000"/>
                </a:solidFill>
              </a:rPr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cxnSp>
        <p:nvCxnSpPr>
          <p:cNvPr id="35" name="Düz Ok Bağlayıcısı 34"/>
          <p:cNvCxnSpPr/>
          <p:nvPr/>
        </p:nvCxnSpPr>
        <p:spPr>
          <a:xfrm flipV="1">
            <a:off x="2267744" y="2646204"/>
            <a:ext cx="1440160" cy="67276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6071711" y="2646204"/>
            <a:ext cx="732537" cy="5919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şağı Bükülü Ok 63"/>
          <p:cNvSpPr/>
          <p:nvPr/>
        </p:nvSpPr>
        <p:spPr>
          <a:xfrm>
            <a:off x="1900421" y="1484784"/>
            <a:ext cx="5720644" cy="1888706"/>
          </a:xfrm>
          <a:prstGeom prst="curvedDownArrow">
            <a:avLst/>
          </a:prstGeom>
          <a:solidFill>
            <a:srgbClr val="C00000"/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4185070" y="1500542"/>
            <a:ext cx="1205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i="1" dirty="0" smtClean="0"/>
              <a:t>(</a:t>
            </a:r>
            <a:r>
              <a:rPr lang="tr-TR" sz="1400" i="1" dirty="0" err="1" smtClean="0"/>
              <a:t>direct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sp>
        <p:nvSpPr>
          <p:cNvPr id="68" name="Metin kutusu 67"/>
          <p:cNvSpPr txBox="1"/>
          <p:nvPr/>
        </p:nvSpPr>
        <p:spPr>
          <a:xfrm>
            <a:off x="2195736" y="4869160"/>
            <a:ext cx="134601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92D050"/>
                </a:solidFill>
              </a:rPr>
              <a:t>Moderator</a:t>
            </a:r>
            <a:endParaRPr lang="tr-TR" b="1" dirty="0">
              <a:solidFill>
                <a:srgbClr val="92D050"/>
              </a:solidFill>
            </a:endParaRPr>
          </a:p>
        </p:txBody>
      </p:sp>
      <p:sp>
        <p:nvSpPr>
          <p:cNvPr id="71" name="Sağ Ok Belirtme Çizgisi 70"/>
          <p:cNvSpPr/>
          <p:nvPr/>
        </p:nvSpPr>
        <p:spPr>
          <a:xfrm>
            <a:off x="2411760" y="3883742"/>
            <a:ext cx="351820" cy="985418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3" name="Düz Ok Bağlayıcısı 72"/>
          <p:cNvCxnSpPr/>
          <p:nvPr/>
        </p:nvCxnSpPr>
        <p:spPr>
          <a:xfrm flipV="1">
            <a:off x="2816739" y="3857016"/>
            <a:ext cx="3455388" cy="471461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etin kutusu 75"/>
          <p:cNvSpPr txBox="1"/>
          <p:nvPr/>
        </p:nvSpPr>
        <p:spPr>
          <a:xfrm>
            <a:off x="1331640" y="414381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Interaction</a:t>
            </a:r>
            <a:endParaRPr lang="tr-TR" sz="1400" i="1" dirty="0"/>
          </a:p>
        </p:txBody>
      </p:sp>
      <p:sp>
        <p:nvSpPr>
          <p:cNvPr id="77" name="Metin kutusu 76"/>
          <p:cNvSpPr txBox="1"/>
          <p:nvPr/>
        </p:nvSpPr>
        <p:spPr>
          <a:xfrm>
            <a:off x="4111886" y="442723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Effect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modification</a:t>
            </a:r>
            <a:endParaRPr lang="tr-TR" sz="1400" i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251520" y="4869160"/>
            <a:ext cx="14042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Suppressor</a:t>
            </a:r>
            <a:endParaRPr lang="tr-TR" b="1" dirty="0">
              <a:solidFill>
                <a:srgbClr val="FF0000"/>
              </a:solidFill>
            </a:endParaRPr>
          </a:p>
        </p:txBody>
      </p:sp>
      <p:cxnSp>
        <p:nvCxnSpPr>
          <p:cNvPr id="80" name="Düz Ok Bağlayıcısı 79"/>
          <p:cNvCxnSpPr/>
          <p:nvPr/>
        </p:nvCxnSpPr>
        <p:spPr>
          <a:xfrm flipV="1">
            <a:off x="683568" y="3933056"/>
            <a:ext cx="648072" cy="93610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etin kutusu 85"/>
          <p:cNvSpPr txBox="1"/>
          <p:nvPr/>
        </p:nvSpPr>
        <p:spPr>
          <a:xfrm>
            <a:off x="4760743" y="5053826"/>
            <a:ext cx="1066702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C000"/>
                </a:solidFill>
              </a:rPr>
              <a:t>Collider</a:t>
            </a:r>
            <a:endParaRPr lang="tr-TR" b="1" dirty="0">
              <a:solidFill>
                <a:srgbClr val="FFC000"/>
              </a:solidFill>
            </a:endParaRPr>
          </a:p>
        </p:txBody>
      </p:sp>
      <p:cxnSp>
        <p:nvCxnSpPr>
          <p:cNvPr id="89" name="Düz Ok Bağlayıcısı 88"/>
          <p:cNvCxnSpPr/>
          <p:nvPr/>
        </p:nvCxnSpPr>
        <p:spPr>
          <a:xfrm>
            <a:off x="2763580" y="3801500"/>
            <a:ext cx="1831997" cy="130017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Düz Ok Bağlayıcısı 91"/>
          <p:cNvCxnSpPr/>
          <p:nvPr/>
        </p:nvCxnSpPr>
        <p:spPr>
          <a:xfrm flipH="1">
            <a:off x="5888888" y="4005064"/>
            <a:ext cx="936104" cy="115212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etin kutusu 95"/>
          <p:cNvSpPr txBox="1"/>
          <p:nvPr/>
        </p:nvSpPr>
        <p:spPr>
          <a:xfrm>
            <a:off x="6804248" y="4874249"/>
            <a:ext cx="122104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Covariate</a:t>
            </a:r>
            <a:endParaRPr lang="tr-TR" b="1" dirty="0">
              <a:solidFill>
                <a:srgbClr val="7030A0"/>
              </a:solidFill>
            </a:endParaRPr>
          </a:p>
        </p:txBody>
      </p:sp>
      <p:cxnSp>
        <p:nvCxnSpPr>
          <p:cNvPr id="98" name="Düz Ok Bağlayıcısı 97"/>
          <p:cNvCxnSpPr/>
          <p:nvPr/>
        </p:nvCxnSpPr>
        <p:spPr>
          <a:xfrm flipV="1">
            <a:off x="7414768" y="3933056"/>
            <a:ext cx="0" cy="86409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49060" y="3004818"/>
            <a:ext cx="1085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DOĞUM</a:t>
            </a:r>
          </a:p>
          <a:p>
            <a:r>
              <a:rPr lang="tr-TR" dirty="0" smtClean="0"/>
              <a:t> SAYISI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8051532" y="3059668"/>
            <a:ext cx="944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DOWN</a:t>
            </a:r>
          </a:p>
          <a:p>
            <a:r>
              <a:rPr lang="tr-TR" dirty="0" smtClean="0"/>
              <a:t>SEND.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3918636" y="3198167"/>
            <a:ext cx="1342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ANNE YAŞI</a:t>
            </a:r>
            <a:endParaRPr lang="tr-TR" dirty="0"/>
          </a:p>
        </p:txBody>
      </p:sp>
      <p:cxnSp>
        <p:nvCxnSpPr>
          <p:cNvPr id="33" name="Düz Ok Bağlayıcısı 32"/>
          <p:cNvCxnSpPr/>
          <p:nvPr/>
        </p:nvCxnSpPr>
        <p:spPr>
          <a:xfrm flipV="1">
            <a:off x="2903451" y="4092746"/>
            <a:ext cx="3384251" cy="431351"/>
          </a:xfrm>
          <a:prstGeom prst="straightConnector1">
            <a:avLst/>
          </a:prstGeom>
          <a:ln w="63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Ok Bağlayıcısı 29"/>
          <p:cNvCxnSpPr/>
          <p:nvPr/>
        </p:nvCxnSpPr>
        <p:spPr>
          <a:xfrm flipH="1">
            <a:off x="2763580" y="3150260"/>
            <a:ext cx="1155056" cy="33742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1138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1533" y="260648"/>
            <a:ext cx="8305800" cy="93610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BASIC BIAS FORMULATION</a:t>
            </a:r>
            <a:endParaRPr lang="tr-TR" sz="4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3480912"/>
            <a:ext cx="15052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EXPOSURE</a:t>
            </a:r>
            <a:endParaRPr lang="tr-TR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6642201" y="3487684"/>
            <a:ext cx="138198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/>
              <a:t>OUTCOME</a:t>
            </a:r>
            <a:endParaRPr lang="tr-TR" b="1" dirty="0"/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2987824" y="3665578"/>
            <a:ext cx="3168352" cy="135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3923927" y="2780928"/>
            <a:ext cx="14963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0070C0"/>
                </a:solidFill>
              </a:rPr>
              <a:t>Confounder</a:t>
            </a:r>
            <a:endParaRPr lang="tr-TR" b="1" dirty="0">
              <a:solidFill>
                <a:srgbClr val="0070C0"/>
              </a:solidFill>
            </a:endParaRPr>
          </a:p>
        </p:txBody>
      </p:sp>
      <p:cxnSp>
        <p:nvCxnSpPr>
          <p:cNvPr id="25" name="Düz Ok Bağlayıcısı 24"/>
          <p:cNvCxnSpPr/>
          <p:nvPr/>
        </p:nvCxnSpPr>
        <p:spPr>
          <a:xfrm>
            <a:off x="5436096" y="3150260"/>
            <a:ext cx="1080120" cy="337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/>
          <p:cNvSpPr txBox="1"/>
          <p:nvPr/>
        </p:nvSpPr>
        <p:spPr>
          <a:xfrm>
            <a:off x="3779911" y="2276872"/>
            <a:ext cx="2492215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Mediator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smtClean="0">
                <a:solidFill>
                  <a:srgbClr val="C00000"/>
                </a:solidFill>
              </a:rPr>
              <a:t>(</a:t>
            </a:r>
            <a:r>
              <a:rPr lang="tr-TR" sz="1400" i="1" dirty="0" err="1" smtClean="0">
                <a:solidFill>
                  <a:srgbClr val="C00000"/>
                </a:solidFill>
              </a:rPr>
              <a:t>indirect</a:t>
            </a:r>
            <a:r>
              <a:rPr lang="tr-TR" sz="1400" i="1" dirty="0" smtClean="0">
                <a:solidFill>
                  <a:srgbClr val="C00000"/>
                </a:solidFill>
              </a:rPr>
              <a:t> </a:t>
            </a:r>
            <a:r>
              <a:rPr lang="tr-TR" sz="1400" i="1" dirty="0" err="1" smtClean="0">
                <a:solidFill>
                  <a:srgbClr val="C00000"/>
                </a:solidFill>
              </a:rPr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cxnSp>
        <p:nvCxnSpPr>
          <p:cNvPr id="35" name="Düz Ok Bağlayıcısı 34"/>
          <p:cNvCxnSpPr/>
          <p:nvPr/>
        </p:nvCxnSpPr>
        <p:spPr>
          <a:xfrm flipV="1">
            <a:off x="2381175" y="2674387"/>
            <a:ext cx="1440160" cy="67276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6071711" y="2646204"/>
            <a:ext cx="732537" cy="5919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şağı Bükülü Ok 63"/>
          <p:cNvSpPr/>
          <p:nvPr/>
        </p:nvSpPr>
        <p:spPr>
          <a:xfrm>
            <a:off x="1900421" y="1484784"/>
            <a:ext cx="5720644" cy="1888706"/>
          </a:xfrm>
          <a:prstGeom prst="curvedDownArrow">
            <a:avLst/>
          </a:prstGeom>
          <a:solidFill>
            <a:srgbClr val="C00000"/>
          </a:solidFill>
          <a:ln w="31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5" name="Metin kutusu 64"/>
          <p:cNvSpPr txBox="1"/>
          <p:nvPr/>
        </p:nvSpPr>
        <p:spPr>
          <a:xfrm>
            <a:off x="4185070" y="1500542"/>
            <a:ext cx="1205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i="1" dirty="0" smtClean="0"/>
              <a:t>(</a:t>
            </a:r>
            <a:r>
              <a:rPr lang="tr-TR" sz="1400" i="1" dirty="0" err="1" smtClean="0"/>
              <a:t>direct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effect</a:t>
            </a:r>
            <a:r>
              <a:rPr lang="tr-TR" sz="1400" i="1" dirty="0" smtClean="0"/>
              <a:t>)</a:t>
            </a:r>
            <a:endParaRPr lang="tr-TR" sz="1400" i="1" dirty="0"/>
          </a:p>
        </p:txBody>
      </p:sp>
      <p:sp>
        <p:nvSpPr>
          <p:cNvPr id="68" name="Metin kutusu 67"/>
          <p:cNvSpPr txBox="1"/>
          <p:nvPr/>
        </p:nvSpPr>
        <p:spPr>
          <a:xfrm>
            <a:off x="2195736" y="4869160"/>
            <a:ext cx="134601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92D050"/>
                </a:solidFill>
              </a:rPr>
              <a:t>Moderator</a:t>
            </a:r>
            <a:endParaRPr lang="tr-TR" b="1" dirty="0">
              <a:solidFill>
                <a:srgbClr val="92D050"/>
              </a:solidFill>
            </a:endParaRPr>
          </a:p>
        </p:txBody>
      </p:sp>
      <p:sp>
        <p:nvSpPr>
          <p:cNvPr id="71" name="Sağ Ok Belirtme Çizgisi 70"/>
          <p:cNvSpPr/>
          <p:nvPr/>
        </p:nvSpPr>
        <p:spPr>
          <a:xfrm>
            <a:off x="2411760" y="3883742"/>
            <a:ext cx="351820" cy="985418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3" name="Düz Ok Bağlayıcısı 72"/>
          <p:cNvCxnSpPr/>
          <p:nvPr/>
        </p:nvCxnSpPr>
        <p:spPr>
          <a:xfrm flipV="1">
            <a:off x="2816739" y="3857016"/>
            <a:ext cx="3455388" cy="471461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etin kutusu 75"/>
          <p:cNvSpPr txBox="1"/>
          <p:nvPr/>
        </p:nvSpPr>
        <p:spPr>
          <a:xfrm>
            <a:off x="1331640" y="414381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Interaction</a:t>
            </a:r>
            <a:endParaRPr lang="tr-TR" sz="1400" i="1" dirty="0"/>
          </a:p>
        </p:txBody>
      </p:sp>
      <p:sp>
        <p:nvSpPr>
          <p:cNvPr id="77" name="Metin kutusu 76"/>
          <p:cNvSpPr txBox="1"/>
          <p:nvPr/>
        </p:nvSpPr>
        <p:spPr>
          <a:xfrm>
            <a:off x="4104796" y="4314960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/>
              <a:t>Effect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modification</a:t>
            </a:r>
            <a:endParaRPr lang="tr-TR" sz="1400" i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251520" y="4869160"/>
            <a:ext cx="14042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Suppressor</a:t>
            </a:r>
            <a:endParaRPr lang="tr-TR" b="1" dirty="0">
              <a:solidFill>
                <a:srgbClr val="FF0000"/>
              </a:solidFill>
            </a:endParaRPr>
          </a:p>
        </p:txBody>
      </p:sp>
      <p:cxnSp>
        <p:nvCxnSpPr>
          <p:cNvPr id="80" name="Düz Ok Bağlayıcısı 79"/>
          <p:cNvCxnSpPr/>
          <p:nvPr/>
        </p:nvCxnSpPr>
        <p:spPr>
          <a:xfrm flipV="1">
            <a:off x="683568" y="3933056"/>
            <a:ext cx="648072" cy="93610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etin kutusu 85"/>
          <p:cNvSpPr txBox="1"/>
          <p:nvPr/>
        </p:nvSpPr>
        <p:spPr>
          <a:xfrm>
            <a:off x="4760743" y="5053826"/>
            <a:ext cx="1066702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FFC000"/>
                </a:solidFill>
              </a:rPr>
              <a:t>Collider</a:t>
            </a:r>
            <a:endParaRPr lang="tr-TR" b="1" dirty="0">
              <a:solidFill>
                <a:srgbClr val="FFC000"/>
              </a:solidFill>
            </a:endParaRPr>
          </a:p>
        </p:txBody>
      </p:sp>
      <p:cxnSp>
        <p:nvCxnSpPr>
          <p:cNvPr id="89" name="Düz Ok Bağlayıcısı 88"/>
          <p:cNvCxnSpPr/>
          <p:nvPr/>
        </p:nvCxnSpPr>
        <p:spPr>
          <a:xfrm>
            <a:off x="2763580" y="3801500"/>
            <a:ext cx="1831997" cy="130017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Düz Ok Bağlayıcısı 91"/>
          <p:cNvCxnSpPr/>
          <p:nvPr/>
        </p:nvCxnSpPr>
        <p:spPr>
          <a:xfrm flipH="1">
            <a:off x="5888888" y="4005064"/>
            <a:ext cx="936104" cy="115212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etin kutusu 95"/>
          <p:cNvSpPr txBox="1"/>
          <p:nvPr/>
        </p:nvSpPr>
        <p:spPr>
          <a:xfrm>
            <a:off x="6804248" y="4874249"/>
            <a:ext cx="122104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Covariate</a:t>
            </a:r>
            <a:endParaRPr lang="tr-TR" b="1" dirty="0">
              <a:solidFill>
                <a:srgbClr val="7030A0"/>
              </a:solidFill>
            </a:endParaRPr>
          </a:p>
        </p:txBody>
      </p:sp>
      <p:cxnSp>
        <p:nvCxnSpPr>
          <p:cNvPr id="98" name="Düz Ok Bağlayıcısı 97"/>
          <p:cNvCxnSpPr/>
          <p:nvPr/>
        </p:nvCxnSpPr>
        <p:spPr>
          <a:xfrm flipV="1">
            <a:off x="7414768" y="3933056"/>
            <a:ext cx="0" cy="86409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7427183" y="3062743"/>
            <a:ext cx="171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OSTEOPOROZ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39911" y="2739578"/>
            <a:ext cx="939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AKTİF</a:t>
            </a:r>
            <a:br>
              <a:rPr lang="tr-TR" dirty="0" smtClean="0"/>
            </a:br>
            <a:r>
              <a:rPr lang="tr-TR" dirty="0" smtClean="0"/>
              <a:t>YAŞAM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609482" y="5514092"/>
            <a:ext cx="2559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KALÇA KIRIĞI</a:t>
            </a:r>
          </a:p>
          <a:p>
            <a:r>
              <a:rPr lang="tr-TR" sz="1200" dirty="0" smtClean="0"/>
              <a:t>(</a:t>
            </a:r>
            <a:r>
              <a:rPr lang="tr-TR" sz="1200" dirty="0" err="1" smtClean="0"/>
              <a:t>Berkson</a:t>
            </a:r>
            <a:r>
              <a:rPr lang="tr-TR" sz="1200" dirty="0" smtClean="0"/>
              <a:t> yanılgısı, </a:t>
            </a:r>
            <a:r>
              <a:rPr lang="tr-TR" sz="1200" dirty="0" err="1" smtClean="0"/>
              <a:t>hospitalizasyon</a:t>
            </a:r>
            <a:r>
              <a:rPr lang="tr-TR" dirty="0" smtClean="0"/>
              <a:t>)</a:t>
            </a:r>
          </a:p>
        </p:txBody>
      </p:sp>
      <p:cxnSp>
        <p:nvCxnSpPr>
          <p:cNvPr id="33" name="Düz Ok Bağlayıcısı 32"/>
          <p:cNvCxnSpPr/>
          <p:nvPr/>
        </p:nvCxnSpPr>
        <p:spPr>
          <a:xfrm flipV="1">
            <a:off x="2903451" y="4092746"/>
            <a:ext cx="3384251" cy="431351"/>
          </a:xfrm>
          <a:prstGeom prst="straightConnector1">
            <a:avLst/>
          </a:prstGeom>
          <a:ln w="63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Ok Bağlayıcısı 29"/>
          <p:cNvCxnSpPr/>
          <p:nvPr/>
        </p:nvCxnSpPr>
        <p:spPr>
          <a:xfrm flipH="1">
            <a:off x="2763580" y="3150260"/>
            <a:ext cx="1160347" cy="33742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31989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52773"/>
              </p:ext>
            </p:extLst>
          </p:nvPr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Ost</a:t>
                      </a:r>
                      <a:r>
                        <a:rPr lang="tr-TR" dirty="0" smtClean="0"/>
                        <a:t> P 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Ost</a:t>
                      </a:r>
                      <a:r>
                        <a:rPr lang="tr-TR" dirty="0" smtClean="0"/>
                        <a:t> P 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Aktif Yaşam 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Aktif Yaşam 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812582"/>
              </p:ext>
            </p:extLst>
          </p:nvPr>
        </p:nvGraphicFramePr>
        <p:xfrm>
          <a:off x="1475656" y="306896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Ost</a:t>
                      </a:r>
                      <a:r>
                        <a:rPr lang="tr-TR" dirty="0" smtClean="0"/>
                        <a:t> P 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Ost</a:t>
                      </a:r>
                      <a:r>
                        <a:rPr lang="tr-TR" dirty="0" smtClean="0"/>
                        <a:t> P 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Kalça Kır 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Kalça Kır 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581917"/>
              </p:ext>
            </p:extLst>
          </p:nvPr>
        </p:nvGraphicFramePr>
        <p:xfrm>
          <a:off x="1475656" y="4687024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Aktif Yaş. 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Aktif yaş 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Kalça Kır 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Kalça Kır 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40"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7878536" y="2092206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OR=2.76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8071364" y="3581272"/>
            <a:ext cx="858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p&lt;0.05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8071363" y="5085184"/>
            <a:ext cx="858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p&lt;0.05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33671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461644"/>
              </p:ext>
            </p:extLst>
          </p:nvPr>
        </p:nvGraphicFramePr>
        <p:xfrm>
          <a:off x="1524000" y="1397000"/>
          <a:ext cx="512572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OP 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OP 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KK 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AY 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</a:t>
                      </a:r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dirty="0" smtClean="0"/>
                        <a:t>70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AY 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mtClean="0"/>
                        <a:t>KK 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AY 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AY 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Top.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7195581" y="1844824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OR = 4.0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7195581" y="262762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OR= 1.0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2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Systematic</a:t>
            </a:r>
            <a:r>
              <a:rPr lang="tr-TR" dirty="0" smtClean="0"/>
              <a:t> </a:t>
            </a:r>
            <a:r>
              <a:rPr lang="tr-TR" dirty="0" err="1" smtClean="0"/>
              <a:t>Error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 noChangeAspect="1"/>
          </p:cNvGraphicFramePr>
          <p:nvPr>
            <p:ph idx="1"/>
          </p:nvPr>
        </p:nvGraphicFramePr>
        <p:xfrm>
          <a:off x="1123950" y="2072481"/>
          <a:ext cx="68961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Chart" r:id="rId3" imgW="6896224" imgH="4114800" progId="MSGraph.Chart.8">
                  <p:embed followColorScheme="full"/>
                </p:oleObj>
              </mc:Choice>
              <mc:Fallback>
                <p:oleObj name="Chart" r:id="rId3" imgW="6896224" imgH="4114800" progId="MSGraph.Chart.8">
                  <p:embed followColorScheme="full"/>
                  <p:pic>
                    <p:nvPicPr>
                      <p:cNvPr id="0" name="Picture 3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2072481"/>
                        <a:ext cx="68961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80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Bias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Selection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bias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tr-TR" dirty="0" err="1" smtClean="0"/>
              <a:t>Unrepresentative</a:t>
            </a:r>
            <a:r>
              <a:rPr lang="tr-TR" dirty="0" smtClean="0"/>
              <a:t> </a:t>
            </a:r>
            <a:r>
              <a:rPr lang="tr-TR" dirty="0" err="1" smtClean="0"/>
              <a:t>nature</a:t>
            </a:r>
            <a:r>
              <a:rPr lang="tr-TR" dirty="0" smtClean="0"/>
              <a:t> of </a:t>
            </a:r>
            <a:r>
              <a:rPr lang="tr-TR" dirty="0" err="1" smtClean="0"/>
              <a:t>samples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/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 of </a:t>
            </a:r>
            <a:r>
              <a:rPr lang="tr-TR" dirty="0" err="1" smtClean="0"/>
              <a:t>participant</a:t>
            </a:r>
            <a:r>
              <a:rPr lang="tr-TR" dirty="0" smtClean="0"/>
              <a:t> </a:t>
            </a:r>
            <a:r>
              <a:rPr lang="tr-TR" dirty="0" err="1" smtClean="0"/>
              <a:t>selection</a:t>
            </a:r>
            <a:r>
              <a:rPr lang="tr-TR" dirty="0" smtClean="0"/>
              <a:t> </a:t>
            </a:r>
            <a:r>
              <a:rPr lang="tr-TR" dirty="0" err="1" smtClean="0"/>
              <a:t>distorts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exposure-outcome</a:t>
            </a:r>
            <a:r>
              <a:rPr lang="tr-TR" dirty="0" smtClean="0"/>
              <a:t> </a:t>
            </a:r>
            <a:r>
              <a:rPr lang="tr-TR" dirty="0" err="1" smtClean="0"/>
              <a:t>relationship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reality</a:t>
            </a:r>
            <a:endParaRPr lang="tr-TR" dirty="0" smtClean="0"/>
          </a:p>
          <a:p>
            <a:r>
              <a:rPr lang="tr-TR" b="1" dirty="0" smtClean="0">
                <a:solidFill>
                  <a:srgbClr val="C00000"/>
                </a:solidFill>
              </a:rPr>
              <a:t>Information (</a:t>
            </a:r>
            <a:r>
              <a:rPr lang="tr-TR" b="1" dirty="0" err="1" smtClean="0">
                <a:solidFill>
                  <a:srgbClr val="C00000"/>
                </a:solidFill>
              </a:rPr>
              <a:t>misclassification</a:t>
            </a:r>
            <a:r>
              <a:rPr lang="tr-TR" b="1" dirty="0" smtClean="0">
                <a:solidFill>
                  <a:srgbClr val="C00000"/>
                </a:solidFill>
              </a:rPr>
              <a:t>) </a:t>
            </a:r>
            <a:r>
              <a:rPr lang="tr-TR" b="1" dirty="0" err="1" smtClean="0">
                <a:solidFill>
                  <a:srgbClr val="C00000"/>
                </a:solidFill>
              </a:rPr>
              <a:t>bias</a:t>
            </a:r>
            <a:endParaRPr lang="tr-TR" b="1" dirty="0" smtClean="0">
              <a:solidFill>
                <a:srgbClr val="C00000"/>
              </a:solidFill>
            </a:endParaRPr>
          </a:p>
          <a:p>
            <a:pPr lvl="1"/>
            <a:r>
              <a:rPr lang="tr-TR" dirty="0" err="1" smtClean="0"/>
              <a:t>Collecting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differently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 </a:t>
            </a:r>
            <a:r>
              <a:rPr lang="tr-TR" dirty="0" err="1" smtClean="0"/>
              <a:t>leads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an </a:t>
            </a:r>
            <a:r>
              <a:rPr lang="tr-TR" dirty="0" err="1" smtClean="0"/>
              <a:t>error</a:t>
            </a:r>
            <a:endParaRPr lang="tr-TR" dirty="0" smtClean="0"/>
          </a:p>
          <a:p>
            <a:r>
              <a:rPr lang="tr-TR" b="1" dirty="0" err="1" smtClean="0">
                <a:solidFill>
                  <a:srgbClr val="C00000"/>
                </a:solidFill>
              </a:rPr>
              <a:t>Confounding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(</a:t>
            </a:r>
            <a:r>
              <a:rPr lang="tr-TR" dirty="0" err="1" smtClean="0"/>
              <a:t>variables</a:t>
            </a:r>
            <a:r>
              <a:rPr lang="tr-TR" dirty="0" smtClean="0"/>
              <a:t>) </a:t>
            </a:r>
            <a:r>
              <a:rPr lang="tr-TR" dirty="0" err="1" smtClean="0"/>
              <a:t>distort</a:t>
            </a:r>
            <a:r>
              <a:rPr lang="tr-TR" dirty="0" smtClean="0"/>
              <a:t>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exposure-outcome</a:t>
            </a:r>
            <a:r>
              <a:rPr lang="tr-TR" dirty="0" smtClean="0"/>
              <a:t> </a:t>
            </a:r>
            <a:r>
              <a:rPr lang="tr-TR" dirty="0" err="1" smtClean="0"/>
              <a:t>relation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188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Selection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Selection</a:t>
            </a:r>
            <a:r>
              <a:rPr lang="tr-TR" dirty="0" smtClean="0"/>
              <a:t> </a:t>
            </a:r>
            <a:r>
              <a:rPr lang="tr-TR" dirty="0" err="1" smtClean="0"/>
              <a:t>Bias</a:t>
            </a:r>
            <a:r>
              <a:rPr lang="tr-TR" dirty="0" smtClean="0"/>
              <a:t> </a:t>
            </a:r>
            <a:r>
              <a:rPr lang="tr-TR" dirty="0" err="1" smtClean="0"/>
              <a:t>occurs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selection</a:t>
            </a:r>
            <a:r>
              <a:rPr lang="tr-TR" dirty="0" smtClean="0"/>
              <a:t> of </a:t>
            </a:r>
            <a:r>
              <a:rPr lang="tr-TR" dirty="0" err="1" smtClean="0"/>
              <a:t>participants</a:t>
            </a:r>
            <a:r>
              <a:rPr lang="tr-TR" dirty="0" smtClean="0"/>
              <a:t> in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r>
              <a:rPr lang="tr-TR" dirty="0" smtClean="0"/>
              <a:t> in a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outcome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selection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endParaRPr lang="tr-TR" dirty="0" smtClean="0"/>
          </a:p>
          <a:p>
            <a:r>
              <a:rPr lang="tr-TR" dirty="0"/>
              <a:t>P</a:t>
            </a:r>
            <a:r>
              <a:rPr lang="en-US" dirty="0" err="1" smtClean="0"/>
              <a:t>articipants</a:t>
            </a:r>
            <a:r>
              <a:rPr lang="en-US" dirty="0" smtClean="0"/>
              <a:t> </a:t>
            </a:r>
            <a:r>
              <a:rPr lang="en-US" dirty="0"/>
              <a:t>are not equally balanced or objectively represented</a:t>
            </a:r>
            <a:endParaRPr lang="tr-TR" dirty="0" smtClean="0"/>
          </a:p>
          <a:p>
            <a:endParaRPr lang="tr-TR" dirty="0" smtClean="0"/>
          </a:p>
          <a:p>
            <a:pPr marL="393192" lvl="1" indent="0"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01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2370</TotalTime>
  <Words>3471</Words>
  <Application>Microsoft Office PowerPoint</Application>
  <PresentationFormat>Ekran Gösterisi (4:3)</PresentationFormat>
  <Paragraphs>941</Paragraphs>
  <Slides>69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69</vt:i4>
      </vt:variant>
    </vt:vector>
  </HeadingPairs>
  <TitlesOfParts>
    <vt:vector size="77" baseType="lpstr">
      <vt:lpstr>Calibri</vt:lpstr>
      <vt:lpstr>Cambria Math</vt:lpstr>
      <vt:lpstr>Constantia</vt:lpstr>
      <vt:lpstr>Verdana</vt:lpstr>
      <vt:lpstr>Wingdings 2</vt:lpstr>
      <vt:lpstr>Akış</vt:lpstr>
      <vt:lpstr>Chart</vt:lpstr>
      <vt:lpstr>Graphique</vt:lpstr>
      <vt:lpstr>Bias and Confounding</vt:lpstr>
      <vt:lpstr>Finding an association</vt:lpstr>
      <vt:lpstr>Interpretation of Association</vt:lpstr>
      <vt:lpstr>Errors</vt:lpstr>
      <vt:lpstr>PowerPoint Sunusu</vt:lpstr>
      <vt:lpstr>Random error</vt:lpstr>
      <vt:lpstr>Systematic Error</vt:lpstr>
      <vt:lpstr>Types of Bias</vt:lpstr>
      <vt:lpstr>Selection Bias</vt:lpstr>
      <vt:lpstr>Selection Bias Examples</vt:lpstr>
      <vt:lpstr>Controlling Selection Bias</vt:lpstr>
      <vt:lpstr>Example to selection bias</vt:lpstr>
      <vt:lpstr>Information Bias</vt:lpstr>
      <vt:lpstr>Information Bias Examples</vt:lpstr>
      <vt:lpstr>Controlling Information Bias</vt:lpstr>
      <vt:lpstr>Bias types &amp; Confounding</vt:lpstr>
      <vt:lpstr>Confounding</vt:lpstr>
      <vt:lpstr>Cases of Down Syndrome by Birth Order </vt:lpstr>
      <vt:lpstr>Cases of Down Syndrome by Age Groups </vt:lpstr>
      <vt:lpstr>Cases of Down Syndrome by Birth Order and Maternal Age </vt:lpstr>
      <vt:lpstr>Confounding</vt:lpstr>
      <vt:lpstr>Confounding</vt:lpstr>
      <vt:lpstr>Confounding ?????</vt:lpstr>
      <vt:lpstr>Hypothetical Example of Confounding in a Case – Control Study</vt:lpstr>
      <vt:lpstr>Hypothetical Example of Confounding in a Case – Control Study</vt:lpstr>
      <vt:lpstr>Hypothetical Example of Confounding in a Case – Control Study</vt:lpstr>
      <vt:lpstr>Hypothetical Example of Confounding in a Case – Control Study</vt:lpstr>
      <vt:lpstr>Hypothetical Example of Confounding in a Case – Control Study</vt:lpstr>
      <vt:lpstr>Control of Confounding in Study Design </vt:lpstr>
      <vt:lpstr>Restriction</vt:lpstr>
      <vt:lpstr>Matching</vt:lpstr>
      <vt:lpstr>Randomization</vt:lpstr>
      <vt:lpstr>Control of Confounding in the Analysis- Stratified Analysis</vt:lpstr>
      <vt:lpstr>Control of Confounding in the Analysis</vt:lpstr>
      <vt:lpstr>Control of Confounding in the Analysis</vt:lpstr>
      <vt:lpstr>Control of Confounding in the Analysis</vt:lpstr>
      <vt:lpstr>PowerPoint Sunusu</vt:lpstr>
      <vt:lpstr>PowerPoint Sunusu</vt:lpstr>
      <vt:lpstr>The Cochran Mantel Haenszel Method</vt:lpstr>
      <vt:lpstr>The Cochran Mantel Haenszel Method</vt:lpstr>
      <vt:lpstr>PowerPoint Sunusu</vt:lpstr>
      <vt:lpstr>Exercise</vt:lpstr>
      <vt:lpstr>Exercise</vt:lpstr>
      <vt:lpstr>Control of Confounding in the Analysis-Multiple variable regression analysis </vt:lpstr>
      <vt:lpstr>Residual Confounding</vt:lpstr>
      <vt:lpstr>Effect Measure Modification</vt:lpstr>
      <vt:lpstr>Example 1</vt:lpstr>
      <vt:lpstr>PowerPoint Sunusu</vt:lpstr>
      <vt:lpstr>PowerPoint Sunusu</vt:lpstr>
      <vt:lpstr>Evaluation of confounding and interaction</vt:lpstr>
      <vt:lpstr>PowerPoint Sunusu</vt:lpstr>
      <vt:lpstr>PowerPoint Sunusu</vt:lpstr>
      <vt:lpstr>Example – Effect modification</vt:lpstr>
      <vt:lpstr>Example</vt:lpstr>
      <vt:lpstr>PowerPoint Sunusu</vt:lpstr>
      <vt:lpstr>Algorithm for Association</vt:lpstr>
      <vt:lpstr>BASIC BIAS FORMULATION</vt:lpstr>
      <vt:lpstr>BASIC BIAS FORMULATION</vt:lpstr>
      <vt:lpstr>BASIC BIAS FORMULATION</vt:lpstr>
      <vt:lpstr>BASIC BIAS FORMULATION</vt:lpstr>
      <vt:lpstr>BASIC BIAS FORMULATION</vt:lpstr>
      <vt:lpstr>BASIC BIAS FORMULATION</vt:lpstr>
      <vt:lpstr>BASIC BIAS FORMULATION</vt:lpstr>
      <vt:lpstr>BASIC BIAS FORMULATION</vt:lpstr>
      <vt:lpstr>BASIC BIAS FORMULATION</vt:lpstr>
      <vt:lpstr>BASIC BIAS FORMULATION</vt:lpstr>
      <vt:lpstr>BASIC BIAS FORMULATION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 and Confounding</dc:title>
  <dc:creator>genel</dc:creator>
  <cp:lastModifiedBy>genel</cp:lastModifiedBy>
  <cp:revision>144</cp:revision>
  <dcterms:created xsi:type="dcterms:W3CDTF">2016-01-04T12:04:55Z</dcterms:created>
  <dcterms:modified xsi:type="dcterms:W3CDTF">2022-04-04T10:16:32Z</dcterms:modified>
</cp:coreProperties>
</file>