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58" r:id="rId5"/>
    <p:sldId id="259" r:id="rId6"/>
    <p:sldId id="260" r:id="rId7"/>
    <p:sldId id="264" r:id="rId8"/>
    <p:sldId id="262" r:id="rId9"/>
    <p:sldId id="261"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C7024FA2-5B00-4772-B6E0-22034786D915}" type="datetimeFigureOut">
              <a:rPr lang="tr-TR" smtClean="0"/>
              <a:t>17.08.2015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5C0A0CF-52E6-4C41-B9F0-5B50949DE601}" type="slidenum">
              <a:rPr lang="tr-TR" smtClean="0"/>
              <a:t>‹#›</a:t>
            </a:fld>
            <a:endParaRPr lang="tr-TR"/>
          </a:p>
        </p:txBody>
      </p:sp>
    </p:spTree>
    <p:extLst>
      <p:ext uri="{BB962C8B-B14F-4D97-AF65-F5344CB8AC3E}">
        <p14:creationId xmlns:p14="http://schemas.microsoft.com/office/powerpoint/2010/main" val="22028040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7024FA2-5B00-4772-B6E0-22034786D915}" type="datetimeFigureOut">
              <a:rPr lang="tr-TR" smtClean="0"/>
              <a:t>17.08.2015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5C0A0CF-52E6-4C41-B9F0-5B50949DE601}" type="slidenum">
              <a:rPr lang="tr-TR" smtClean="0"/>
              <a:t>‹#›</a:t>
            </a:fld>
            <a:endParaRPr lang="tr-TR"/>
          </a:p>
        </p:txBody>
      </p:sp>
    </p:spTree>
    <p:extLst>
      <p:ext uri="{BB962C8B-B14F-4D97-AF65-F5344CB8AC3E}">
        <p14:creationId xmlns:p14="http://schemas.microsoft.com/office/powerpoint/2010/main" val="16961727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7024FA2-5B00-4772-B6E0-22034786D915}" type="datetimeFigureOut">
              <a:rPr lang="tr-TR" smtClean="0"/>
              <a:t>17.08.2015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5C0A0CF-52E6-4C41-B9F0-5B50949DE601}" type="slidenum">
              <a:rPr lang="tr-TR" smtClean="0"/>
              <a:t>‹#›</a:t>
            </a:fld>
            <a:endParaRPr lang="tr-TR"/>
          </a:p>
        </p:txBody>
      </p:sp>
    </p:spTree>
    <p:extLst>
      <p:ext uri="{BB962C8B-B14F-4D97-AF65-F5344CB8AC3E}">
        <p14:creationId xmlns:p14="http://schemas.microsoft.com/office/powerpoint/2010/main" val="3530866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7024FA2-5B00-4772-B6E0-22034786D915}" type="datetimeFigureOut">
              <a:rPr lang="tr-TR" smtClean="0"/>
              <a:t>17.08.2015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5C0A0CF-52E6-4C41-B9F0-5B50949DE601}" type="slidenum">
              <a:rPr lang="tr-TR" smtClean="0"/>
              <a:t>‹#›</a:t>
            </a:fld>
            <a:endParaRPr lang="tr-TR"/>
          </a:p>
        </p:txBody>
      </p:sp>
    </p:spTree>
    <p:extLst>
      <p:ext uri="{BB962C8B-B14F-4D97-AF65-F5344CB8AC3E}">
        <p14:creationId xmlns:p14="http://schemas.microsoft.com/office/powerpoint/2010/main" val="2424972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C7024FA2-5B00-4772-B6E0-22034786D915}" type="datetimeFigureOut">
              <a:rPr lang="tr-TR" smtClean="0"/>
              <a:t>17.08.2015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5C0A0CF-52E6-4C41-B9F0-5B50949DE601}" type="slidenum">
              <a:rPr lang="tr-TR" smtClean="0"/>
              <a:t>‹#›</a:t>
            </a:fld>
            <a:endParaRPr lang="tr-TR"/>
          </a:p>
        </p:txBody>
      </p:sp>
    </p:spTree>
    <p:extLst>
      <p:ext uri="{BB962C8B-B14F-4D97-AF65-F5344CB8AC3E}">
        <p14:creationId xmlns:p14="http://schemas.microsoft.com/office/powerpoint/2010/main" val="2419715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C7024FA2-5B00-4772-B6E0-22034786D915}" type="datetimeFigureOut">
              <a:rPr lang="tr-TR" smtClean="0"/>
              <a:t>17.08.2015</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5C0A0CF-52E6-4C41-B9F0-5B50949DE601}" type="slidenum">
              <a:rPr lang="tr-TR" smtClean="0"/>
              <a:t>‹#›</a:t>
            </a:fld>
            <a:endParaRPr lang="tr-TR"/>
          </a:p>
        </p:txBody>
      </p:sp>
    </p:spTree>
    <p:extLst>
      <p:ext uri="{BB962C8B-B14F-4D97-AF65-F5344CB8AC3E}">
        <p14:creationId xmlns:p14="http://schemas.microsoft.com/office/powerpoint/2010/main" val="5049826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C7024FA2-5B00-4772-B6E0-22034786D915}" type="datetimeFigureOut">
              <a:rPr lang="tr-TR" smtClean="0"/>
              <a:t>17.08.2015</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25C0A0CF-52E6-4C41-B9F0-5B50949DE601}" type="slidenum">
              <a:rPr lang="tr-TR" smtClean="0"/>
              <a:t>‹#›</a:t>
            </a:fld>
            <a:endParaRPr lang="tr-TR"/>
          </a:p>
        </p:txBody>
      </p:sp>
    </p:spTree>
    <p:extLst>
      <p:ext uri="{BB962C8B-B14F-4D97-AF65-F5344CB8AC3E}">
        <p14:creationId xmlns:p14="http://schemas.microsoft.com/office/powerpoint/2010/main" val="3380406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C7024FA2-5B00-4772-B6E0-22034786D915}" type="datetimeFigureOut">
              <a:rPr lang="tr-TR" smtClean="0"/>
              <a:t>17.08.2015</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25C0A0CF-52E6-4C41-B9F0-5B50949DE601}" type="slidenum">
              <a:rPr lang="tr-TR" smtClean="0"/>
              <a:t>‹#›</a:t>
            </a:fld>
            <a:endParaRPr lang="tr-TR"/>
          </a:p>
        </p:txBody>
      </p:sp>
    </p:spTree>
    <p:extLst>
      <p:ext uri="{BB962C8B-B14F-4D97-AF65-F5344CB8AC3E}">
        <p14:creationId xmlns:p14="http://schemas.microsoft.com/office/powerpoint/2010/main" val="38204791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C7024FA2-5B00-4772-B6E0-22034786D915}" type="datetimeFigureOut">
              <a:rPr lang="tr-TR" smtClean="0"/>
              <a:t>17.08.2015</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25C0A0CF-52E6-4C41-B9F0-5B50949DE601}" type="slidenum">
              <a:rPr lang="tr-TR" smtClean="0"/>
              <a:t>‹#›</a:t>
            </a:fld>
            <a:endParaRPr lang="tr-TR"/>
          </a:p>
        </p:txBody>
      </p:sp>
    </p:spTree>
    <p:extLst>
      <p:ext uri="{BB962C8B-B14F-4D97-AF65-F5344CB8AC3E}">
        <p14:creationId xmlns:p14="http://schemas.microsoft.com/office/powerpoint/2010/main" val="37167097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C7024FA2-5B00-4772-B6E0-22034786D915}" type="datetimeFigureOut">
              <a:rPr lang="tr-TR" smtClean="0"/>
              <a:t>17.08.2015</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5C0A0CF-52E6-4C41-B9F0-5B50949DE601}" type="slidenum">
              <a:rPr lang="tr-TR" smtClean="0"/>
              <a:t>‹#›</a:t>
            </a:fld>
            <a:endParaRPr lang="tr-TR"/>
          </a:p>
        </p:txBody>
      </p:sp>
    </p:spTree>
    <p:extLst>
      <p:ext uri="{BB962C8B-B14F-4D97-AF65-F5344CB8AC3E}">
        <p14:creationId xmlns:p14="http://schemas.microsoft.com/office/powerpoint/2010/main" val="403662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C7024FA2-5B00-4772-B6E0-22034786D915}" type="datetimeFigureOut">
              <a:rPr lang="tr-TR" smtClean="0"/>
              <a:t>17.08.2015</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5C0A0CF-52E6-4C41-B9F0-5B50949DE601}" type="slidenum">
              <a:rPr lang="tr-TR" smtClean="0"/>
              <a:t>‹#›</a:t>
            </a:fld>
            <a:endParaRPr lang="tr-TR"/>
          </a:p>
        </p:txBody>
      </p:sp>
    </p:spTree>
    <p:extLst>
      <p:ext uri="{BB962C8B-B14F-4D97-AF65-F5344CB8AC3E}">
        <p14:creationId xmlns:p14="http://schemas.microsoft.com/office/powerpoint/2010/main" val="8996361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024FA2-5B00-4772-B6E0-22034786D915}" type="datetimeFigureOut">
              <a:rPr lang="tr-TR" smtClean="0"/>
              <a:t>17.08.2015</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C0A0CF-52E6-4C41-B9F0-5B50949DE601}" type="slidenum">
              <a:rPr lang="tr-TR" smtClean="0"/>
              <a:t>‹#›</a:t>
            </a:fld>
            <a:endParaRPr lang="tr-TR"/>
          </a:p>
        </p:txBody>
      </p:sp>
    </p:spTree>
    <p:extLst>
      <p:ext uri="{BB962C8B-B14F-4D97-AF65-F5344CB8AC3E}">
        <p14:creationId xmlns:p14="http://schemas.microsoft.com/office/powerpoint/2010/main" val="29526033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b="1" dirty="0" smtClean="0">
                <a:solidFill>
                  <a:srgbClr val="C00000"/>
                </a:solidFill>
              </a:rPr>
              <a:t>Sağlık Düzeyi Göstergeleri</a:t>
            </a:r>
            <a:endParaRPr lang="tr-TR" b="1" dirty="0">
              <a:solidFill>
                <a:srgbClr val="C00000"/>
              </a:solidFill>
            </a:endParaRPr>
          </a:p>
        </p:txBody>
      </p:sp>
      <p:sp>
        <p:nvSpPr>
          <p:cNvPr id="3" name="Alt Başlık 2"/>
          <p:cNvSpPr>
            <a:spLocks noGrp="1"/>
          </p:cNvSpPr>
          <p:nvPr>
            <p:ph type="subTitle" idx="1"/>
          </p:nvPr>
        </p:nvSpPr>
        <p:spPr/>
        <p:txBody>
          <a:bodyPr/>
          <a:lstStyle/>
          <a:p>
            <a:r>
              <a:rPr lang="tr-TR" dirty="0" err="1" smtClean="0"/>
              <a:t>Prof.Dr.Mehmet</a:t>
            </a:r>
            <a:r>
              <a:rPr lang="tr-TR" dirty="0" smtClean="0"/>
              <a:t> Aktekin</a:t>
            </a:r>
            <a:endParaRPr lang="tr-TR" dirty="0"/>
          </a:p>
        </p:txBody>
      </p:sp>
    </p:spTree>
    <p:extLst>
      <p:ext uri="{BB962C8B-B14F-4D97-AF65-F5344CB8AC3E}">
        <p14:creationId xmlns:p14="http://schemas.microsoft.com/office/powerpoint/2010/main" val="26345828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3200" b="1" dirty="0">
                <a:solidFill>
                  <a:srgbClr val="C00000"/>
                </a:solidFill>
              </a:rPr>
              <a:t>1.DOĞURGANLIK DÜZEYİNİ BELİRLEYEN ÖLÇÜTLER (FERTİLİTE ÖLÇÜTLERİ)</a:t>
            </a:r>
            <a:r>
              <a:rPr lang="tr-TR" sz="3200" dirty="0">
                <a:solidFill>
                  <a:prstClr val="black"/>
                </a:solidFill>
              </a:rPr>
              <a:t/>
            </a:r>
            <a:br>
              <a:rPr lang="tr-TR" sz="3200" dirty="0">
                <a:solidFill>
                  <a:prstClr val="black"/>
                </a:solidFill>
              </a:rPr>
            </a:br>
            <a:endParaRPr lang="tr-TR" dirty="0"/>
          </a:p>
        </p:txBody>
      </p:sp>
      <p:sp>
        <p:nvSpPr>
          <p:cNvPr id="3" name="İçerik Yer Tutucusu 2"/>
          <p:cNvSpPr>
            <a:spLocks noGrp="1"/>
          </p:cNvSpPr>
          <p:nvPr>
            <p:ph idx="1"/>
          </p:nvPr>
        </p:nvSpPr>
        <p:spPr/>
        <p:txBody>
          <a:bodyPr>
            <a:normAutofit lnSpcReduction="10000"/>
          </a:bodyPr>
          <a:lstStyle/>
          <a:p>
            <a:r>
              <a:rPr lang="tr-TR" b="1" dirty="0" smtClean="0">
                <a:solidFill>
                  <a:srgbClr val="C00000"/>
                </a:solidFill>
              </a:rPr>
              <a:t>Toplam Doğurganlık Hızı:</a:t>
            </a:r>
            <a:r>
              <a:rPr lang="tr-TR" dirty="0">
                <a:solidFill>
                  <a:srgbClr val="C00000"/>
                </a:solidFill>
              </a:rPr>
              <a:t> </a:t>
            </a:r>
            <a:r>
              <a:rPr lang="tr-TR" dirty="0" smtClean="0"/>
              <a:t>Yaşa </a:t>
            </a:r>
            <a:r>
              <a:rPr lang="tr-TR" dirty="0"/>
              <a:t>özel doğurganlık hızlarının </a:t>
            </a:r>
            <a:r>
              <a:rPr lang="tr-TR" dirty="0" smtClean="0"/>
              <a:t>toplamıdır.</a:t>
            </a:r>
          </a:p>
          <a:p>
            <a:r>
              <a:rPr lang="tr-TR" dirty="0"/>
              <a:t>Karşılaştırma yapabilmek için kullanılabilecek en iyi ölçüttür. Bu formül sonucunda ortaya çıkan rakam (örneğin; Türkiye’de 4,1 bulunmuş olsun) için şu yorum yapılır; “aynı doğurganlık devam ettiği sürece Türkiye’de her kadın doğurganlık çağı boyunca yaklaşık 4,1 doğum yapmaktadır”.</a:t>
            </a:r>
          </a:p>
          <a:p>
            <a:endParaRPr lang="tr-TR" dirty="0"/>
          </a:p>
          <a:p>
            <a:pPr marL="0" indent="0">
              <a:buNone/>
            </a:pPr>
            <a:endParaRPr lang="tr-TR" dirty="0"/>
          </a:p>
          <a:p>
            <a:endParaRPr lang="tr-TR" dirty="0"/>
          </a:p>
        </p:txBody>
      </p:sp>
    </p:spTree>
    <p:extLst>
      <p:ext uri="{BB962C8B-B14F-4D97-AF65-F5344CB8AC3E}">
        <p14:creationId xmlns:p14="http://schemas.microsoft.com/office/powerpoint/2010/main" val="5371651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2900" b="1" dirty="0">
                <a:solidFill>
                  <a:srgbClr val="C00000"/>
                </a:solidFill>
              </a:rPr>
              <a:t>1.DOĞURGANLIK DÜZEYİNİ BELİRLEYEN ÖLÇÜTLER (FERTİLİTE ÖLÇÜTLERİ)</a:t>
            </a:r>
            <a:r>
              <a:rPr lang="tr-TR" sz="2900" dirty="0">
                <a:solidFill>
                  <a:prstClr val="black"/>
                </a:solidFill>
              </a:rPr>
              <a:t/>
            </a:r>
            <a:br>
              <a:rPr lang="tr-TR" sz="2900" dirty="0">
                <a:solidFill>
                  <a:prstClr val="black"/>
                </a:solidFill>
              </a:rPr>
            </a:br>
            <a:endParaRPr lang="tr-TR" dirty="0"/>
          </a:p>
        </p:txBody>
      </p:sp>
      <p:sp>
        <p:nvSpPr>
          <p:cNvPr id="3" name="İçerik Yer Tutucusu 2"/>
          <p:cNvSpPr>
            <a:spLocks noGrp="1"/>
          </p:cNvSpPr>
          <p:nvPr>
            <p:ph idx="1"/>
          </p:nvPr>
        </p:nvSpPr>
        <p:spPr/>
        <p:txBody>
          <a:bodyPr/>
          <a:lstStyle/>
          <a:p>
            <a:r>
              <a:rPr lang="tr-TR" sz="2800" b="1" dirty="0">
                <a:solidFill>
                  <a:srgbClr val="C00000"/>
                </a:solidFill>
              </a:rPr>
              <a:t>Pariteye özel doğurganlık hızları:</a:t>
            </a:r>
            <a:r>
              <a:rPr lang="tr-TR" sz="2800" dirty="0">
                <a:solidFill>
                  <a:srgbClr val="C00000"/>
                </a:solidFill>
              </a:rPr>
              <a:t> </a:t>
            </a:r>
            <a:r>
              <a:rPr lang="tr-TR" sz="2800" dirty="0"/>
              <a:t>Daha önce ideal çocuk sayısına ulaşmış kadınlardaki doğurganlık hızı ideal çocuk sayısına ulaşmamış olanlara göre çok farklı olabilir. Dolayısıyla çocuğu olmayan kadınlardaki doğurganlık, tek çocuğu olan kadınlardaki doğurganlık, iki çocuğu olan kadınlardaki doğurganlık </a:t>
            </a:r>
            <a:r>
              <a:rPr lang="tr-TR" sz="2800" dirty="0" err="1"/>
              <a:t>vb</a:t>
            </a:r>
            <a:r>
              <a:rPr lang="tr-TR" sz="2800" dirty="0"/>
              <a:t> şeklinde her bir pariteye özel hız hesaplanabilir. </a:t>
            </a:r>
            <a:endParaRPr lang="tr-TR" sz="2800" dirty="0" smtClean="0"/>
          </a:p>
          <a:p>
            <a:r>
              <a:rPr lang="tr-TR" sz="2800" dirty="0" smtClean="0"/>
              <a:t>Belirli sayıda çocuk doğurmuş kadınların son bir yılda yaptıkları canlı doğum sayısının aynı sayıda çocuk doğurmuş kadın sayısına bölünmesiyle elde edilir.</a:t>
            </a:r>
            <a:endParaRPr lang="tr-TR" sz="2800" dirty="0"/>
          </a:p>
          <a:p>
            <a:endParaRPr lang="tr-TR" dirty="0"/>
          </a:p>
        </p:txBody>
      </p:sp>
    </p:spTree>
    <p:extLst>
      <p:ext uri="{BB962C8B-B14F-4D97-AF65-F5344CB8AC3E}">
        <p14:creationId xmlns:p14="http://schemas.microsoft.com/office/powerpoint/2010/main" val="15570293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2900" b="1" dirty="0">
                <a:solidFill>
                  <a:srgbClr val="C00000"/>
                </a:solidFill>
              </a:rPr>
              <a:t>1.DOĞURGANLIK DÜZEYİNİ BELİRLEYEN ÖLÇÜTLER (FERTİLİTE ÖLÇÜTLERİ)</a:t>
            </a:r>
            <a:r>
              <a:rPr lang="tr-TR" sz="2900" dirty="0">
                <a:solidFill>
                  <a:prstClr val="black"/>
                </a:solidFill>
              </a:rPr>
              <a:t/>
            </a:r>
            <a:br>
              <a:rPr lang="tr-TR" sz="2900" dirty="0">
                <a:solidFill>
                  <a:prstClr val="black"/>
                </a:solidFill>
              </a:rPr>
            </a:br>
            <a:endParaRPr lang="tr-TR" dirty="0"/>
          </a:p>
        </p:txBody>
      </p:sp>
      <p:sp>
        <p:nvSpPr>
          <p:cNvPr id="3" name="İçerik Yer Tutucusu 2"/>
          <p:cNvSpPr>
            <a:spLocks noGrp="1"/>
          </p:cNvSpPr>
          <p:nvPr>
            <p:ph idx="1"/>
          </p:nvPr>
        </p:nvSpPr>
        <p:spPr/>
        <p:txBody>
          <a:bodyPr/>
          <a:lstStyle/>
          <a:p>
            <a:r>
              <a:rPr lang="tr-TR" b="1" dirty="0">
                <a:solidFill>
                  <a:srgbClr val="C00000"/>
                </a:solidFill>
              </a:rPr>
              <a:t>Çocuk/Kadın Oranı:</a:t>
            </a:r>
            <a:r>
              <a:rPr lang="tr-TR" dirty="0"/>
              <a:t> Sağlıkla ilgili kayıtların tutulamadığı ülkelerde nüfus sayımı sonuçlarına göre elde edilebilecek bir ölçüttür. Duyarlı bir ölçüt değildir. Son beş yıllık doğurganlık hakkında genel bir fikir verir. </a:t>
            </a:r>
          </a:p>
          <a:p>
            <a:r>
              <a:rPr lang="tr-TR" dirty="0"/>
              <a:t> </a:t>
            </a:r>
            <a:r>
              <a:rPr lang="tr-TR" dirty="0" smtClean="0"/>
              <a:t>Bir toplumda 5 yaş altındaki çocuk sayısını, 15-49 yaş grubundaki kadın sayısına bölünmesiyle bulunur.</a:t>
            </a:r>
            <a:endParaRPr lang="tr-TR" dirty="0"/>
          </a:p>
          <a:p>
            <a:endParaRPr lang="tr-TR" dirty="0"/>
          </a:p>
        </p:txBody>
      </p:sp>
    </p:spTree>
    <p:extLst>
      <p:ext uri="{BB962C8B-B14F-4D97-AF65-F5344CB8AC3E}">
        <p14:creationId xmlns:p14="http://schemas.microsoft.com/office/powerpoint/2010/main" val="13299442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pPr indent="450215">
              <a:spcAft>
                <a:spcPts val="0"/>
              </a:spcAft>
            </a:pPr>
            <a:r>
              <a:rPr lang="tr-TR" sz="2800" b="1" dirty="0">
                <a:solidFill>
                  <a:srgbClr val="C00000"/>
                </a:solidFill>
                <a:latin typeface="Arial Narrow"/>
                <a:ea typeface="Times New Roman"/>
                <a:cs typeface="Times New Roman"/>
              </a:rPr>
              <a:t>2.HASTALIK DÜZEYİNİ BELİRLEYEN ÖLÇÜTLER (</a:t>
            </a:r>
            <a:r>
              <a:rPr lang="tr-TR" sz="2800" b="1" dirty="0" smtClean="0">
                <a:solidFill>
                  <a:srgbClr val="C00000"/>
                </a:solidFill>
                <a:latin typeface="Arial Narrow"/>
                <a:ea typeface="Times New Roman"/>
                <a:cs typeface="Times New Roman"/>
              </a:rPr>
              <a:t>MORBİDİTE </a:t>
            </a:r>
            <a:r>
              <a:rPr lang="tr-TR" sz="2800" b="1" dirty="0">
                <a:solidFill>
                  <a:srgbClr val="C00000"/>
                </a:solidFill>
                <a:latin typeface="Arial Narrow"/>
                <a:ea typeface="Times New Roman"/>
                <a:cs typeface="Times New Roman"/>
              </a:rPr>
              <a:t>ÖLÇÜTLERİ)</a:t>
            </a:r>
            <a:r>
              <a:rPr lang="tr-TR" sz="2800" dirty="0">
                <a:solidFill>
                  <a:srgbClr val="C00000"/>
                </a:solidFill>
                <a:latin typeface="Times New Roman"/>
                <a:ea typeface="Times New Roman"/>
                <a:cs typeface="Times New Roman"/>
              </a:rPr>
              <a:t/>
            </a:r>
            <a:br>
              <a:rPr lang="tr-TR" sz="2800" dirty="0">
                <a:solidFill>
                  <a:srgbClr val="C00000"/>
                </a:solidFill>
                <a:latin typeface="Times New Roman"/>
                <a:ea typeface="Times New Roman"/>
                <a:cs typeface="Times New Roman"/>
              </a:rPr>
            </a:br>
            <a:endParaRPr lang="tr-TR" sz="2800" dirty="0">
              <a:solidFill>
                <a:srgbClr val="C00000"/>
              </a:solidFill>
            </a:endParaRPr>
          </a:p>
        </p:txBody>
      </p:sp>
      <p:sp>
        <p:nvSpPr>
          <p:cNvPr id="3" name="İçerik Yer Tutucusu 2"/>
          <p:cNvSpPr>
            <a:spLocks noGrp="1"/>
          </p:cNvSpPr>
          <p:nvPr>
            <p:ph idx="1"/>
          </p:nvPr>
        </p:nvSpPr>
        <p:spPr/>
        <p:txBody>
          <a:bodyPr/>
          <a:lstStyle/>
          <a:p>
            <a:r>
              <a:rPr lang="tr-TR" dirty="0"/>
              <a:t>En sık kullanılan hastalık ölçütleri </a:t>
            </a:r>
            <a:r>
              <a:rPr lang="tr-TR" b="1" dirty="0" err="1">
                <a:solidFill>
                  <a:srgbClr val="C00000"/>
                </a:solidFill>
              </a:rPr>
              <a:t>insidans</a:t>
            </a:r>
            <a:r>
              <a:rPr lang="tr-TR" b="1" dirty="0"/>
              <a:t> </a:t>
            </a:r>
            <a:r>
              <a:rPr lang="tr-TR" dirty="0"/>
              <a:t>ve </a:t>
            </a:r>
            <a:r>
              <a:rPr lang="tr-TR" b="1" dirty="0" err="1">
                <a:solidFill>
                  <a:srgbClr val="C00000"/>
                </a:solidFill>
              </a:rPr>
              <a:t>prevalanstır</a:t>
            </a:r>
            <a:r>
              <a:rPr lang="tr-TR" b="1" dirty="0">
                <a:solidFill>
                  <a:srgbClr val="C00000"/>
                </a:solidFill>
              </a:rPr>
              <a:t> </a:t>
            </a:r>
            <a:r>
              <a:rPr lang="tr-TR" dirty="0"/>
              <a:t>(Epidemiyoloji teorik derslerinde anlatılmıştı). </a:t>
            </a:r>
            <a:r>
              <a:rPr lang="tr-TR" dirty="0" err="1"/>
              <a:t>İnsidans</a:t>
            </a:r>
            <a:r>
              <a:rPr lang="tr-TR" dirty="0"/>
              <a:t> hızının özel bazı şekilleri de vardır.</a:t>
            </a:r>
          </a:p>
          <a:p>
            <a:endParaRPr lang="tr-TR" dirty="0"/>
          </a:p>
        </p:txBody>
      </p:sp>
    </p:spTree>
    <p:extLst>
      <p:ext uri="{BB962C8B-B14F-4D97-AF65-F5344CB8AC3E}">
        <p14:creationId xmlns:p14="http://schemas.microsoft.com/office/powerpoint/2010/main" val="4742201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800" b="1" dirty="0">
                <a:solidFill>
                  <a:srgbClr val="C00000"/>
                </a:solidFill>
                <a:latin typeface="Arial Narrow"/>
                <a:ea typeface="Times New Roman"/>
                <a:cs typeface="Times New Roman"/>
              </a:rPr>
              <a:t>2.HASTALIK DÜZEYİNİ BELİRLEYEN ÖLÇÜTLER (MORBİDİTE ÖLÇÜTLERİ</a:t>
            </a:r>
            <a:endParaRPr lang="tr-TR" dirty="0"/>
          </a:p>
        </p:txBody>
      </p:sp>
      <p:sp>
        <p:nvSpPr>
          <p:cNvPr id="3" name="İçerik Yer Tutucusu 2"/>
          <p:cNvSpPr>
            <a:spLocks noGrp="1"/>
          </p:cNvSpPr>
          <p:nvPr>
            <p:ph idx="1"/>
          </p:nvPr>
        </p:nvSpPr>
        <p:spPr/>
        <p:txBody>
          <a:bodyPr/>
          <a:lstStyle/>
          <a:p>
            <a:pPr indent="450215">
              <a:spcAft>
                <a:spcPts val="0"/>
              </a:spcAft>
            </a:pPr>
            <a:r>
              <a:rPr lang="tr-TR" b="1" dirty="0" err="1">
                <a:solidFill>
                  <a:srgbClr val="C00000"/>
                </a:solidFill>
                <a:latin typeface="Arial Narrow"/>
                <a:ea typeface="Times New Roman"/>
                <a:cs typeface="Times New Roman"/>
              </a:rPr>
              <a:t>Primer</a:t>
            </a:r>
            <a:r>
              <a:rPr lang="tr-TR" b="1" dirty="0">
                <a:solidFill>
                  <a:srgbClr val="C00000"/>
                </a:solidFill>
                <a:latin typeface="Arial Narrow"/>
                <a:ea typeface="Times New Roman"/>
                <a:cs typeface="Times New Roman"/>
              </a:rPr>
              <a:t> atak hızı</a:t>
            </a:r>
            <a:r>
              <a:rPr lang="tr-TR" b="1" dirty="0">
                <a:latin typeface="Arial Narrow"/>
                <a:ea typeface="Times New Roman"/>
                <a:cs typeface="Times New Roman"/>
              </a:rPr>
              <a:t>:</a:t>
            </a:r>
            <a:r>
              <a:rPr lang="tr-TR" dirty="0">
                <a:latin typeface="Arial Narrow"/>
                <a:ea typeface="Times New Roman"/>
                <a:cs typeface="Times New Roman"/>
              </a:rPr>
              <a:t> Risk altındaki toplumun belirli bir yüzdesinin belirli bir sürede hastalığa yakalanması ile ifade edilir. Özellikle bulaşıcı hastalıklarda indeks vakadan sonraki kuluçka dönemi boyunca ortaya çıkan vaka sayısı </a:t>
            </a:r>
            <a:r>
              <a:rPr lang="tr-TR" dirty="0" err="1">
                <a:latin typeface="Arial Narrow"/>
                <a:ea typeface="Times New Roman"/>
                <a:cs typeface="Times New Roman"/>
              </a:rPr>
              <a:t>primer</a:t>
            </a:r>
            <a:r>
              <a:rPr lang="tr-TR" dirty="0">
                <a:latin typeface="Arial Narrow"/>
                <a:ea typeface="Times New Roman"/>
                <a:cs typeface="Times New Roman"/>
              </a:rPr>
              <a:t> atak hızı ile ifade edilir. </a:t>
            </a:r>
            <a:r>
              <a:rPr lang="tr-TR" dirty="0" err="1" smtClean="0">
                <a:latin typeface="Arial Narrow"/>
                <a:ea typeface="Times New Roman"/>
                <a:cs typeface="Times New Roman"/>
              </a:rPr>
              <a:t>Primer</a:t>
            </a:r>
            <a:r>
              <a:rPr lang="tr-TR" dirty="0" smtClean="0">
                <a:latin typeface="Arial Narrow"/>
                <a:ea typeface="Times New Roman"/>
                <a:cs typeface="Times New Roman"/>
              </a:rPr>
              <a:t> vakaların, risk altındaki nüfusa bölünmesiyle bulunur. Kuluçka </a:t>
            </a:r>
            <a:r>
              <a:rPr lang="tr-TR" dirty="0">
                <a:latin typeface="Arial Narrow"/>
                <a:ea typeface="Times New Roman"/>
                <a:cs typeface="Times New Roman"/>
              </a:rPr>
              <a:t>dönemi içindeki vakaların hastalığı indeks vaka ile aynı kaynaktan aldığı kabul edilir.</a:t>
            </a:r>
            <a:endParaRPr lang="tr-TR" sz="2800" dirty="0">
              <a:effectLst/>
              <a:latin typeface="Times New Roman"/>
              <a:ea typeface="Times New Roman"/>
              <a:cs typeface="Times New Roman"/>
            </a:endParaRPr>
          </a:p>
        </p:txBody>
      </p:sp>
    </p:spTree>
    <p:extLst>
      <p:ext uri="{BB962C8B-B14F-4D97-AF65-F5344CB8AC3E}">
        <p14:creationId xmlns:p14="http://schemas.microsoft.com/office/powerpoint/2010/main" val="1892417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800" b="1" dirty="0">
                <a:solidFill>
                  <a:srgbClr val="C00000"/>
                </a:solidFill>
                <a:latin typeface="Arial Narrow"/>
                <a:ea typeface="Times New Roman"/>
                <a:cs typeface="Times New Roman"/>
              </a:rPr>
              <a:t>2.HASTALIK DÜZEYİNİ BELİRLEYEN ÖLÇÜTLER (MORBİDİTE ÖLÇÜTLERİ</a:t>
            </a:r>
            <a:endParaRPr lang="tr-TR" dirty="0"/>
          </a:p>
        </p:txBody>
      </p:sp>
      <p:sp>
        <p:nvSpPr>
          <p:cNvPr id="3" name="İçerik Yer Tutucusu 2"/>
          <p:cNvSpPr>
            <a:spLocks noGrp="1"/>
          </p:cNvSpPr>
          <p:nvPr>
            <p:ph idx="1"/>
          </p:nvPr>
        </p:nvSpPr>
        <p:spPr/>
        <p:txBody>
          <a:bodyPr/>
          <a:lstStyle/>
          <a:p>
            <a:r>
              <a:rPr lang="tr-TR" b="1" dirty="0" err="1">
                <a:solidFill>
                  <a:srgbClr val="C00000"/>
                </a:solidFill>
              </a:rPr>
              <a:t>Sekonder</a:t>
            </a:r>
            <a:r>
              <a:rPr lang="tr-TR" b="1" dirty="0">
                <a:solidFill>
                  <a:srgbClr val="C00000"/>
                </a:solidFill>
              </a:rPr>
              <a:t> atak hızı:</a:t>
            </a:r>
            <a:r>
              <a:rPr lang="tr-TR" dirty="0">
                <a:solidFill>
                  <a:srgbClr val="C00000"/>
                </a:solidFill>
              </a:rPr>
              <a:t> </a:t>
            </a:r>
            <a:r>
              <a:rPr lang="tr-TR" dirty="0"/>
              <a:t>Genellikle bulaşıcı hastalıklar alanında kullanılan bir ölçüttür. İlk vakadan sonraki “ikinci en uzun kuluçka döneminde” ortaya çıkan vakalardır. Bu vakaların hastalığı kaynaktan değil, </a:t>
            </a:r>
            <a:r>
              <a:rPr lang="tr-TR" dirty="0" err="1"/>
              <a:t>primer</a:t>
            </a:r>
            <a:r>
              <a:rPr lang="tr-TR" dirty="0"/>
              <a:t> vakalardan aldığı varsayılır. Paydada </a:t>
            </a:r>
            <a:r>
              <a:rPr lang="tr-TR" dirty="0" err="1"/>
              <a:t>primer</a:t>
            </a:r>
            <a:r>
              <a:rPr lang="tr-TR" dirty="0"/>
              <a:t> vakalar yer almaz. Bulaşıcı hastalığa karşı alınan önlemlerin etkinliğini ölçmek için kullanılması uygun olan bir ölçüttür.</a:t>
            </a:r>
          </a:p>
          <a:p>
            <a:endParaRPr lang="tr-TR" dirty="0"/>
          </a:p>
        </p:txBody>
      </p:sp>
    </p:spTree>
    <p:extLst>
      <p:ext uri="{BB962C8B-B14F-4D97-AF65-F5344CB8AC3E}">
        <p14:creationId xmlns:p14="http://schemas.microsoft.com/office/powerpoint/2010/main" val="31409919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800" b="1" dirty="0">
                <a:solidFill>
                  <a:srgbClr val="C00000"/>
                </a:solidFill>
                <a:latin typeface="Arial Narrow"/>
                <a:ea typeface="Times New Roman"/>
                <a:cs typeface="Times New Roman"/>
              </a:rPr>
              <a:t>2.HASTALIK DÜZEYİNİ BELİRLEYEN ÖLÇÜTLER (MORBİDİTE ÖLÇÜTLERİ</a:t>
            </a:r>
            <a:endParaRPr lang="tr-TR" dirty="0"/>
          </a:p>
        </p:txBody>
      </p:sp>
      <p:sp>
        <p:nvSpPr>
          <p:cNvPr id="3" name="İçerik Yer Tutucusu 2"/>
          <p:cNvSpPr>
            <a:spLocks noGrp="1"/>
          </p:cNvSpPr>
          <p:nvPr>
            <p:ph idx="1"/>
          </p:nvPr>
        </p:nvSpPr>
        <p:spPr/>
        <p:txBody>
          <a:bodyPr/>
          <a:lstStyle/>
          <a:p>
            <a:r>
              <a:rPr lang="tr-TR" b="1" dirty="0" err="1">
                <a:solidFill>
                  <a:srgbClr val="C00000"/>
                </a:solidFill>
              </a:rPr>
              <a:t>Epizod</a:t>
            </a:r>
            <a:r>
              <a:rPr lang="tr-TR" b="1" dirty="0">
                <a:solidFill>
                  <a:srgbClr val="C00000"/>
                </a:solidFill>
              </a:rPr>
              <a:t> hızı:</a:t>
            </a:r>
            <a:r>
              <a:rPr lang="tr-TR" dirty="0">
                <a:solidFill>
                  <a:srgbClr val="C00000"/>
                </a:solidFill>
              </a:rPr>
              <a:t> </a:t>
            </a:r>
            <a:r>
              <a:rPr lang="tr-TR" dirty="0"/>
              <a:t>Bağışıklık bırakmayan ve tekrarlayan hastalıkların sıklığını ölçmek için uygun bir ölçüttür. Örneğin; streptokok enfeksiyonları, </a:t>
            </a:r>
            <a:r>
              <a:rPr lang="tr-TR" dirty="0" err="1"/>
              <a:t>gastroenteritler</a:t>
            </a:r>
            <a:r>
              <a:rPr lang="tr-TR" dirty="0"/>
              <a:t> gibi. </a:t>
            </a:r>
            <a:endParaRPr lang="tr-TR" dirty="0" smtClean="0"/>
          </a:p>
          <a:p>
            <a:pPr marL="0" indent="0">
              <a:buNone/>
            </a:pPr>
            <a:endParaRPr lang="tr-TR" dirty="0" smtClean="0"/>
          </a:p>
          <a:p>
            <a:pPr marL="0" indent="0">
              <a:buNone/>
            </a:pPr>
            <a:r>
              <a:rPr lang="tr-TR" dirty="0" smtClean="0"/>
              <a:t>Atak sayısının,  risk altındaki nüfusa bölünmesiyle bulunur.</a:t>
            </a:r>
            <a:endParaRPr lang="tr-TR" dirty="0"/>
          </a:p>
        </p:txBody>
      </p:sp>
    </p:spTree>
    <p:extLst>
      <p:ext uri="{BB962C8B-B14F-4D97-AF65-F5344CB8AC3E}">
        <p14:creationId xmlns:p14="http://schemas.microsoft.com/office/powerpoint/2010/main" val="27023599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3200" b="1" dirty="0">
                <a:solidFill>
                  <a:srgbClr val="C00000"/>
                </a:solidFill>
              </a:rPr>
              <a:t>3.ÖLÜM DÜZEYİNİ BELİRLEYEN ÖLÇÜTLER (MORTALİTE ÖLÇÜTLERİ)</a:t>
            </a:r>
            <a:r>
              <a:rPr lang="tr-TR" sz="3200" dirty="0">
                <a:solidFill>
                  <a:srgbClr val="C00000"/>
                </a:solidFill>
              </a:rPr>
              <a:t/>
            </a:r>
            <a:br>
              <a:rPr lang="tr-TR" sz="3200" dirty="0">
                <a:solidFill>
                  <a:srgbClr val="C00000"/>
                </a:solidFill>
              </a:rPr>
            </a:br>
            <a:endParaRPr lang="tr-TR" sz="3200" dirty="0">
              <a:solidFill>
                <a:srgbClr val="C00000"/>
              </a:solidFill>
            </a:endParaRPr>
          </a:p>
        </p:txBody>
      </p:sp>
      <p:sp>
        <p:nvSpPr>
          <p:cNvPr id="3" name="İçerik Yer Tutucusu 2"/>
          <p:cNvSpPr>
            <a:spLocks noGrp="1"/>
          </p:cNvSpPr>
          <p:nvPr>
            <p:ph idx="1"/>
          </p:nvPr>
        </p:nvSpPr>
        <p:spPr/>
        <p:txBody>
          <a:bodyPr>
            <a:normAutofit fontScale="92500"/>
          </a:bodyPr>
          <a:lstStyle/>
          <a:p>
            <a:r>
              <a:rPr lang="tr-TR" b="1" dirty="0">
                <a:solidFill>
                  <a:srgbClr val="C00000"/>
                </a:solidFill>
              </a:rPr>
              <a:t>Kaba Ölüm Hızı:</a:t>
            </a:r>
            <a:r>
              <a:rPr lang="tr-TR" dirty="0">
                <a:solidFill>
                  <a:srgbClr val="C00000"/>
                </a:solidFill>
              </a:rPr>
              <a:t> </a:t>
            </a:r>
            <a:r>
              <a:rPr lang="tr-TR" dirty="0"/>
              <a:t>En sık kullanılan ölüm ölçütüdür. Çok duyarlı bir ölçüt değildir. Genel bir fikir verir. </a:t>
            </a:r>
            <a:endParaRPr lang="tr-TR" dirty="0" smtClean="0"/>
          </a:p>
          <a:p>
            <a:r>
              <a:rPr lang="tr-TR" dirty="0" smtClean="0"/>
              <a:t>Bir yılda görülen ölüm sayısının, yıl ortası nüfusa bölünmesiyle bulunur.</a:t>
            </a:r>
            <a:endParaRPr lang="tr-TR" dirty="0"/>
          </a:p>
          <a:p>
            <a:r>
              <a:rPr lang="tr-TR" dirty="0" smtClean="0"/>
              <a:t>Formülün </a:t>
            </a:r>
            <a:r>
              <a:rPr lang="tr-TR" dirty="0"/>
              <a:t>payda kısmındaki toplumun yaş gruplarına dağılımının özellik gösterip göstermediği bilinemediğinden ayrıntılı yorum yapmak yanıltıcı olabilir. Çünkü farklı yaş gruplarının ölüm hızları birbirinden farklı olabilir. </a:t>
            </a:r>
            <a:endParaRPr lang="tr-TR" dirty="0"/>
          </a:p>
        </p:txBody>
      </p:sp>
    </p:spTree>
    <p:extLst>
      <p:ext uri="{BB962C8B-B14F-4D97-AF65-F5344CB8AC3E}">
        <p14:creationId xmlns:p14="http://schemas.microsoft.com/office/powerpoint/2010/main" val="36017784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3200" b="1" dirty="0">
                <a:solidFill>
                  <a:srgbClr val="C00000"/>
                </a:solidFill>
              </a:rPr>
              <a:t>3.ÖLÜM DÜZEYİNİ BELİRLEYEN ÖLÇÜTLER (MORTALİTE ÖLÇÜTLERİ)</a:t>
            </a:r>
            <a:r>
              <a:rPr lang="tr-TR" sz="3200" dirty="0">
                <a:solidFill>
                  <a:srgbClr val="C00000"/>
                </a:solidFill>
              </a:rPr>
              <a:t/>
            </a:r>
            <a:br>
              <a:rPr lang="tr-TR" sz="3200" dirty="0">
                <a:solidFill>
                  <a:srgbClr val="C00000"/>
                </a:solidFill>
              </a:rPr>
            </a:br>
            <a:endParaRPr lang="tr-TR" dirty="0"/>
          </a:p>
        </p:txBody>
      </p:sp>
      <p:sp>
        <p:nvSpPr>
          <p:cNvPr id="3" name="İçerik Yer Tutucusu 2"/>
          <p:cNvSpPr>
            <a:spLocks noGrp="1"/>
          </p:cNvSpPr>
          <p:nvPr>
            <p:ph idx="1"/>
          </p:nvPr>
        </p:nvSpPr>
        <p:spPr/>
        <p:txBody>
          <a:bodyPr>
            <a:normAutofit lnSpcReduction="10000"/>
          </a:bodyPr>
          <a:lstStyle/>
          <a:p>
            <a:r>
              <a:rPr lang="tr-TR" b="1" dirty="0">
                <a:solidFill>
                  <a:srgbClr val="C00000"/>
                </a:solidFill>
              </a:rPr>
              <a:t>Özel Ölüm Hızları</a:t>
            </a:r>
            <a:r>
              <a:rPr lang="tr-TR" b="1" dirty="0" smtClean="0">
                <a:solidFill>
                  <a:srgbClr val="C00000"/>
                </a:solidFill>
              </a:rPr>
              <a:t>:</a:t>
            </a:r>
            <a:r>
              <a:rPr lang="tr-TR" dirty="0"/>
              <a:t> </a:t>
            </a:r>
            <a:r>
              <a:rPr lang="tr-TR" dirty="0" smtClean="0"/>
              <a:t>Ölümleri </a:t>
            </a:r>
            <a:r>
              <a:rPr lang="tr-TR" dirty="0"/>
              <a:t>daha duyarlı inceleyebilmek için daha ayrıntılı ölçütler </a:t>
            </a:r>
            <a:r>
              <a:rPr lang="tr-TR" dirty="0" smtClean="0"/>
              <a:t>hesaplanabilir</a:t>
            </a:r>
          </a:p>
          <a:p>
            <a:pPr lvl="1"/>
            <a:r>
              <a:rPr lang="tr-TR" dirty="0" smtClean="0">
                <a:solidFill>
                  <a:srgbClr val="00B050"/>
                </a:solidFill>
              </a:rPr>
              <a:t>Yaşa özel ölüm hızı</a:t>
            </a:r>
          </a:p>
          <a:p>
            <a:pPr lvl="1"/>
            <a:r>
              <a:rPr lang="tr-TR" dirty="0" smtClean="0">
                <a:solidFill>
                  <a:srgbClr val="7030A0"/>
                </a:solidFill>
              </a:rPr>
              <a:t>Cinsiyete özel ölüm hızı</a:t>
            </a:r>
          </a:p>
          <a:p>
            <a:pPr lvl="1"/>
            <a:r>
              <a:rPr lang="tr-TR" dirty="0" smtClean="0">
                <a:solidFill>
                  <a:srgbClr val="0070C0"/>
                </a:solidFill>
              </a:rPr>
              <a:t>Nedene özel ölüm hızı</a:t>
            </a:r>
          </a:p>
          <a:p>
            <a:pPr lvl="1"/>
            <a:r>
              <a:rPr lang="tr-TR" dirty="0" smtClean="0">
                <a:solidFill>
                  <a:srgbClr val="FF0000"/>
                </a:solidFill>
              </a:rPr>
              <a:t>Yere özel ölüm hızı</a:t>
            </a:r>
          </a:p>
          <a:p>
            <a:pPr marL="457200" lvl="1" indent="0">
              <a:buNone/>
            </a:pPr>
            <a:r>
              <a:rPr lang="tr-TR" dirty="0" smtClean="0"/>
              <a:t>İlgili ölüm sayısının ilgili yıl ortası nüfusa bölünmesiyle bulunur.</a:t>
            </a:r>
          </a:p>
        </p:txBody>
      </p:sp>
    </p:spTree>
    <p:extLst>
      <p:ext uri="{BB962C8B-B14F-4D97-AF65-F5344CB8AC3E}">
        <p14:creationId xmlns:p14="http://schemas.microsoft.com/office/powerpoint/2010/main" val="32698351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3200" b="1" dirty="0">
                <a:solidFill>
                  <a:srgbClr val="C00000"/>
                </a:solidFill>
              </a:rPr>
              <a:t>3.ÖLÜM DÜZEYİNİ BELİRLEYEN ÖLÇÜTLER (MORTALİTE ÖLÇÜTLERİ)</a:t>
            </a:r>
            <a:r>
              <a:rPr lang="tr-TR" sz="3200" dirty="0">
                <a:solidFill>
                  <a:srgbClr val="C00000"/>
                </a:solidFill>
              </a:rPr>
              <a:t/>
            </a:r>
            <a:br>
              <a:rPr lang="tr-TR" sz="3200" dirty="0">
                <a:solidFill>
                  <a:srgbClr val="C00000"/>
                </a:solidFill>
              </a:rPr>
            </a:br>
            <a:endParaRPr lang="tr-TR" dirty="0"/>
          </a:p>
        </p:txBody>
      </p:sp>
      <p:sp>
        <p:nvSpPr>
          <p:cNvPr id="3" name="İçerik Yer Tutucusu 2"/>
          <p:cNvSpPr>
            <a:spLocks noGrp="1"/>
          </p:cNvSpPr>
          <p:nvPr>
            <p:ph idx="1"/>
          </p:nvPr>
        </p:nvSpPr>
        <p:spPr/>
        <p:txBody>
          <a:bodyPr/>
          <a:lstStyle/>
          <a:p>
            <a:r>
              <a:rPr lang="tr-TR" b="1" dirty="0">
                <a:solidFill>
                  <a:srgbClr val="C00000"/>
                </a:solidFill>
              </a:rPr>
              <a:t>Fatalite Hızı:</a:t>
            </a:r>
            <a:endParaRPr lang="tr-TR" dirty="0">
              <a:solidFill>
                <a:srgbClr val="C00000"/>
              </a:solidFill>
            </a:endParaRPr>
          </a:p>
          <a:p>
            <a:pPr marL="0" indent="0">
              <a:buNone/>
            </a:pPr>
            <a:r>
              <a:rPr lang="tr-TR" dirty="0"/>
              <a:t>Belirli bir hastalığın ne kadar ölümcül seyrettiğini gösterir. </a:t>
            </a:r>
            <a:r>
              <a:rPr lang="tr-TR" dirty="0" smtClean="0"/>
              <a:t> Bir hastalık nedeniyle ölen sayısının, o hastalığa yakalanan sayısına bölünmesiyle bulunur.</a:t>
            </a:r>
            <a:endParaRPr lang="tr-TR" dirty="0"/>
          </a:p>
        </p:txBody>
      </p:sp>
    </p:spTree>
    <p:extLst>
      <p:ext uri="{BB962C8B-B14F-4D97-AF65-F5344CB8AC3E}">
        <p14:creationId xmlns:p14="http://schemas.microsoft.com/office/powerpoint/2010/main" val="35503655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solidFill>
                  <a:srgbClr val="C00000"/>
                </a:solidFill>
              </a:rPr>
              <a:t>Sağlık Düzeyi Göstergeleri</a:t>
            </a:r>
            <a:endParaRPr lang="tr-TR" dirty="0"/>
          </a:p>
        </p:txBody>
      </p:sp>
      <p:sp>
        <p:nvSpPr>
          <p:cNvPr id="3" name="İçerik Yer Tutucusu 2"/>
          <p:cNvSpPr>
            <a:spLocks noGrp="1"/>
          </p:cNvSpPr>
          <p:nvPr>
            <p:ph idx="1"/>
          </p:nvPr>
        </p:nvSpPr>
        <p:spPr/>
        <p:txBody>
          <a:bodyPr/>
          <a:lstStyle/>
          <a:p>
            <a:r>
              <a:rPr lang="tr-TR" dirty="0"/>
              <a:t>Sağlık ölçütleri toplumu sağlık, hastalık ölüm, doğurganlık, sağlık hizmetlerinden yararlanma ve benzeri yönleri </a:t>
            </a:r>
            <a:r>
              <a:rPr lang="tr-TR" dirty="0" smtClean="0"/>
              <a:t>ile </a:t>
            </a:r>
            <a:r>
              <a:rPr lang="tr-TR" dirty="0"/>
              <a:t>tanımlarlar</a:t>
            </a:r>
            <a:r>
              <a:rPr lang="tr-TR" dirty="0" smtClean="0"/>
              <a:t>.</a:t>
            </a:r>
          </a:p>
          <a:p>
            <a:r>
              <a:rPr lang="tr-TR" dirty="0"/>
              <a:t>Genelde üç tür ölçüm vardır: </a:t>
            </a:r>
            <a:r>
              <a:rPr lang="tr-TR" b="1" i="1" dirty="0"/>
              <a:t>Oran, orantı ve hız</a:t>
            </a:r>
            <a:endParaRPr lang="tr-TR" dirty="0" smtClean="0"/>
          </a:p>
          <a:p>
            <a:endParaRPr lang="tr-TR" dirty="0"/>
          </a:p>
        </p:txBody>
      </p:sp>
    </p:spTree>
    <p:extLst>
      <p:ext uri="{BB962C8B-B14F-4D97-AF65-F5344CB8AC3E}">
        <p14:creationId xmlns:p14="http://schemas.microsoft.com/office/powerpoint/2010/main" val="9393899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3200" b="1" dirty="0">
                <a:solidFill>
                  <a:srgbClr val="C00000"/>
                </a:solidFill>
              </a:rPr>
              <a:t>3.ÖLÜM DÜZEYİNİ BELİRLEYEN ÖLÇÜTLER (MORTALİTE ÖLÇÜTLERİ)</a:t>
            </a:r>
            <a:r>
              <a:rPr lang="tr-TR" sz="3200" dirty="0">
                <a:solidFill>
                  <a:srgbClr val="C00000"/>
                </a:solidFill>
              </a:rPr>
              <a:t/>
            </a:r>
            <a:br>
              <a:rPr lang="tr-TR" sz="3200" dirty="0">
                <a:solidFill>
                  <a:srgbClr val="C00000"/>
                </a:solidFill>
              </a:rPr>
            </a:br>
            <a:endParaRPr lang="tr-TR" dirty="0"/>
          </a:p>
        </p:txBody>
      </p:sp>
      <p:sp>
        <p:nvSpPr>
          <p:cNvPr id="3" name="İçerik Yer Tutucusu 2"/>
          <p:cNvSpPr>
            <a:spLocks noGrp="1"/>
          </p:cNvSpPr>
          <p:nvPr>
            <p:ph idx="1"/>
          </p:nvPr>
        </p:nvSpPr>
        <p:spPr/>
        <p:txBody>
          <a:bodyPr/>
          <a:lstStyle/>
          <a:p>
            <a:r>
              <a:rPr lang="tr-TR" b="1" dirty="0">
                <a:solidFill>
                  <a:srgbClr val="C00000"/>
                </a:solidFill>
              </a:rPr>
              <a:t>Bebek Ölüm Hızı:</a:t>
            </a:r>
            <a:br>
              <a:rPr lang="tr-TR" b="1" dirty="0">
                <a:solidFill>
                  <a:srgbClr val="C00000"/>
                </a:solidFill>
              </a:rPr>
            </a:br>
            <a:endParaRPr lang="tr-TR" dirty="0">
              <a:solidFill>
                <a:srgbClr val="C00000"/>
              </a:solidFill>
            </a:endParaRPr>
          </a:p>
          <a:p>
            <a:pPr marL="0" indent="0">
              <a:buNone/>
            </a:pPr>
            <a:r>
              <a:rPr lang="tr-TR" dirty="0" smtClean="0"/>
              <a:t>Bir takvim yılında canlı doğup, bir yaşını doldurmadan  ölen bebek sayısının aynı yıl canlı doğan bebek sayısına bölünmesiyle hesaplanır.</a:t>
            </a:r>
            <a:endParaRPr lang="tr-TR" dirty="0"/>
          </a:p>
        </p:txBody>
      </p:sp>
    </p:spTree>
    <p:extLst>
      <p:ext uri="{BB962C8B-B14F-4D97-AF65-F5344CB8AC3E}">
        <p14:creationId xmlns:p14="http://schemas.microsoft.com/office/powerpoint/2010/main" val="12018220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3200" b="1" dirty="0">
                <a:solidFill>
                  <a:srgbClr val="C00000"/>
                </a:solidFill>
              </a:rPr>
              <a:t>3.ÖLÜM DÜZEYİNİ BELİRLEYEN ÖLÇÜTLER (MORTALİTE ÖLÇÜTLERİ)</a:t>
            </a:r>
            <a:r>
              <a:rPr lang="tr-TR" sz="3200" dirty="0">
                <a:solidFill>
                  <a:srgbClr val="C00000"/>
                </a:solidFill>
              </a:rPr>
              <a:t/>
            </a:r>
            <a:br>
              <a:rPr lang="tr-TR" sz="3200" dirty="0">
                <a:solidFill>
                  <a:srgbClr val="C00000"/>
                </a:solidFill>
              </a:rPr>
            </a:br>
            <a:endParaRPr lang="tr-TR" dirty="0"/>
          </a:p>
        </p:txBody>
      </p:sp>
      <p:sp>
        <p:nvSpPr>
          <p:cNvPr id="3" name="İçerik Yer Tutucusu 2"/>
          <p:cNvSpPr>
            <a:spLocks noGrp="1"/>
          </p:cNvSpPr>
          <p:nvPr>
            <p:ph idx="1"/>
          </p:nvPr>
        </p:nvSpPr>
        <p:spPr/>
        <p:txBody>
          <a:bodyPr>
            <a:normAutofit fontScale="77500" lnSpcReduction="20000"/>
          </a:bodyPr>
          <a:lstStyle/>
          <a:p>
            <a:r>
              <a:rPr lang="tr-TR" b="1" dirty="0">
                <a:solidFill>
                  <a:srgbClr val="C00000"/>
                </a:solidFill>
              </a:rPr>
              <a:t>Erken </a:t>
            </a:r>
            <a:r>
              <a:rPr lang="tr-TR" b="1" dirty="0" err="1">
                <a:solidFill>
                  <a:srgbClr val="C00000"/>
                </a:solidFill>
              </a:rPr>
              <a:t>neonatal</a:t>
            </a:r>
            <a:r>
              <a:rPr lang="tr-TR" b="1" dirty="0">
                <a:solidFill>
                  <a:srgbClr val="C00000"/>
                </a:solidFill>
              </a:rPr>
              <a:t> ölüm hızı:</a:t>
            </a:r>
            <a:r>
              <a:rPr lang="tr-TR" dirty="0">
                <a:solidFill>
                  <a:srgbClr val="C00000"/>
                </a:solidFill>
              </a:rPr>
              <a:t> </a:t>
            </a:r>
            <a:r>
              <a:rPr lang="tr-TR" dirty="0"/>
              <a:t>0-7 günlük ölümler için geçerlidir. Paydada canlı doğum sayısı vardır.</a:t>
            </a:r>
          </a:p>
          <a:p>
            <a:r>
              <a:rPr lang="tr-TR" dirty="0"/>
              <a:t> </a:t>
            </a:r>
          </a:p>
          <a:p>
            <a:r>
              <a:rPr lang="tr-TR" b="1" dirty="0">
                <a:solidFill>
                  <a:srgbClr val="C00000"/>
                </a:solidFill>
              </a:rPr>
              <a:t>Geç </a:t>
            </a:r>
            <a:r>
              <a:rPr lang="tr-TR" b="1" dirty="0" err="1">
                <a:solidFill>
                  <a:srgbClr val="C00000"/>
                </a:solidFill>
              </a:rPr>
              <a:t>neonatal</a:t>
            </a:r>
            <a:r>
              <a:rPr lang="tr-TR" b="1" dirty="0">
                <a:solidFill>
                  <a:srgbClr val="C00000"/>
                </a:solidFill>
              </a:rPr>
              <a:t> ölüm hızı:</a:t>
            </a:r>
            <a:r>
              <a:rPr lang="tr-TR" dirty="0">
                <a:solidFill>
                  <a:srgbClr val="C00000"/>
                </a:solidFill>
              </a:rPr>
              <a:t> </a:t>
            </a:r>
            <a:r>
              <a:rPr lang="tr-TR" dirty="0"/>
              <a:t>8-28 günlük ölümler için geçerlidir. Paydada canlı doğum sayısı vardır.</a:t>
            </a:r>
          </a:p>
          <a:p>
            <a:r>
              <a:rPr lang="tr-TR" dirty="0"/>
              <a:t> </a:t>
            </a:r>
          </a:p>
          <a:p>
            <a:r>
              <a:rPr lang="tr-TR" b="1" dirty="0">
                <a:solidFill>
                  <a:srgbClr val="C00000"/>
                </a:solidFill>
              </a:rPr>
              <a:t>Post-</a:t>
            </a:r>
            <a:r>
              <a:rPr lang="tr-TR" b="1" dirty="0" err="1">
                <a:solidFill>
                  <a:srgbClr val="C00000"/>
                </a:solidFill>
              </a:rPr>
              <a:t>neonatal</a:t>
            </a:r>
            <a:r>
              <a:rPr lang="tr-TR" b="1" dirty="0">
                <a:solidFill>
                  <a:srgbClr val="C00000"/>
                </a:solidFill>
              </a:rPr>
              <a:t> ölüm hızı:</a:t>
            </a:r>
            <a:r>
              <a:rPr lang="tr-TR" dirty="0">
                <a:solidFill>
                  <a:srgbClr val="C00000"/>
                </a:solidFill>
              </a:rPr>
              <a:t> </a:t>
            </a:r>
            <a:r>
              <a:rPr lang="tr-TR" dirty="0"/>
              <a:t>29-365 günler içinde ölen bebek sayısı ile hesaplanır. Paydada yine canlı doğum sayısı vardır.</a:t>
            </a:r>
          </a:p>
          <a:p>
            <a:r>
              <a:rPr lang="tr-TR" dirty="0"/>
              <a:t> </a:t>
            </a:r>
          </a:p>
          <a:p>
            <a:r>
              <a:rPr lang="tr-TR" dirty="0"/>
              <a:t>“Bebek Ölüm Hızı = erken </a:t>
            </a:r>
            <a:r>
              <a:rPr lang="tr-TR" dirty="0" err="1"/>
              <a:t>neonatal</a:t>
            </a:r>
            <a:r>
              <a:rPr lang="tr-TR" dirty="0"/>
              <a:t> ÖH + geç </a:t>
            </a:r>
            <a:r>
              <a:rPr lang="tr-TR" dirty="0" err="1"/>
              <a:t>neonatal</a:t>
            </a:r>
            <a:r>
              <a:rPr lang="tr-TR" dirty="0"/>
              <a:t> ÖH + </a:t>
            </a:r>
            <a:r>
              <a:rPr lang="tr-TR" dirty="0" err="1"/>
              <a:t>postneonatal</a:t>
            </a:r>
            <a:r>
              <a:rPr lang="tr-TR" dirty="0"/>
              <a:t> ÖH” </a:t>
            </a:r>
            <a:r>
              <a:rPr lang="tr-TR" dirty="0" err="1"/>
              <a:t>na</a:t>
            </a:r>
            <a:r>
              <a:rPr lang="tr-TR" dirty="0"/>
              <a:t> eşittir.</a:t>
            </a:r>
          </a:p>
          <a:p>
            <a:endParaRPr lang="tr-TR" dirty="0"/>
          </a:p>
        </p:txBody>
      </p:sp>
    </p:spTree>
    <p:extLst>
      <p:ext uri="{BB962C8B-B14F-4D97-AF65-F5344CB8AC3E}">
        <p14:creationId xmlns:p14="http://schemas.microsoft.com/office/powerpoint/2010/main" val="19048022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3200" b="1" dirty="0">
                <a:solidFill>
                  <a:srgbClr val="C00000"/>
                </a:solidFill>
              </a:rPr>
              <a:t>3.ÖLÜM DÜZEYİNİ BELİRLEYEN ÖLÇÜTLER (MORTALİTE ÖLÇÜTLERİ)</a:t>
            </a:r>
            <a:r>
              <a:rPr lang="tr-TR" sz="3200" dirty="0">
                <a:solidFill>
                  <a:srgbClr val="C00000"/>
                </a:solidFill>
              </a:rPr>
              <a:t/>
            </a:r>
            <a:br>
              <a:rPr lang="tr-TR" sz="3200" dirty="0">
                <a:solidFill>
                  <a:srgbClr val="C00000"/>
                </a:solidFill>
              </a:rPr>
            </a:br>
            <a:endParaRPr lang="tr-TR" dirty="0"/>
          </a:p>
        </p:txBody>
      </p:sp>
      <p:sp>
        <p:nvSpPr>
          <p:cNvPr id="3" name="İçerik Yer Tutucusu 2"/>
          <p:cNvSpPr>
            <a:spLocks noGrp="1"/>
          </p:cNvSpPr>
          <p:nvPr>
            <p:ph idx="1"/>
          </p:nvPr>
        </p:nvSpPr>
        <p:spPr/>
        <p:txBody>
          <a:bodyPr>
            <a:normAutofit lnSpcReduction="10000"/>
          </a:bodyPr>
          <a:lstStyle/>
          <a:p>
            <a:r>
              <a:rPr lang="tr-TR" b="1" dirty="0" err="1">
                <a:solidFill>
                  <a:srgbClr val="C00000"/>
                </a:solidFill>
              </a:rPr>
              <a:t>Perinatal</a:t>
            </a:r>
            <a:r>
              <a:rPr lang="tr-TR" b="1" dirty="0">
                <a:solidFill>
                  <a:srgbClr val="C00000"/>
                </a:solidFill>
              </a:rPr>
              <a:t> Ölüm Hızı</a:t>
            </a:r>
            <a:r>
              <a:rPr lang="tr-TR" b="1" dirty="0" smtClean="0">
                <a:solidFill>
                  <a:srgbClr val="C00000"/>
                </a:solidFill>
              </a:rPr>
              <a:t>:</a:t>
            </a:r>
            <a:endParaRPr lang="tr-TR" dirty="0">
              <a:solidFill>
                <a:srgbClr val="C00000"/>
              </a:solidFill>
            </a:endParaRPr>
          </a:p>
          <a:p>
            <a:r>
              <a:rPr lang="tr-TR" dirty="0"/>
              <a:t>Anne sağlığı düzeyini ve özellikle de doğum öncesi bakımın yeterli olup olmadığını gösteren önemli bir göstergedir. </a:t>
            </a:r>
            <a:endParaRPr lang="tr-TR" dirty="0" smtClean="0"/>
          </a:p>
          <a:p>
            <a:r>
              <a:rPr lang="tr-TR" dirty="0" smtClean="0"/>
              <a:t>Bir takvim yılında ölü doğan ve canlı doğup ilk 7 gün içinde ölen bebek sayısının, aynı yer ve süredeki ölü ve canlı doğum sayısına bölünmesiyle bulunur.</a:t>
            </a:r>
            <a:endParaRPr lang="tr-TR" dirty="0"/>
          </a:p>
          <a:p>
            <a:pPr marL="0" indent="0">
              <a:buNone/>
            </a:pPr>
            <a:r>
              <a:rPr lang="tr-TR" dirty="0"/>
              <a:t> </a:t>
            </a:r>
          </a:p>
          <a:p>
            <a:endParaRPr lang="tr-TR" dirty="0"/>
          </a:p>
        </p:txBody>
      </p:sp>
    </p:spTree>
    <p:extLst>
      <p:ext uri="{BB962C8B-B14F-4D97-AF65-F5344CB8AC3E}">
        <p14:creationId xmlns:p14="http://schemas.microsoft.com/office/powerpoint/2010/main" val="19049971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3200" b="1" dirty="0">
                <a:solidFill>
                  <a:srgbClr val="C00000"/>
                </a:solidFill>
              </a:rPr>
              <a:t>3.ÖLÜM DÜZEYİNİ BELİRLEYEN ÖLÇÜTLER (MORTALİTE ÖLÇÜTLERİ)</a:t>
            </a:r>
            <a:r>
              <a:rPr lang="tr-TR" sz="3200" dirty="0">
                <a:solidFill>
                  <a:srgbClr val="C00000"/>
                </a:solidFill>
              </a:rPr>
              <a:t/>
            </a:r>
            <a:br>
              <a:rPr lang="tr-TR" sz="3200" dirty="0">
                <a:solidFill>
                  <a:srgbClr val="C00000"/>
                </a:solidFill>
              </a:rPr>
            </a:br>
            <a:endParaRPr lang="tr-TR" dirty="0"/>
          </a:p>
        </p:txBody>
      </p:sp>
      <p:sp>
        <p:nvSpPr>
          <p:cNvPr id="3" name="İçerik Yer Tutucusu 2"/>
          <p:cNvSpPr>
            <a:spLocks noGrp="1"/>
          </p:cNvSpPr>
          <p:nvPr>
            <p:ph idx="1"/>
          </p:nvPr>
        </p:nvSpPr>
        <p:spPr/>
        <p:txBody>
          <a:bodyPr/>
          <a:lstStyle/>
          <a:p>
            <a:r>
              <a:rPr lang="tr-TR" b="1" dirty="0">
                <a:solidFill>
                  <a:srgbClr val="C00000"/>
                </a:solidFill>
              </a:rPr>
              <a:t>Ana Ölüm </a:t>
            </a:r>
            <a:r>
              <a:rPr lang="tr-TR" b="1" dirty="0" err="1" smtClean="0">
                <a:solidFill>
                  <a:srgbClr val="C00000"/>
                </a:solidFill>
              </a:rPr>
              <a:t>Hızı:</a:t>
            </a:r>
            <a:r>
              <a:rPr lang="tr-TR" dirty="0" err="1" smtClean="0"/>
              <a:t>Ana</a:t>
            </a:r>
            <a:r>
              <a:rPr lang="tr-TR" dirty="0" smtClean="0"/>
              <a:t> </a:t>
            </a:r>
            <a:r>
              <a:rPr lang="tr-TR" dirty="0"/>
              <a:t>sağlığı düzeyini belirleyen bir ölçüttür. Ancak hesaplanması çok zordur. </a:t>
            </a:r>
            <a:endParaRPr lang="tr-TR" dirty="0" smtClean="0"/>
          </a:p>
          <a:p>
            <a:r>
              <a:rPr lang="tr-TR" dirty="0" smtClean="0"/>
              <a:t>Bir takvim yılında gebelik, doğum ve doğum sonrası ilk 6 hafta içinde ölen kadın sayısının, canlı doğum sayısına bölünmesiyle bulunur.</a:t>
            </a:r>
            <a:endParaRPr lang="tr-TR" dirty="0"/>
          </a:p>
        </p:txBody>
      </p:sp>
    </p:spTree>
    <p:extLst>
      <p:ext uri="{BB962C8B-B14F-4D97-AF65-F5344CB8AC3E}">
        <p14:creationId xmlns:p14="http://schemas.microsoft.com/office/powerpoint/2010/main" val="7305389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3200" b="1" dirty="0">
                <a:solidFill>
                  <a:srgbClr val="C00000"/>
                </a:solidFill>
              </a:rPr>
              <a:t>3.ÖLÜM DÜZEYİNİ BELİRLEYEN ÖLÇÜTLER (MORTALİTE ÖLÇÜTLERİ)</a:t>
            </a:r>
            <a:r>
              <a:rPr lang="tr-TR" sz="3200" dirty="0">
                <a:solidFill>
                  <a:srgbClr val="C00000"/>
                </a:solidFill>
              </a:rPr>
              <a:t/>
            </a:r>
            <a:br>
              <a:rPr lang="tr-TR" sz="3200" dirty="0">
                <a:solidFill>
                  <a:srgbClr val="C00000"/>
                </a:solidFill>
              </a:rPr>
            </a:br>
            <a:endParaRPr lang="tr-TR" dirty="0"/>
          </a:p>
        </p:txBody>
      </p:sp>
      <p:sp>
        <p:nvSpPr>
          <p:cNvPr id="3" name="İçerik Yer Tutucusu 2"/>
          <p:cNvSpPr>
            <a:spLocks noGrp="1"/>
          </p:cNvSpPr>
          <p:nvPr>
            <p:ph idx="1"/>
          </p:nvPr>
        </p:nvSpPr>
        <p:spPr/>
        <p:txBody>
          <a:bodyPr/>
          <a:lstStyle/>
          <a:p>
            <a:r>
              <a:rPr lang="tr-TR" b="1" dirty="0">
                <a:solidFill>
                  <a:srgbClr val="C00000"/>
                </a:solidFill>
              </a:rPr>
              <a:t>Orantılı Ölüm Hızları:</a:t>
            </a:r>
            <a:endParaRPr lang="tr-TR" dirty="0">
              <a:solidFill>
                <a:srgbClr val="C00000"/>
              </a:solidFill>
            </a:endParaRPr>
          </a:p>
          <a:p>
            <a:pPr marL="0" indent="0">
              <a:buNone/>
            </a:pPr>
            <a:endParaRPr lang="tr-TR" dirty="0"/>
          </a:p>
          <a:p>
            <a:r>
              <a:rPr lang="tr-TR" b="1" dirty="0">
                <a:solidFill>
                  <a:srgbClr val="C00000"/>
                </a:solidFill>
              </a:rPr>
              <a:t>Nedene Özel Orantılı Ölüm Hızı:</a:t>
            </a:r>
            <a:r>
              <a:rPr lang="tr-TR" dirty="0">
                <a:solidFill>
                  <a:srgbClr val="C00000"/>
                </a:solidFill>
              </a:rPr>
              <a:t> </a:t>
            </a:r>
            <a:r>
              <a:rPr lang="tr-TR" dirty="0"/>
              <a:t>Ölümlerin nedenlere dağılımı konusunda bilgi </a:t>
            </a:r>
            <a:r>
              <a:rPr lang="tr-TR" dirty="0" smtClean="0"/>
              <a:t>verir.</a:t>
            </a:r>
          </a:p>
          <a:p>
            <a:r>
              <a:rPr lang="tr-TR" dirty="0" smtClean="0"/>
              <a:t>Herhangi bir hastalıktan ölen kişi sayısının, toplam ölüm sayısına bölünmesiyle bulunur.</a:t>
            </a:r>
            <a:endParaRPr lang="tr-TR" dirty="0"/>
          </a:p>
          <a:p>
            <a:endParaRPr lang="tr-TR" dirty="0"/>
          </a:p>
        </p:txBody>
      </p:sp>
    </p:spTree>
    <p:extLst>
      <p:ext uri="{BB962C8B-B14F-4D97-AF65-F5344CB8AC3E}">
        <p14:creationId xmlns:p14="http://schemas.microsoft.com/office/powerpoint/2010/main" val="27988688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3200" b="1" dirty="0">
                <a:solidFill>
                  <a:srgbClr val="C00000"/>
                </a:solidFill>
              </a:rPr>
              <a:t>3.ÖLÜM DÜZEYİNİ BELİRLEYEN ÖLÇÜTLER (MORTALİTE ÖLÇÜTLERİ)</a:t>
            </a:r>
            <a:r>
              <a:rPr lang="tr-TR" sz="3200" dirty="0">
                <a:solidFill>
                  <a:srgbClr val="C00000"/>
                </a:solidFill>
              </a:rPr>
              <a:t/>
            </a:r>
            <a:br>
              <a:rPr lang="tr-TR" sz="3200" dirty="0">
                <a:solidFill>
                  <a:srgbClr val="C00000"/>
                </a:solidFill>
              </a:rPr>
            </a:br>
            <a:endParaRPr lang="tr-TR" dirty="0"/>
          </a:p>
        </p:txBody>
      </p:sp>
      <p:sp>
        <p:nvSpPr>
          <p:cNvPr id="3" name="İçerik Yer Tutucusu 2"/>
          <p:cNvSpPr>
            <a:spLocks noGrp="1"/>
          </p:cNvSpPr>
          <p:nvPr>
            <p:ph idx="1"/>
          </p:nvPr>
        </p:nvSpPr>
        <p:spPr/>
        <p:txBody>
          <a:bodyPr/>
          <a:lstStyle/>
          <a:p>
            <a:r>
              <a:rPr lang="tr-TR" dirty="0" smtClean="0">
                <a:solidFill>
                  <a:srgbClr val="C00000"/>
                </a:solidFill>
              </a:rPr>
              <a:t>Yaşa Özel Orantılı Ölüm </a:t>
            </a:r>
            <a:r>
              <a:rPr lang="tr-TR" dirty="0" err="1" smtClean="0">
                <a:solidFill>
                  <a:srgbClr val="C00000"/>
                </a:solidFill>
              </a:rPr>
              <a:t>Hızı:</a:t>
            </a:r>
            <a:r>
              <a:rPr lang="tr-TR" dirty="0" err="1"/>
              <a:t>Toplam</a:t>
            </a:r>
            <a:r>
              <a:rPr lang="tr-TR" dirty="0"/>
              <a:t> ölümlerin yaşlara dağılımı ile ilgili bilgi verir</a:t>
            </a:r>
          </a:p>
          <a:p>
            <a:r>
              <a:rPr lang="tr-TR" dirty="0" smtClean="0"/>
              <a:t>Herhangi bir yaş grubundaki ölüm sayısının, toplam ölüm sayısına bölünmesiyle bulunur.</a:t>
            </a:r>
          </a:p>
          <a:p>
            <a:r>
              <a:rPr lang="tr-TR" dirty="0"/>
              <a:t>Gelişmiş ülkelerde 5 yaş altı orantılı ölüm hızı %5’in altında, %50 yaş üzeri orantılı ölüm hızı %90’ın üzerindedir.</a:t>
            </a:r>
          </a:p>
          <a:p>
            <a:endParaRPr lang="tr-TR" dirty="0"/>
          </a:p>
        </p:txBody>
      </p:sp>
    </p:spTree>
    <p:extLst>
      <p:ext uri="{BB962C8B-B14F-4D97-AF65-F5344CB8AC3E}">
        <p14:creationId xmlns:p14="http://schemas.microsoft.com/office/powerpoint/2010/main" val="21369913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C00000"/>
                </a:solidFill>
              </a:rPr>
              <a:t>ORAN</a:t>
            </a:r>
            <a:endParaRPr lang="tr-TR" dirty="0">
              <a:solidFill>
                <a:srgbClr val="C00000"/>
              </a:solidFill>
            </a:endParaRPr>
          </a:p>
        </p:txBody>
      </p:sp>
      <p:sp>
        <p:nvSpPr>
          <p:cNvPr id="3" name="İçerik Yer Tutucusu 2"/>
          <p:cNvSpPr>
            <a:spLocks noGrp="1"/>
          </p:cNvSpPr>
          <p:nvPr>
            <p:ph idx="1"/>
          </p:nvPr>
        </p:nvSpPr>
        <p:spPr/>
        <p:txBody>
          <a:bodyPr/>
          <a:lstStyle/>
          <a:p>
            <a:r>
              <a:rPr lang="tr-TR" dirty="0" smtClean="0"/>
              <a:t>Bir </a:t>
            </a:r>
            <a:r>
              <a:rPr lang="tr-TR" dirty="0"/>
              <a:t>olayın başka bir olaya göre durumunu yansıtır</a:t>
            </a:r>
            <a:r>
              <a:rPr lang="tr-TR" b="1" dirty="0"/>
              <a:t>. </a:t>
            </a:r>
            <a:endParaRPr lang="tr-TR" b="1" dirty="0" smtClean="0"/>
          </a:p>
          <a:p>
            <a:endParaRPr lang="tr-TR" b="1" dirty="0"/>
          </a:p>
          <a:p>
            <a:pPr marL="0" indent="0">
              <a:buNone/>
            </a:pPr>
            <a:r>
              <a:rPr lang="tr-TR" b="1" dirty="0" smtClean="0">
                <a:solidFill>
                  <a:srgbClr val="C00000"/>
                </a:solidFill>
              </a:rPr>
              <a:t>   A </a:t>
            </a:r>
            <a:r>
              <a:rPr lang="tr-TR" b="1" dirty="0">
                <a:solidFill>
                  <a:srgbClr val="C00000"/>
                </a:solidFill>
              </a:rPr>
              <a:t>/ B</a:t>
            </a:r>
            <a:r>
              <a:rPr lang="tr-TR" dirty="0">
                <a:solidFill>
                  <a:srgbClr val="C00000"/>
                </a:solidFill>
              </a:rPr>
              <a:t> </a:t>
            </a:r>
            <a:r>
              <a:rPr lang="tr-TR" dirty="0"/>
              <a:t>şeklinde ifade edilir. </a:t>
            </a:r>
            <a:endParaRPr lang="tr-TR" dirty="0" smtClean="0"/>
          </a:p>
          <a:p>
            <a:endParaRPr lang="tr-TR" dirty="0"/>
          </a:p>
          <a:p>
            <a:r>
              <a:rPr lang="tr-TR" dirty="0" smtClean="0"/>
              <a:t>Pay</a:t>
            </a:r>
            <a:r>
              <a:rPr lang="tr-TR" dirty="0"/>
              <a:t>, paydadan tamamen farklıdır. Örneğin; doğan bebeklerin erkek / kadın cinsiyet oranı.</a:t>
            </a:r>
          </a:p>
          <a:p>
            <a:endParaRPr lang="tr-TR" dirty="0"/>
          </a:p>
        </p:txBody>
      </p:sp>
    </p:spTree>
    <p:extLst>
      <p:ext uri="{BB962C8B-B14F-4D97-AF65-F5344CB8AC3E}">
        <p14:creationId xmlns:p14="http://schemas.microsoft.com/office/powerpoint/2010/main" val="14454895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solidFill>
                  <a:srgbClr val="C00000"/>
                </a:solidFill>
              </a:rPr>
              <a:t>Orantı</a:t>
            </a:r>
            <a:endParaRPr lang="tr-TR" dirty="0">
              <a:solidFill>
                <a:srgbClr val="C00000"/>
              </a:solidFill>
            </a:endParaRPr>
          </a:p>
        </p:txBody>
      </p:sp>
      <p:sp>
        <p:nvSpPr>
          <p:cNvPr id="3" name="İçerik Yer Tutucusu 2"/>
          <p:cNvSpPr>
            <a:spLocks noGrp="1"/>
          </p:cNvSpPr>
          <p:nvPr>
            <p:ph idx="1"/>
          </p:nvPr>
        </p:nvSpPr>
        <p:spPr/>
        <p:txBody>
          <a:bodyPr/>
          <a:lstStyle/>
          <a:p>
            <a:r>
              <a:rPr lang="tr-TR" dirty="0" smtClean="0"/>
              <a:t>Bir </a:t>
            </a:r>
            <a:r>
              <a:rPr lang="tr-TR" dirty="0"/>
              <a:t>olayın bir bütün içindeki durumunu yansıtır. </a:t>
            </a:r>
            <a:endParaRPr lang="tr-TR" dirty="0" smtClean="0"/>
          </a:p>
          <a:p>
            <a:endParaRPr lang="tr-TR" b="1" dirty="0"/>
          </a:p>
          <a:p>
            <a:pPr marL="0" indent="0">
              <a:buNone/>
            </a:pPr>
            <a:r>
              <a:rPr lang="tr-TR" b="1" dirty="0" smtClean="0">
                <a:solidFill>
                  <a:srgbClr val="C00000"/>
                </a:solidFill>
              </a:rPr>
              <a:t>   A </a:t>
            </a:r>
            <a:r>
              <a:rPr lang="tr-TR" b="1" dirty="0">
                <a:solidFill>
                  <a:srgbClr val="C00000"/>
                </a:solidFill>
              </a:rPr>
              <a:t>/ A+B</a:t>
            </a:r>
            <a:r>
              <a:rPr lang="tr-TR" dirty="0">
                <a:solidFill>
                  <a:srgbClr val="C00000"/>
                </a:solidFill>
              </a:rPr>
              <a:t> </a:t>
            </a:r>
            <a:r>
              <a:rPr lang="tr-TR" dirty="0"/>
              <a:t>şeklinde ifade edilir. </a:t>
            </a:r>
            <a:endParaRPr lang="tr-TR" dirty="0" smtClean="0"/>
          </a:p>
          <a:p>
            <a:endParaRPr lang="tr-TR" dirty="0"/>
          </a:p>
          <a:p>
            <a:r>
              <a:rPr lang="tr-TR" dirty="0" smtClean="0"/>
              <a:t>Pay</a:t>
            </a:r>
            <a:r>
              <a:rPr lang="tr-TR" dirty="0"/>
              <a:t>, paydanın içinden çıkmaktadır. Örneğin; X nedeninden ölenlerin tüm ölenler içindeki payı.</a:t>
            </a:r>
          </a:p>
          <a:p>
            <a:endParaRPr lang="tr-TR" dirty="0"/>
          </a:p>
        </p:txBody>
      </p:sp>
    </p:spTree>
    <p:extLst>
      <p:ext uri="{BB962C8B-B14F-4D97-AF65-F5344CB8AC3E}">
        <p14:creationId xmlns:p14="http://schemas.microsoft.com/office/powerpoint/2010/main" val="25669468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solidFill>
                  <a:srgbClr val="C00000"/>
                </a:solidFill>
              </a:rPr>
              <a:t>Hız</a:t>
            </a:r>
            <a:endParaRPr lang="tr-TR" dirty="0">
              <a:solidFill>
                <a:srgbClr val="C00000"/>
              </a:solidFill>
            </a:endParaRPr>
          </a:p>
        </p:txBody>
      </p:sp>
      <p:sp>
        <p:nvSpPr>
          <p:cNvPr id="3" name="İçerik Yer Tutucusu 2"/>
          <p:cNvSpPr>
            <a:spLocks noGrp="1"/>
          </p:cNvSpPr>
          <p:nvPr>
            <p:ph idx="1"/>
          </p:nvPr>
        </p:nvSpPr>
        <p:spPr/>
        <p:txBody>
          <a:bodyPr>
            <a:normAutofit lnSpcReduction="10000"/>
          </a:bodyPr>
          <a:lstStyle/>
          <a:p>
            <a:r>
              <a:rPr lang="tr-TR" dirty="0" smtClean="0"/>
              <a:t>Bir </a:t>
            </a:r>
            <a:r>
              <a:rPr lang="tr-TR" dirty="0"/>
              <a:t>olayın topluluk (risk altındaki toplum) içindeki görülme sıklığını veya oluşma riskini bulmak için kullanılır. </a:t>
            </a:r>
            <a:endParaRPr lang="tr-TR" dirty="0" smtClean="0"/>
          </a:p>
          <a:p>
            <a:pPr marL="0" indent="0">
              <a:buNone/>
            </a:pPr>
            <a:r>
              <a:rPr lang="tr-TR" b="1" dirty="0" smtClean="0">
                <a:solidFill>
                  <a:srgbClr val="C00000"/>
                </a:solidFill>
              </a:rPr>
              <a:t>    A </a:t>
            </a:r>
            <a:r>
              <a:rPr lang="tr-TR" b="1" dirty="0">
                <a:solidFill>
                  <a:srgbClr val="C00000"/>
                </a:solidFill>
              </a:rPr>
              <a:t>/ A+N</a:t>
            </a:r>
            <a:r>
              <a:rPr lang="tr-TR" dirty="0">
                <a:solidFill>
                  <a:srgbClr val="C00000"/>
                </a:solidFill>
              </a:rPr>
              <a:t> </a:t>
            </a:r>
            <a:r>
              <a:rPr lang="tr-TR" dirty="0"/>
              <a:t>şeklinde ifade edilir. </a:t>
            </a:r>
            <a:endParaRPr lang="tr-TR" dirty="0" smtClean="0"/>
          </a:p>
          <a:p>
            <a:r>
              <a:rPr lang="tr-TR" dirty="0" smtClean="0"/>
              <a:t>Payda </a:t>
            </a:r>
            <a:r>
              <a:rPr lang="tr-TR" dirty="0"/>
              <a:t>payı içermekle birlikte, paydada risk altındaki bütün insanların sayısı vardır. Örneğin; Bebek Ölüm Hızı = bir yıl içinde ölen bebek sayısının o bölgedeki canlı doğan bebek sayısına göre durumu.</a:t>
            </a:r>
          </a:p>
          <a:p>
            <a:endParaRPr lang="tr-TR" dirty="0"/>
          </a:p>
        </p:txBody>
      </p:sp>
    </p:spTree>
    <p:extLst>
      <p:ext uri="{BB962C8B-B14F-4D97-AF65-F5344CB8AC3E}">
        <p14:creationId xmlns:p14="http://schemas.microsoft.com/office/powerpoint/2010/main" val="25343375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16632"/>
            <a:ext cx="8229600" cy="1301006"/>
          </a:xfrm>
        </p:spPr>
        <p:txBody>
          <a:bodyPr>
            <a:normAutofit fontScale="90000"/>
          </a:bodyPr>
          <a:lstStyle/>
          <a:p>
            <a:r>
              <a:rPr lang="tr-TR" dirty="0" smtClean="0">
                <a:solidFill>
                  <a:srgbClr val="C00000"/>
                </a:solidFill>
              </a:rPr>
              <a:t/>
            </a:r>
            <a:br>
              <a:rPr lang="tr-TR" dirty="0" smtClean="0">
                <a:solidFill>
                  <a:srgbClr val="C00000"/>
                </a:solidFill>
              </a:rPr>
            </a:br>
            <a:r>
              <a:rPr lang="tr-TR" b="1" dirty="0" smtClean="0">
                <a:solidFill>
                  <a:srgbClr val="C00000"/>
                </a:solidFill>
              </a:rPr>
              <a:t>Sağlık düzeyini belirleyen ölçütler üç ana başlık altında toplanır </a:t>
            </a:r>
            <a:r>
              <a:rPr lang="tr-TR" dirty="0" smtClean="0"/>
              <a:t/>
            </a:r>
            <a:br>
              <a:rPr lang="tr-TR" dirty="0" smtClean="0"/>
            </a:br>
            <a:endParaRPr lang="tr-TR" dirty="0"/>
          </a:p>
        </p:txBody>
      </p:sp>
      <p:sp>
        <p:nvSpPr>
          <p:cNvPr id="3" name="İçerik Yer Tutucusu 2"/>
          <p:cNvSpPr>
            <a:spLocks noGrp="1"/>
          </p:cNvSpPr>
          <p:nvPr>
            <p:ph idx="1"/>
          </p:nvPr>
        </p:nvSpPr>
        <p:spPr/>
        <p:txBody>
          <a:bodyPr/>
          <a:lstStyle/>
          <a:p>
            <a:pPr marL="0" indent="0">
              <a:buNone/>
            </a:pPr>
            <a:endParaRPr lang="tr-TR" dirty="0"/>
          </a:p>
          <a:p>
            <a:r>
              <a:rPr lang="tr-TR" dirty="0"/>
              <a:t>(1) </a:t>
            </a:r>
            <a:r>
              <a:rPr lang="tr-TR" dirty="0">
                <a:solidFill>
                  <a:srgbClr val="00B050"/>
                </a:solidFill>
              </a:rPr>
              <a:t>Doğurganlık düzeyini belirleyen </a:t>
            </a:r>
            <a:r>
              <a:rPr lang="tr-TR" dirty="0" smtClean="0">
                <a:solidFill>
                  <a:srgbClr val="00B050"/>
                </a:solidFill>
              </a:rPr>
              <a:t>ölçütler</a:t>
            </a:r>
            <a:endParaRPr lang="tr-TR" dirty="0" smtClean="0">
              <a:solidFill>
                <a:srgbClr val="00B050"/>
              </a:solidFill>
            </a:endParaRPr>
          </a:p>
          <a:p>
            <a:pPr marL="0" indent="0">
              <a:buNone/>
            </a:pPr>
            <a:r>
              <a:rPr lang="tr-TR" dirty="0" smtClean="0"/>
              <a:t> </a:t>
            </a:r>
            <a:endParaRPr lang="tr-TR" dirty="0"/>
          </a:p>
          <a:p>
            <a:r>
              <a:rPr lang="tr-TR" dirty="0"/>
              <a:t>(2) </a:t>
            </a:r>
            <a:r>
              <a:rPr lang="tr-TR" dirty="0">
                <a:solidFill>
                  <a:srgbClr val="7030A0"/>
                </a:solidFill>
              </a:rPr>
              <a:t>Hastalanma düzeyini belirleyen </a:t>
            </a:r>
            <a:r>
              <a:rPr lang="tr-TR" dirty="0" smtClean="0">
                <a:solidFill>
                  <a:srgbClr val="7030A0"/>
                </a:solidFill>
              </a:rPr>
              <a:t>ölçütler</a:t>
            </a:r>
            <a:endParaRPr lang="tr-TR" dirty="0" smtClean="0"/>
          </a:p>
          <a:p>
            <a:pPr marL="0" indent="0">
              <a:buNone/>
            </a:pPr>
            <a:endParaRPr lang="tr-TR" dirty="0"/>
          </a:p>
          <a:p>
            <a:r>
              <a:rPr lang="tr-TR" dirty="0"/>
              <a:t>(3) </a:t>
            </a:r>
            <a:r>
              <a:rPr lang="tr-TR" dirty="0">
                <a:solidFill>
                  <a:srgbClr val="0070C0"/>
                </a:solidFill>
              </a:rPr>
              <a:t>Ölüm düzeyini belirleyen </a:t>
            </a:r>
            <a:r>
              <a:rPr lang="tr-TR" dirty="0" smtClean="0">
                <a:solidFill>
                  <a:srgbClr val="0070C0"/>
                </a:solidFill>
              </a:rPr>
              <a:t>ölçütler</a:t>
            </a:r>
            <a:endParaRPr lang="tr-TR" dirty="0">
              <a:solidFill>
                <a:srgbClr val="0070C0"/>
              </a:solidFill>
            </a:endParaRPr>
          </a:p>
          <a:p>
            <a:endParaRPr lang="tr-TR" dirty="0"/>
          </a:p>
        </p:txBody>
      </p:sp>
    </p:spTree>
    <p:extLst>
      <p:ext uri="{BB962C8B-B14F-4D97-AF65-F5344CB8AC3E}">
        <p14:creationId xmlns:p14="http://schemas.microsoft.com/office/powerpoint/2010/main" val="38932579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3200" b="1" dirty="0" smtClean="0">
                <a:solidFill>
                  <a:srgbClr val="C00000"/>
                </a:solidFill>
              </a:rPr>
              <a:t>1.DOĞURGANLIK DÜZEYİNİ BELİRLEYEN ÖLÇÜTLER (FERTİLİTE ÖLÇÜTLERİ</a:t>
            </a:r>
            <a:r>
              <a:rPr lang="tr-TR" sz="3200" b="1" dirty="0" smtClean="0">
                <a:solidFill>
                  <a:srgbClr val="C00000"/>
                </a:solidFill>
              </a:rPr>
              <a:t>)</a:t>
            </a:r>
            <a:r>
              <a:rPr lang="tr-TR" sz="3200" dirty="0" smtClean="0"/>
              <a:t/>
            </a:r>
            <a:br>
              <a:rPr lang="tr-TR" sz="3200" dirty="0" smtClean="0"/>
            </a:br>
            <a:endParaRPr lang="tr-TR" sz="3200" dirty="0"/>
          </a:p>
        </p:txBody>
      </p:sp>
      <p:sp>
        <p:nvSpPr>
          <p:cNvPr id="3" name="İçerik Yer Tutucusu 2"/>
          <p:cNvSpPr>
            <a:spLocks noGrp="1"/>
          </p:cNvSpPr>
          <p:nvPr>
            <p:ph sz="half" idx="1"/>
          </p:nvPr>
        </p:nvSpPr>
        <p:spPr>
          <a:xfrm>
            <a:off x="395536" y="1484784"/>
            <a:ext cx="8280920" cy="2376263"/>
          </a:xfrm>
        </p:spPr>
        <p:txBody>
          <a:bodyPr>
            <a:normAutofit fontScale="92500" lnSpcReduction="10000"/>
          </a:bodyPr>
          <a:lstStyle/>
          <a:p>
            <a:r>
              <a:rPr lang="tr-TR" b="1" dirty="0" smtClean="0">
                <a:solidFill>
                  <a:srgbClr val="C00000"/>
                </a:solidFill>
              </a:rPr>
              <a:t>Kaba Doğum Hızı:</a:t>
            </a:r>
            <a:r>
              <a:rPr lang="tr-TR" dirty="0" smtClean="0">
                <a:solidFill>
                  <a:srgbClr val="C00000"/>
                </a:solidFill>
              </a:rPr>
              <a:t> </a:t>
            </a:r>
            <a:r>
              <a:rPr lang="tr-TR" dirty="0" smtClean="0"/>
              <a:t>Bir toplumun doğurganlık düzeyini belirten, çok duyarlı olmayan bir ölçüttür. Duyarlı olmamasının sebebi, paydada doğurganlıkla ilişkisi bulunmayan yaş ve cinsiyetten insanların da bulunmasıdır. Elde edilmesi kolay bir ölçüt olduğundan çok yaygın bir şekilde kullanılır.</a:t>
            </a:r>
            <a:endParaRPr lang="tr-TR" dirty="0"/>
          </a:p>
        </p:txBody>
      </p:sp>
      <mc:AlternateContent xmlns:mc="http://schemas.openxmlformats.org/markup-compatibility/2006">
        <mc:Choice xmlns:a14="http://schemas.microsoft.com/office/drawing/2010/main" Requires="a14">
          <p:sp>
            <p:nvSpPr>
              <p:cNvPr id="4" name="İçerik Yer Tutucusu 3"/>
              <p:cNvSpPr>
                <a:spLocks noGrp="1"/>
              </p:cNvSpPr>
              <p:nvPr>
                <p:ph sz="half" idx="2"/>
              </p:nvPr>
            </p:nvSpPr>
            <p:spPr>
              <a:xfrm>
                <a:off x="899592" y="4293096"/>
                <a:ext cx="7776864" cy="1944216"/>
              </a:xfrm>
            </p:spPr>
            <p:txBody>
              <a:bodyPr>
                <a:normAutofit fontScale="92500" lnSpcReduction="10000"/>
              </a:bodyPr>
              <a:lstStyle/>
              <a:p>
                <a:pPr marL="0" indent="0">
                  <a:buNone/>
                </a:pPr>
                <a:r>
                  <a:rPr lang="tr-TR" sz="2000" b="1" dirty="0" smtClean="0">
                    <a:solidFill>
                      <a:srgbClr val="C00000"/>
                    </a:solidFill>
                  </a:rPr>
                  <a:t>Kaba Doğum Hızı</a:t>
                </a:r>
                <a14:m>
                  <m:oMath xmlns:m="http://schemas.openxmlformats.org/officeDocument/2006/math">
                    <m:r>
                      <a:rPr lang="tr-TR" sz="2000" b="1" i="1" smtClean="0">
                        <a:solidFill>
                          <a:srgbClr val="C00000"/>
                        </a:solidFill>
                        <a:latin typeface="Cambria Math"/>
                      </a:rPr>
                      <m:t>=</m:t>
                    </m:r>
                    <m:f>
                      <m:fPr>
                        <m:ctrlPr>
                          <a:rPr lang="tr-TR" sz="2000" b="1" i="1" smtClean="0">
                            <a:solidFill>
                              <a:srgbClr val="C00000"/>
                            </a:solidFill>
                            <a:latin typeface="Cambria Math"/>
                          </a:rPr>
                        </m:ctrlPr>
                      </m:fPr>
                      <m:num>
                        <m:r>
                          <a:rPr lang="tr-TR" sz="2000" b="1" i="1" smtClean="0">
                            <a:solidFill>
                              <a:srgbClr val="C00000"/>
                            </a:solidFill>
                            <a:latin typeface="Cambria Math"/>
                          </a:rPr>
                          <m:t>𝑩𝒊𝒓</m:t>
                        </m:r>
                        <m:r>
                          <a:rPr lang="tr-TR" sz="2000" b="1" i="1" smtClean="0">
                            <a:solidFill>
                              <a:srgbClr val="C00000"/>
                            </a:solidFill>
                            <a:latin typeface="Cambria Math"/>
                          </a:rPr>
                          <m:t> </m:t>
                        </m:r>
                        <m:r>
                          <a:rPr lang="tr-TR" sz="2000" b="1" i="1" smtClean="0">
                            <a:solidFill>
                              <a:srgbClr val="C00000"/>
                            </a:solidFill>
                            <a:latin typeface="Cambria Math"/>
                          </a:rPr>
                          <m:t>𝒚</m:t>
                        </m:r>
                        <m:r>
                          <a:rPr lang="tr-TR" sz="2000" b="1" i="1" smtClean="0">
                            <a:solidFill>
                              <a:srgbClr val="C00000"/>
                            </a:solidFill>
                            <a:latin typeface="Cambria Math"/>
                          </a:rPr>
                          <m:t>𝚤</m:t>
                        </m:r>
                        <m:r>
                          <a:rPr lang="tr-TR" sz="2000" b="1" i="1" smtClean="0">
                            <a:solidFill>
                              <a:srgbClr val="C00000"/>
                            </a:solidFill>
                            <a:latin typeface="Cambria Math"/>
                          </a:rPr>
                          <m:t>𝒍𝒅𝒂</m:t>
                        </m:r>
                        <m:r>
                          <a:rPr lang="tr-TR" sz="2000" b="1" i="1" smtClean="0">
                            <a:solidFill>
                              <a:srgbClr val="C00000"/>
                            </a:solidFill>
                            <a:latin typeface="Cambria Math"/>
                          </a:rPr>
                          <m:t> </m:t>
                        </m:r>
                        <m:r>
                          <a:rPr lang="tr-TR" sz="2000" b="1" i="1" smtClean="0">
                            <a:solidFill>
                              <a:srgbClr val="C00000"/>
                            </a:solidFill>
                            <a:latin typeface="Cambria Math"/>
                          </a:rPr>
                          <m:t>𝒎𝒆𝒚𝒅𝒂𝒏𝒂</m:t>
                        </m:r>
                        <m:r>
                          <a:rPr lang="tr-TR" sz="2000" b="1" i="1" smtClean="0">
                            <a:solidFill>
                              <a:srgbClr val="C00000"/>
                            </a:solidFill>
                            <a:latin typeface="Cambria Math"/>
                          </a:rPr>
                          <m:t> </m:t>
                        </m:r>
                        <m:r>
                          <a:rPr lang="tr-TR" sz="2000" b="1" i="1" smtClean="0">
                            <a:solidFill>
                              <a:srgbClr val="C00000"/>
                            </a:solidFill>
                            <a:latin typeface="Cambria Math"/>
                          </a:rPr>
                          <m:t>𝒈𝒆𝒍𝒆𝒏</m:t>
                        </m:r>
                        <m:r>
                          <a:rPr lang="tr-TR" sz="2000" b="1" i="1" smtClean="0">
                            <a:solidFill>
                              <a:srgbClr val="C00000"/>
                            </a:solidFill>
                            <a:latin typeface="Cambria Math"/>
                          </a:rPr>
                          <m:t> </m:t>
                        </m:r>
                        <m:r>
                          <a:rPr lang="tr-TR" sz="2000" b="1" i="1" smtClean="0">
                            <a:solidFill>
                              <a:srgbClr val="C00000"/>
                            </a:solidFill>
                            <a:latin typeface="Cambria Math"/>
                          </a:rPr>
                          <m:t>𝒄𝒂𝒏𝒍</m:t>
                        </m:r>
                        <m:r>
                          <a:rPr lang="tr-TR" sz="2000" b="1" i="1" smtClean="0">
                            <a:solidFill>
                              <a:srgbClr val="C00000"/>
                            </a:solidFill>
                            <a:latin typeface="Cambria Math"/>
                          </a:rPr>
                          <m:t>𝚤</m:t>
                        </m:r>
                        <m:r>
                          <a:rPr lang="tr-TR" sz="2000" b="1" i="1" smtClean="0">
                            <a:solidFill>
                              <a:srgbClr val="C00000"/>
                            </a:solidFill>
                            <a:latin typeface="Cambria Math"/>
                          </a:rPr>
                          <m:t> </m:t>
                        </m:r>
                        <m:r>
                          <a:rPr lang="tr-TR" sz="2000" b="1" i="1" smtClean="0">
                            <a:solidFill>
                              <a:srgbClr val="C00000"/>
                            </a:solidFill>
                            <a:latin typeface="Cambria Math"/>
                          </a:rPr>
                          <m:t>𝒅𝒐</m:t>
                        </m:r>
                        <m:r>
                          <a:rPr lang="tr-TR" sz="2000" b="1" i="1" smtClean="0">
                            <a:solidFill>
                              <a:srgbClr val="C00000"/>
                            </a:solidFill>
                            <a:latin typeface="Cambria Math"/>
                          </a:rPr>
                          <m:t>ğ</m:t>
                        </m:r>
                        <m:r>
                          <a:rPr lang="tr-TR" sz="2000" b="1" i="1" smtClean="0">
                            <a:solidFill>
                              <a:srgbClr val="C00000"/>
                            </a:solidFill>
                            <a:latin typeface="Cambria Math"/>
                          </a:rPr>
                          <m:t>𝒖𝒎</m:t>
                        </m:r>
                        <m:r>
                          <a:rPr lang="tr-TR" sz="2000" b="1" i="1" smtClean="0">
                            <a:solidFill>
                              <a:srgbClr val="C00000"/>
                            </a:solidFill>
                            <a:latin typeface="Cambria Math"/>
                          </a:rPr>
                          <m:t> </m:t>
                        </m:r>
                        <m:r>
                          <a:rPr lang="tr-TR" sz="2000" b="1" i="1" smtClean="0">
                            <a:solidFill>
                              <a:srgbClr val="C00000"/>
                            </a:solidFill>
                            <a:latin typeface="Cambria Math"/>
                          </a:rPr>
                          <m:t>𝒔𝒂𝒚</m:t>
                        </m:r>
                        <m:r>
                          <a:rPr lang="tr-TR" sz="2000" b="1" i="1" smtClean="0">
                            <a:solidFill>
                              <a:srgbClr val="C00000"/>
                            </a:solidFill>
                            <a:latin typeface="Cambria Math"/>
                          </a:rPr>
                          <m:t>𝚤</m:t>
                        </m:r>
                        <m:r>
                          <a:rPr lang="tr-TR" sz="2000" b="1" i="1" smtClean="0">
                            <a:solidFill>
                              <a:srgbClr val="C00000"/>
                            </a:solidFill>
                            <a:latin typeface="Cambria Math"/>
                          </a:rPr>
                          <m:t>𝒔</m:t>
                        </m:r>
                        <m:r>
                          <a:rPr lang="tr-TR" sz="2000" b="1" i="1" smtClean="0">
                            <a:solidFill>
                              <a:srgbClr val="C00000"/>
                            </a:solidFill>
                            <a:latin typeface="Cambria Math"/>
                          </a:rPr>
                          <m:t>𝚤</m:t>
                        </m:r>
                      </m:num>
                      <m:den>
                        <m:r>
                          <a:rPr lang="tr-TR" sz="2000" b="1" i="1" smtClean="0">
                            <a:solidFill>
                              <a:srgbClr val="C00000"/>
                            </a:solidFill>
                            <a:latin typeface="Cambria Math"/>
                          </a:rPr>
                          <m:t>𝑨𝒚𝒏</m:t>
                        </m:r>
                        <m:r>
                          <a:rPr lang="tr-TR" sz="2000" b="1" i="1" smtClean="0">
                            <a:solidFill>
                              <a:srgbClr val="C00000"/>
                            </a:solidFill>
                            <a:latin typeface="Cambria Math"/>
                          </a:rPr>
                          <m:t>𝚤</m:t>
                        </m:r>
                        <m:r>
                          <a:rPr lang="tr-TR" sz="2000" b="1" i="1" smtClean="0">
                            <a:solidFill>
                              <a:srgbClr val="C00000"/>
                            </a:solidFill>
                            <a:latin typeface="Cambria Math"/>
                          </a:rPr>
                          <m:t> </m:t>
                        </m:r>
                        <m:r>
                          <a:rPr lang="tr-TR" sz="2000" b="1" i="1" smtClean="0">
                            <a:solidFill>
                              <a:srgbClr val="C00000"/>
                            </a:solidFill>
                            <a:latin typeface="Cambria Math"/>
                          </a:rPr>
                          <m:t>𝒕𝒐𝒑𝒍𝒖𝒎𝒖𝒏</m:t>
                        </m:r>
                        <m:r>
                          <a:rPr lang="tr-TR" sz="2000" b="1" i="1" smtClean="0">
                            <a:solidFill>
                              <a:srgbClr val="C00000"/>
                            </a:solidFill>
                            <a:latin typeface="Cambria Math"/>
                          </a:rPr>
                          <m:t> </m:t>
                        </m:r>
                        <m:r>
                          <a:rPr lang="tr-TR" sz="2000" b="1" i="1" smtClean="0">
                            <a:solidFill>
                              <a:srgbClr val="C00000"/>
                            </a:solidFill>
                            <a:latin typeface="Cambria Math"/>
                          </a:rPr>
                          <m:t>𝒚</m:t>
                        </m:r>
                        <m:r>
                          <a:rPr lang="tr-TR" sz="2000" b="1" i="1" smtClean="0">
                            <a:solidFill>
                              <a:srgbClr val="C00000"/>
                            </a:solidFill>
                            <a:latin typeface="Cambria Math"/>
                          </a:rPr>
                          <m:t>𝚤</m:t>
                        </m:r>
                        <m:r>
                          <a:rPr lang="tr-TR" sz="2000" b="1" i="1" smtClean="0">
                            <a:solidFill>
                              <a:srgbClr val="C00000"/>
                            </a:solidFill>
                            <a:latin typeface="Cambria Math"/>
                          </a:rPr>
                          <m:t>𝒍</m:t>
                        </m:r>
                        <m:r>
                          <a:rPr lang="tr-TR" sz="2000" b="1" i="1" smtClean="0">
                            <a:solidFill>
                              <a:srgbClr val="C00000"/>
                            </a:solidFill>
                            <a:latin typeface="Cambria Math"/>
                          </a:rPr>
                          <m:t> </m:t>
                        </m:r>
                        <m:r>
                          <a:rPr lang="tr-TR" sz="2000" b="1" i="1" smtClean="0">
                            <a:solidFill>
                              <a:srgbClr val="C00000"/>
                            </a:solidFill>
                            <a:latin typeface="Cambria Math"/>
                          </a:rPr>
                          <m:t>𝒐𝒓𝒕𝒂𝒔</m:t>
                        </m:r>
                        <m:r>
                          <a:rPr lang="tr-TR" sz="2000" b="1" i="1" smtClean="0">
                            <a:solidFill>
                              <a:srgbClr val="C00000"/>
                            </a:solidFill>
                            <a:latin typeface="Cambria Math"/>
                          </a:rPr>
                          <m:t>𝚤</m:t>
                        </m:r>
                        <m:r>
                          <a:rPr lang="tr-TR" sz="2000" b="1" i="1" smtClean="0">
                            <a:solidFill>
                              <a:srgbClr val="C00000"/>
                            </a:solidFill>
                            <a:latin typeface="Cambria Math"/>
                          </a:rPr>
                          <m:t> </m:t>
                        </m:r>
                        <m:r>
                          <a:rPr lang="tr-TR" sz="2000" b="1" i="1" smtClean="0">
                            <a:solidFill>
                              <a:srgbClr val="C00000"/>
                            </a:solidFill>
                            <a:latin typeface="Cambria Math"/>
                          </a:rPr>
                          <m:t>𝒏</m:t>
                        </m:r>
                        <m:r>
                          <a:rPr lang="tr-TR" sz="2000" b="1" i="1" smtClean="0">
                            <a:solidFill>
                              <a:srgbClr val="C00000"/>
                            </a:solidFill>
                            <a:latin typeface="Cambria Math"/>
                          </a:rPr>
                          <m:t>ü</m:t>
                        </m:r>
                        <m:r>
                          <a:rPr lang="tr-TR" sz="2000" b="1" i="1" smtClean="0">
                            <a:solidFill>
                              <a:srgbClr val="C00000"/>
                            </a:solidFill>
                            <a:latin typeface="Cambria Math"/>
                          </a:rPr>
                          <m:t>𝒇𝒖𝒔𝒖</m:t>
                        </m:r>
                      </m:den>
                    </m:f>
                  </m:oMath>
                </a14:m>
                <a:r>
                  <a:rPr lang="tr-TR" sz="2000" b="1" dirty="0" smtClean="0">
                    <a:solidFill>
                      <a:srgbClr val="C00000"/>
                    </a:solidFill>
                  </a:rPr>
                  <a:t>  X k (1000)</a:t>
                </a:r>
                <a:endParaRPr lang="tr-TR" sz="2000" b="1" dirty="0">
                  <a:solidFill>
                    <a:srgbClr val="C00000"/>
                  </a:solidFill>
                </a:endParaRPr>
              </a:p>
            </p:txBody>
          </p:sp>
        </mc:Choice>
        <mc:Fallback>
          <p:sp>
            <p:nvSpPr>
              <p:cNvPr id="4" name="İçerik Yer Tutucusu 3"/>
              <p:cNvSpPr>
                <a:spLocks noGrp="1" noRot="1" noChangeAspect="1" noMove="1" noResize="1" noEditPoints="1" noAdjustHandles="1" noChangeArrowheads="1" noChangeShapeType="1" noTextEdit="1"/>
              </p:cNvSpPr>
              <p:nvPr>
                <p:ph sz="half" idx="2"/>
              </p:nvPr>
            </p:nvSpPr>
            <p:spPr>
              <a:xfrm>
                <a:off x="899592" y="4293096"/>
                <a:ext cx="7776864" cy="1944216"/>
              </a:xfrm>
              <a:blipFill rotWithShape="1">
                <a:blip r:embed="rId2"/>
                <a:stretch>
                  <a:fillRect l="-784"/>
                </a:stretch>
              </a:blipFill>
            </p:spPr>
            <p:txBody>
              <a:bodyPr/>
              <a:lstStyle/>
              <a:p>
                <a:r>
                  <a:rPr lang="tr-TR">
                    <a:noFill/>
                  </a:rPr>
                  <a:t> </a:t>
                </a:r>
              </a:p>
            </p:txBody>
          </p:sp>
        </mc:Fallback>
      </mc:AlternateContent>
    </p:spTree>
    <p:extLst>
      <p:ext uri="{BB962C8B-B14F-4D97-AF65-F5344CB8AC3E}">
        <p14:creationId xmlns:p14="http://schemas.microsoft.com/office/powerpoint/2010/main" val="30244570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3200" b="1" dirty="0" smtClean="0">
                <a:solidFill>
                  <a:srgbClr val="C00000"/>
                </a:solidFill>
              </a:rPr>
              <a:t>1.DOĞURGANLIK DÜZEYİNİ BELİRLEYEN ÖLÇÜTLER (FERTİLİTE ÖLÇÜTLERİ)</a:t>
            </a:r>
            <a:r>
              <a:rPr lang="tr-TR" sz="3200" dirty="0" smtClean="0"/>
              <a:t/>
            </a:r>
            <a:br>
              <a:rPr lang="tr-TR" sz="3200" dirty="0" smtClean="0"/>
            </a:br>
            <a:endParaRPr lang="tr-TR" sz="3200" dirty="0"/>
          </a:p>
        </p:txBody>
      </p:sp>
      <mc:AlternateContent xmlns:mc="http://schemas.openxmlformats.org/markup-compatibility/2006">
        <mc:Choice xmlns:a14="http://schemas.microsoft.com/office/drawing/2010/main" Requires="a14">
          <p:sp>
            <p:nvSpPr>
              <p:cNvPr id="6" name="İçerik Yer Tutucusu 5"/>
              <p:cNvSpPr>
                <a:spLocks noGrp="1"/>
              </p:cNvSpPr>
              <p:nvPr>
                <p:ph idx="1"/>
              </p:nvPr>
            </p:nvSpPr>
            <p:spPr/>
            <p:txBody>
              <a:bodyPr>
                <a:normAutofit/>
              </a:bodyPr>
              <a:lstStyle/>
              <a:p>
                <a:r>
                  <a:rPr lang="tr-TR" sz="2800" b="1" dirty="0" smtClean="0">
                    <a:solidFill>
                      <a:srgbClr val="C00000"/>
                    </a:solidFill>
                  </a:rPr>
                  <a:t>Genel Doğurganlık Hızı:</a:t>
                </a:r>
                <a:r>
                  <a:rPr lang="tr-TR" sz="2800" dirty="0">
                    <a:solidFill>
                      <a:srgbClr val="C00000"/>
                    </a:solidFill>
                  </a:rPr>
                  <a:t> </a:t>
                </a:r>
                <a:r>
                  <a:rPr lang="tr-TR" sz="2800" dirty="0"/>
                  <a:t>Doğurganlık çağındaki (15-49 yaş) kadınların bir yılda yaptığı canlı doğum sayısıdır.</a:t>
                </a:r>
              </a:p>
              <a:p>
                <a:r>
                  <a:rPr lang="tr-TR" sz="2800" dirty="0" smtClean="0"/>
                  <a:t>Kaba </a:t>
                </a:r>
                <a:r>
                  <a:rPr lang="tr-TR" sz="2800" dirty="0"/>
                  <a:t>doğum hızına göre daha duyarlıdır. Çünkü paydada sadece doğurma olasılığı olan kadınlar vardır. (Paydaya bazen sadece “evli kadınlar” yazılır, bazen de “kadınların tamamı” yazılabilir. Bu ölçütün payda kısmında da yaş dağılımının nasıl olduğu belli </a:t>
                </a:r>
                <a:r>
                  <a:rPr lang="tr-TR" sz="2800" dirty="0" smtClean="0"/>
                  <a:t>değildir</a:t>
                </a:r>
              </a:p>
              <a:p>
                <a:pPr marL="0" indent="0">
                  <a:buNone/>
                </a:pPr>
                <a:r>
                  <a:rPr lang="tr-TR" sz="1800" b="1" dirty="0">
                    <a:solidFill>
                      <a:srgbClr val="C00000"/>
                    </a:solidFill>
                  </a:rPr>
                  <a:t> </a:t>
                </a:r>
                <a:r>
                  <a:rPr lang="tr-TR" sz="1800" b="1" dirty="0" smtClean="0">
                    <a:solidFill>
                      <a:srgbClr val="C00000"/>
                    </a:solidFill>
                  </a:rPr>
                  <a:t>      </a:t>
                </a:r>
                <a14:m>
                  <m:oMath xmlns:m="http://schemas.openxmlformats.org/officeDocument/2006/math">
                    <m:r>
                      <a:rPr lang="tr-TR" sz="1800" b="1" i="1" smtClean="0">
                        <a:solidFill>
                          <a:srgbClr val="C00000"/>
                        </a:solidFill>
                        <a:latin typeface="Cambria Math"/>
                      </a:rPr>
                      <m:t>𝑮𝒆𝒏𝒆𝒍</m:t>
                    </m:r>
                    <m:r>
                      <a:rPr lang="tr-TR" sz="1800" b="1" i="1" smtClean="0">
                        <a:solidFill>
                          <a:srgbClr val="C00000"/>
                        </a:solidFill>
                        <a:latin typeface="Cambria Math"/>
                      </a:rPr>
                      <m:t> </m:t>
                    </m:r>
                    <m:r>
                      <a:rPr lang="tr-TR" sz="1800" b="1" i="1" smtClean="0">
                        <a:solidFill>
                          <a:srgbClr val="C00000"/>
                        </a:solidFill>
                        <a:latin typeface="Cambria Math"/>
                      </a:rPr>
                      <m:t>𝑫𝒐</m:t>
                    </m:r>
                    <m:r>
                      <a:rPr lang="tr-TR" sz="1800" b="1" i="1" smtClean="0">
                        <a:solidFill>
                          <a:srgbClr val="C00000"/>
                        </a:solidFill>
                        <a:latin typeface="Cambria Math"/>
                      </a:rPr>
                      <m:t>ğ</m:t>
                    </m:r>
                    <m:r>
                      <a:rPr lang="tr-TR" sz="1800" b="1" i="1" smtClean="0">
                        <a:solidFill>
                          <a:srgbClr val="C00000"/>
                        </a:solidFill>
                        <a:latin typeface="Cambria Math"/>
                      </a:rPr>
                      <m:t>𝒖𝒓𝒈𝒂𝒏𝒍</m:t>
                    </m:r>
                    <m:r>
                      <a:rPr lang="tr-TR" sz="1800" b="1" i="1" smtClean="0">
                        <a:solidFill>
                          <a:srgbClr val="C00000"/>
                        </a:solidFill>
                        <a:latin typeface="Cambria Math"/>
                      </a:rPr>
                      <m:t>𝚤</m:t>
                    </m:r>
                    <m:r>
                      <a:rPr lang="tr-TR" sz="1800" b="1" i="1" smtClean="0">
                        <a:solidFill>
                          <a:srgbClr val="C00000"/>
                        </a:solidFill>
                        <a:latin typeface="Cambria Math"/>
                      </a:rPr>
                      <m:t>𝒌</m:t>
                    </m:r>
                    <m:r>
                      <a:rPr lang="tr-TR" sz="1800" b="1" i="1" smtClean="0">
                        <a:solidFill>
                          <a:srgbClr val="C00000"/>
                        </a:solidFill>
                        <a:latin typeface="Cambria Math"/>
                      </a:rPr>
                      <m:t> </m:t>
                    </m:r>
                    <m:r>
                      <a:rPr lang="tr-TR" sz="1800" b="1" i="1" smtClean="0">
                        <a:solidFill>
                          <a:srgbClr val="C00000"/>
                        </a:solidFill>
                        <a:latin typeface="Cambria Math"/>
                      </a:rPr>
                      <m:t>𝑯</m:t>
                    </m:r>
                    <m:r>
                      <a:rPr lang="tr-TR" sz="1800" b="1" i="1" smtClean="0">
                        <a:solidFill>
                          <a:srgbClr val="C00000"/>
                        </a:solidFill>
                        <a:latin typeface="Cambria Math"/>
                      </a:rPr>
                      <m:t>𝚤</m:t>
                    </m:r>
                    <m:r>
                      <a:rPr lang="tr-TR" sz="1800" b="1" i="1" smtClean="0">
                        <a:solidFill>
                          <a:srgbClr val="C00000"/>
                        </a:solidFill>
                        <a:latin typeface="Cambria Math"/>
                      </a:rPr>
                      <m:t>𝒛</m:t>
                    </m:r>
                    <m:r>
                      <a:rPr lang="tr-TR" sz="1800" b="1" i="1" smtClean="0">
                        <a:solidFill>
                          <a:srgbClr val="C00000"/>
                        </a:solidFill>
                        <a:latin typeface="Cambria Math"/>
                      </a:rPr>
                      <m:t>𝚤</m:t>
                    </m:r>
                    <m:r>
                      <a:rPr lang="tr-TR" sz="1800" b="1" i="1" smtClean="0">
                        <a:solidFill>
                          <a:srgbClr val="C00000"/>
                        </a:solidFill>
                        <a:latin typeface="Cambria Math"/>
                      </a:rPr>
                      <m:t>=</m:t>
                    </m:r>
                    <m:f>
                      <m:fPr>
                        <m:ctrlPr>
                          <a:rPr lang="tr-TR" sz="1800" b="1" i="1" smtClean="0">
                            <a:solidFill>
                              <a:srgbClr val="C00000"/>
                            </a:solidFill>
                            <a:latin typeface="Cambria Math"/>
                          </a:rPr>
                        </m:ctrlPr>
                      </m:fPr>
                      <m:num>
                        <m:r>
                          <a:rPr lang="tr-TR" sz="1800" b="1" i="1" smtClean="0">
                            <a:solidFill>
                              <a:srgbClr val="C00000"/>
                            </a:solidFill>
                            <a:latin typeface="Cambria Math"/>
                          </a:rPr>
                          <m:t>𝑩𝒊𝒓</m:t>
                        </m:r>
                        <m:r>
                          <a:rPr lang="tr-TR" sz="1800" b="1" i="1" smtClean="0">
                            <a:solidFill>
                              <a:srgbClr val="C00000"/>
                            </a:solidFill>
                            <a:latin typeface="Cambria Math"/>
                          </a:rPr>
                          <m:t> </m:t>
                        </m:r>
                        <m:r>
                          <a:rPr lang="tr-TR" sz="1800" b="1" i="1" smtClean="0">
                            <a:solidFill>
                              <a:srgbClr val="C00000"/>
                            </a:solidFill>
                            <a:latin typeface="Cambria Math"/>
                          </a:rPr>
                          <m:t>𝒚</m:t>
                        </m:r>
                        <m:r>
                          <a:rPr lang="tr-TR" sz="1800" b="1" i="1" smtClean="0">
                            <a:solidFill>
                              <a:srgbClr val="C00000"/>
                            </a:solidFill>
                            <a:latin typeface="Cambria Math"/>
                          </a:rPr>
                          <m:t>𝚤</m:t>
                        </m:r>
                        <m:r>
                          <a:rPr lang="tr-TR" sz="1800" b="1" i="1" smtClean="0">
                            <a:solidFill>
                              <a:srgbClr val="C00000"/>
                            </a:solidFill>
                            <a:latin typeface="Cambria Math"/>
                          </a:rPr>
                          <m:t>𝒍𝒅𝒂</m:t>
                        </m:r>
                        <m:r>
                          <a:rPr lang="tr-TR" sz="1800" b="1" i="1" smtClean="0">
                            <a:solidFill>
                              <a:srgbClr val="C00000"/>
                            </a:solidFill>
                            <a:latin typeface="Cambria Math"/>
                          </a:rPr>
                          <m:t> </m:t>
                        </m:r>
                        <m:r>
                          <a:rPr lang="tr-TR" sz="1800" b="1" i="1" smtClean="0">
                            <a:solidFill>
                              <a:srgbClr val="C00000"/>
                            </a:solidFill>
                            <a:latin typeface="Cambria Math"/>
                          </a:rPr>
                          <m:t>𝒐𝒍𝒖</m:t>
                        </m:r>
                        <m:r>
                          <a:rPr lang="tr-TR" sz="1800" b="1" i="1" smtClean="0">
                            <a:solidFill>
                              <a:srgbClr val="C00000"/>
                            </a:solidFill>
                            <a:latin typeface="Cambria Math"/>
                          </a:rPr>
                          <m:t>ş</m:t>
                        </m:r>
                        <m:r>
                          <a:rPr lang="tr-TR" sz="1800" b="1" i="1" smtClean="0">
                            <a:solidFill>
                              <a:srgbClr val="C00000"/>
                            </a:solidFill>
                            <a:latin typeface="Cambria Math"/>
                          </a:rPr>
                          <m:t>𝒂𝒏</m:t>
                        </m:r>
                        <m:r>
                          <a:rPr lang="tr-TR" sz="1800" b="1" i="1" smtClean="0">
                            <a:solidFill>
                              <a:srgbClr val="C00000"/>
                            </a:solidFill>
                            <a:latin typeface="Cambria Math"/>
                          </a:rPr>
                          <m:t> </m:t>
                        </m:r>
                        <m:r>
                          <a:rPr lang="tr-TR" sz="1800" b="1" i="1" smtClean="0">
                            <a:solidFill>
                              <a:srgbClr val="C00000"/>
                            </a:solidFill>
                            <a:latin typeface="Cambria Math"/>
                          </a:rPr>
                          <m:t>𝒄𝒂𝒏𝒍</m:t>
                        </m:r>
                        <m:r>
                          <a:rPr lang="tr-TR" sz="1800" b="1" i="1" smtClean="0">
                            <a:solidFill>
                              <a:srgbClr val="C00000"/>
                            </a:solidFill>
                            <a:latin typeface="Cambria Math"/>
                          </a:rPr>
                          <m:t>𝚤</m:t>
                        </m:r>
                        <m:r>
                          <a:rPr lang="tr-TR" sz="1800" b="1" i="1" smtClean="0">
                            <a:solidFill>
                              <a:srgbClr val="C00000"/>
                            </a:solidFill>
                            <a:latin typeface="Cambria Math"/>
                          </a:rPr>
                          <m:t> </m:t>
                        </m:r>
                        <m:r>
                          <a:rPr lang="tr-TR" sz="1800" b="1" i="1" smtClean="0">
                            <a:solidFill>
                              <a:srgbClr val="C00000"/>
                            </a:solidFill>
                            <a:latin typeface="Cambria Math"/>
                          </a:rPr>
                          <m:t>𝒅𝒐</m:t>
                        </m:r>
                        <m:r>
                          <a:rPr lang="tr-TR" sz="1800" b="1" i="1" smtClean="0">
                            <a:solidFill>
                              <a:srgbClr val="C00000"/>
                            </a:solidFill>
                            <a:latin typeface="Cambria Math"/>
                          </a:rPr>
                          <m:t>ğ</m:t>
                        </m:r>
                        <m:r>
                          <a:rPr lang="tr-TR" sz="1800" b="1" i="1" smtClean="0">
                            <a:solidFill>
                              <a:srgbClr val="C00000"/>
                            </a:solidFill>
                            <a:latin typeface="Cambria Math"/>
                          </a:rPr>
                          <m:t>𝒖𝒎</m:t>
                        </m:r>
                        <m:r>
                          <a:rPr lang="tr-TR" sz="1800" b="1" i="1" smtClean="0">
                            <a:solidFill>
                              <a:srgbClr val="C00000"/>
                            </a:solidFill>
                            <a:latin typeface="Cambria Math"/>
                          </a:rPr>
                          <m:t> </m:t>
                        </m:r>
                        <m:r>
                          <a:rPr lang="tr-TR" sz="1800" b="1" i="1" smtClean="0">
                            <a:solidFill>
                              <a:srgbClr val="C00000"/>
                            </a:solidFill>
                            <a:latin typeface="Cambria Math"/>
                          </a:rPr>
                          <m:t>𝒔𝒂𝒚</m:t>
                        </m:r>
                        <m:r>
                          <a:rPr lang="tr-TR" sz="1800" b="1" i="1" smtClean="0">
                            <a:solidFill>
                              <a:srgbClr val="C00000"/>
                            </a:solidFill>
                            <a:latin typeface="Cambria Math"/>
                          </a:rPr>
                          <m:t>𝚤</m:t>
                        </m:r>
                        <m:r>
                          <a:rPr lang="tr-TR" sz="1800" b="1" i="1" smtClean="0">
                            <a:solidFill>
                              <a:srgbClr val="C00000"/>
                            </a:solidFill>
                            <a:latin typeface="Cambria Math"/>
                          </a:rPr>
                          <m:t>𝒔</m:t>
                        </m:r>
                        <m:r>
                          <a:rPr lang="tr-TR" sz="1800" b="1" i="1" smtClean="0">
                            <a:solidFill>
                              <a:srgbClr val="C00000"/>
                            </a:solidFill>
                            <a:latin typeface="Cambria Math"/>
                          </a:rPr>
                          <m:t>𝚤</m:t>
                        </m:r>
                      </m:num>
                      <m:den>
                        <m:r>
                          <a:rPr lang="tr-TR" sz="1800" b="1" i="1" smtClean="0">
                            <a:solidFill>
                              <a:srgbClr val="C00000"/>
                            </a:solidFill>
                            <a:latin typeface="Cambria Math"/>
                          </a:rPr>
                          <m:t>𝑨𝒚𝒏</m:t>
                        </m:r>
                        <m:r>
                          <a:rPr lang="tr-TR" sz="1800" b="1" i="1" smtClean="0">
                            <a:solidFill>
                              <a:srgbClr val="C00000"/>
                            </a:solidFill>
                            <a:latin typeface="Cambria Math"/>
                          </a:rPr>
                          <m:t>𝚤</m:t>
                        </m:r>
                        <m:r>
                          <a:rPr lang="tr-TR" sz="1800" b="1" i="1" smtClean="0">
                            <a:solidFill>
                              <a:srgbClr val="C00000"/>
                            </a:solidFill>
                            <a:latin typeface="Cambria Math"/>
                          </a:rPr>
                          <m:t> </m:t>
                        </m:r>
                        <m:r>
                          <a:rPr lang="tr-TR" sz="1800" b="1" i="1" smtClean="0">
                            <a:solidFill>
                              <a:srgbClr val="C00000"/>
                            </a:solidFill>
                            <a:latin typeface="Cambria Math"/>
                          </a:rPr>
                          <m:t>𝒕𝒐𝒑𝒍𝒖𝒎𝒅𝒂</m:t>
                        </m:r>
                        <m:r>
                          <a:rPr lang="tr-TR" sz="1800" b="1" i="1" smtClean="0">
                            <a:solidFill>
                              <a:srgbClr val="C00000"/>
                            </a:solidFill>
                            <a:latin typeface="Cambria Math"/>
                          </a:rPr>
                          <m:t> </m:t>
                        </m:r>
                        <m:r>
                          <a:rPr lang="tr-TR" sz="1800" b="1" i="1" smtClean="0">
                            <a:solidFill>
                              <a:srgbClr val="C00000"/>
                            </a:solidFill>
                            <a:latin typeface="Cambria Math"/>
                          </a:rPr>
                          <m:t>𝟏𝟓</m:t>
                        </m:r>
                        <m:r>
                          <a:rPr lang="tr-TR" sz="1800" b="1" i="1" smtClean="0">
                            <a:solidFill>
                              <a:srgbClr val="C00000"/>
                            </a:solidFill>
                            <a:latin typeface="Cambria Math"/>
                          </a:rPr>
                          <m:t>−</m:t>
                        </m:r>
                        <m:r>
                          <a:rPr lang="tr-TR" sz="1800" b="1" i="1" smtClean="0">
                            <a:solidFill>
                              <a:srgbClr val="C00000"/>
                            </a:solidFill>
                            <a:latin typeface="Cambria Math"/>
                          </a:rPr>
                          <m:t>𝟒𝟗</m:t>
                        </m:r>
                        <m:r>
                          <a:rPr lang="tr-TR" sz="1800" b="1" i="1" smtClean="0">
                            <a:solidFill>
                              <a:srgbClr val="C00000"/>
                            </a:solidFill>
                            <a:latin typeface="Cambria Math"/>
                          </a:rPr>
                          <m:t> </m:t>
                        </m:r>
                        <m:r>
                          <a:rPr lang="tr-TR" sz="1800" b="1" i="1" smtClean="0">
                            <a:solidFill>
                              <a:srgbClr val="C00000"/>
                            </a:solidFill>
                            <a:latin typeface="Cambria Math"/>
                          </a:rPr>
                          <m:t>𝒚𝒂</m:t>
                        </m:r>
                        <m:r>
                          <a:rPr lang="tr-TR" sz="1800" b="1" i="1" smtClean="0">
                            <a:solidFill>
                              <a:srgbClr val="C00000"/>
                            </a:solidFill>
                            <a:latin typeface="Cambria Math"/>
                          </a:rPr>
                          <m:t>ş </m:t>
                        </m:r>
                        <m:r>
                          <a:rPr lang="tr-TR" sz="1800" b="1" i="1" smtClean="0">
                            <a:solidFill>
                              <a:srgbClr val="C00000"/>
                            </a:solidFill>
                            <a:latin typeface="Cambria Math"/>
                          </a:rPr>
                          <m:t>𝒌𝒂𝒅</m:t>
                        </m:r>
                        <m:r>
                          <a:rPr lang="tr-TR" sz="1800" b="1" i="1" smtClean="0">
                            <a:solidFill>
                              <a:srgbClr val="C00000"/>
                            </a:solidFill>
                            <a:latin typeface="Cambria Math"/>
                          </a:rPr>
                          <m:t>𝚤</m:t>
                        </m:r>
                        <m:r>
                          <a:rPr lang="tr-TR" sz="1800" b="1" i="1" smtClean="0">
                            <a:solidFill>
                              <a:srgbClr val="C00000"/>
                            </a:solidFill>
                            <a:latin typeface="Cambria Math"/>
                          </a:rPr>
                          <m:t>𝒏</m:t>
                        </m:r>
                        <m:r>
                          <a:rPr lang="tr-TR" sz="1800" b="1" i="1" smtClean="0">
                            <a:solidFill>
                              <a:srgbClr val="C00000"/>
                            </a:solidFill>
                            <a:latin typeface="Cambria Math"/>
                          </a:rPr>
                          <m:t> </m:t>
                        </m:r>
                        <m:r>
                          <a:rPr lang="tr-TR" sz="1800" b="1" i="1" smtClean="0">
                            <a:solidFill>
                              <a:srgbClr val="C00000"/>
                            </a:solidFill>
                            <a:latin typeface="Cambria Math"/>
                          </a:rPr>
                          <m:t>𝒔𝒂𝒚</m:t>
                        </m:r>
                        <m:r>
                          <a:rPr lang="tr-TR" sz="1800" b="1" i="1" smtClean="0">
                            <a:solidFill>
                              <a:srgbClr val="C00000"/>
                            </a:solidFill>
                            <a:latin typeface="Cambria Math"/>
                          </a:rPr>
                          <m:t>𝚤</m:t>
                        </m:r>
                        <m:r>
                          <a:rPr lang="tr-TR" sz="1800" b="1" i="1" smtClean="0">
                            <a:solidFill>
                              <a:srgbClr val="C00000"/>
                            </a:solidFill>
                            <a:latin typeface="Cambria Math"/>
                          </a:rPr>
                          <m:t>𝒔</m:t>
                        </m:r>
                        <m:r>
                          <a:rPr lang="tr-TR" sz="1800" b="1" i="1" smtClean="0">
                            <a:solidFill>
                              <a:srgbClr val="C00000"/>
                            </a:solidFill>
                            <a:latin typeface="Cambria Math"/>
                          </a:rPr>
                          <m:t>𝚤</m:t>
                        </m:r>
                      </m:den>
                    </m:f>
                  </m:oMath>
                </a14:m>
                <a:r>
                  <a:rPr lang="tr-TR" sz="1800" b="1" dirty="0" smtClean="0">
                    <a:solidFill>
                      <a:srgbClr val="C00000"/>
                    </a:solidFill>
                  </a:rPr>
                  <a:t> X k (1000)</a:t>
                </a:r>
                <a:endParaRPr lang="tr-TR" sz="1800" b="1" dirty="0">
                  <a:solidFill>
                    <a:srgbClr val="C00000"/>
                  </a:solidFill>
                </a:endParaRPr>
              </a:p>
            </p:txBody>
          </p:sp>
        </mc:Choice>
        <mc:Fallback>
          <p:sp>
            <p:nvSpPr>
              <p:cNvPr id="6" name="İçerik Yer Tutucusu 5"/>
              <p:cNvSpPr>
                <a:spLocks noGrp="1" noRot="1" noChangeAspect="1" noMove="1" noResize="1" noEditPoints="1" noAdjustHandles="1" noChangeArrowheads="1" noChangeShapeType="1" noTextEdit="1"/>
              </p:cNvSpPr>
              <p:nvPr>
                <p:ph idx="1"/>
              </p:nvPr>
            </p:nvSpPr>
            <p:spPr>
              <a:blipFill rotWithShape="1">
                <a:blip r:embed="rId2"/>
                <a:stretch>
                  <a:fillRect l="-1259" t="-1213" r="-2296"/>
                </a:stretch>
              </a:blipFill>
            </p:spPr>
            <p:txBody>
              <a:bodyPr/>
              <a:lstStyle/>
              <a:p>
                <a:r>
                  <a:rPr lang="tr-TR">
                    <a:noFill/>
                  </a:rPr>
                  <a:t> </a:t>
                </a:r>
              </a:p>
            </p:txBody>
          </p:sp>
        </mc:Fallback>
      </mc:AlternateContent>
    </p:spTree>
    <p:extLst>
      <p:ext uri="{BB962C8B-B14F-4D97-AF65-F5344CB8AC3E}">
        <p14:creationId xmlns:p14="http://schemas.microsoft.com/office/powerpoint/2010/main" val="16220065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3200" b="1" dirty="0">
                <a:solidFill>
                  <a:srgbClr val="C00000"/>
                </a:solidFill>
              </a:rPr>
              <a:t>1.DOĞURGANLIK DÜZEYİNİ BELİRLEYEN ÖLÇÜTLER (FERTİLİTE ÖLÇÜTLERİ)</a:t>
            </a:r>
            <a:r>
              <a:rPr lang="tr-TR" sz="3200" dirty="0">
                <a:solidFill>
                  <a:prstClr val="black"/>
                </a:solidFill>
              </a:rPr>
              <a:t/>
            </a:r>
            <a:br>
              <a:rPr lang="tr-TR" sz="3200" dirty="0">
                <a:solidFill>
                  <a:prstClr val="black"/>
                </a:solidFill>
              </a:rPr>
            </a:br>
            <a:endParaRPr lang="tr-TR" dirty="0"/>
          </a:p>
        </p:txBody>
      </p:sp>
      <p:sp>
        <p:nvSpPr>
          <p:cNvPr id="3" name="İçerik Yer Tutucusu 2"/>
          <p:cNvSpPr>
            <a:spLocks noGrp="1"/>
          </p:cNvSpPr>
          <p:nvPr>
            <p:ph idx="1"/>
          </p:nvPr>
        </p:nvSpPr>
        <p:spPr/>
        <p:txBody>
          <a:bodyPr/>
          <a:lstStyle/>
          <a:p>
            <a:r>
              <a:rPr lang="tr-TR" b="1" dirty="0">
                <a:solidFill>
                  <a:srgbClr val="C00000"/>
                </a:solidFill>
              </a:rPr>
              <a:t>Yaşa Özel Doğurganlık Hızları:</a:t>
            </a:r>
            <a:r>
              <a:rPr lang="tr-TR" dirty="0">
                <a:solidFill>
                  <a:srgbClr val="C00000"/>
                </a:solidFill>
              </a:rPr>
              <a:t> </a:t>
            </a:r>
            <a:r>
              <a:rPr lang="tr-TR" dirty="0"/>
              <a:t>Kadınlarda doğurganlık döneminde (15-49 yaş) belirli yaşlardaki doğurganlık düzeyini belirten en duyarlı ölçüttür. Doğurganlık dönemindeki farklı yaşlardaki doğurganlık boyutunu gösterir. Örneğin; 25-29 yaş grubu için şöyle hesaplanır</a:t>
            </a:r>
            <a:r>
              <a:rPr lang="tr-TR" dirty="0" smtClean="0"/>
              <a:t>.</a:t>
            </a:r>
            <a:endParaRPr lang="tr-TR" dirty="0"/>
          </a:p>
        </p:txBody>
      </p:sp>
      <mc:AlternateContent xmlns:mc="http://schemas.openxmlformats.org/markup-compatibility/2006" xmlns:a14="http://schemas.microsoft.com/office/drawing/2010/main">
        <mc:Choice Requires="a14">
          <p:sp>
            <p:nvSpPr>
              <p:cNvPr id="4" name="Metin kutusu 3"/>
              <p:cNvSpPr txBox="1"/>
              <p:nvPr/>
            </p:nvSpPr>
            <p:spPr>
              <a:xfrm>
                <a:off x="323528" y="5223703"/>
                <a:ext cx="8280919" cy="529119"/>
              </a:xfrm>
              <a:prstGeom prst="rect">
                <a:avLst/>
              </a:prstGeom>
              <a:noFill/>
            </p:spPr>
            <p:txBody>
              <a:bodyPr wrap="square" rtlCol="0">
                <a:spAutoFit/>
              </a:bodyPr>
              <a:lstStyle/>
              <a:p>
                <a14:m>
                  <m:oMath xmlns:m="http://schemas.openxmlformats.org/officeDocument/2006/math">
                    <m:r>
                      <a:rPr lang="tr-TR" b="1" i="1" smtClean="0">
                        <a:solidFill>
                          <a:srgbClr val="C00000"/>
                        </a:solidFill>
                        <a:latin typeface="Cambria Math"/>
                      </a:rPr>
                      <m:t>𝟐𝟓</m:t>
                    </m:r>
                    <m:r>
                      <a:rPr lang="tr-TR" b="1" i="1" smtClean="0">
                        <a:solidFill>
                          <a:srgbClr val="C00000"/>
                        </a:solidFill>
                        <a:latin typeface="Cambria Math"/>
                      </a:rPr>
                      <m:t>−</m:t>
                    </m:r>
                    <m:r>
                      <a:rPr lang="tr-TR" b="1" i="1" smtClean="0">
                        <a:solidFill>
                          <a:srgbClr val="C00000"/>
                        </a:solidFill>
                        <a:latin typeface="Cambria Math"/>
                      </a:rPr>
                      <m:t>𝟐𝟗</m:t>
                    </m:r>
                    <m:r>
                      <a:rPr lang="tr-TR" b="1" i="1" smtClean="0">
                        <a:solidFill>
                          <a:srgbClr val="C00000"/>
                        </a:solidFill>
                        <a:latin typeface="Cambria Math"/>
                      </a:rPr>
                      <m:t> </m:t>
                    </m:r>
                    <m:r>
                      <a:rPr lang="tr-TR" b="1" i="1" smtClean="0">
                        <a:solidFill>
                          <a:srgbClr val="C00000"/>
                        </a:solidFill>
                        <a:latin typeface="Cambria Math"/>
                      </a:rPr>
                      <m:t>𝒀𝒂</m:t>
                    </m:r>
                    <m:r>
                      <a:rPr lang="tr-TR" b="1" i="1" smtClean="0">
                        <a:solidFill>
                          <a:srgbClr val="C00000"/>
                        </a:solidFill>
                        <a:latin typeface="Cambria Math"/>
                      </a:rPr>
                      <m:t>ş</m:t>
                    </m:r>
                    <m:r>
                      <a:rPr lang="tr-TR" b="1" i="1" smtClean="0">
                        <a:solidFill>
                          <a:srgbClr val="C00000"/>
                        </a:solidFill>
                        <a:latin typeface="Cambria Math"/>
                      </a:rPr>
                      <m:t>𝒂</m:t>
                    </m:r>
                    <m:r>
                      <a:rPr lang="tr-TR" b="1" i="1" smtClean="0">
                        <a:solidFill>
                          <a:srgbClr val="C00000"/>
                        </a:solidFill>
                        <a:latin typeface="Cambria Math"/>
                      </a:rPr>
                      <m:t> ö</m:t>
                    </m:r>
                    <m:r>
                      <a:rPr lang="tr-TR" b="1" i="1" smtClean="0">
                        <a:solidFill>
                          <a:srgbClr val="C00000"/>
                        </a:solidFill>
                        <a:latin typeface="Cambria Math"/>
                      </a:rPr>
                      <m:t>𝒛𝒆𝒍</m:t>
                    </m:r>
                    <m:r>
                      <a:rPr lang="tr-TR" b="1" i="1" smtClean="0">
                        <a:solidFill>
                          <a:srgbClr val="C00000"/>
                        </a:solidFill>
                        <a:latin typeface="Cambria Math"/>
                      </a:rPr>
                      <m:t> </m:t>
                    </m:r>
                    <m:r>
                      <a:rPr lang="tr-TR" b="1" i="1" smtClean="0">
                        <a:solidFill>
                          <a:srgbClr val="C00000"/>
                        </a:solidFill>
                        <a:latin typeface="Cambria Math"/>
                      </a:rPr>
                      <m:t>𝒅𝒐</m:t>
                    </m:r>
                    <m:r>
                      <a:rPr lang="tr-TR" b="1" i="1" smtClean="0">
                        <a:solidFill>
                          <a:srgbClr val="C00000"/>
                        </a:solidFill>
                        <a:latin typeface="Cambria Math"/>
                      </a:rPr>
                      <m:t>ğ</m:t>
                    </m:r>
                    <m:r>
                      <a:rPr lang="tr-TR" b="1" i="1" smtClean="0">
                        <a:solidFill>
                          <a:srgbClr val="C00000"/>
                        </a:solidFill>
                        <a:latin typeface="Cambria Math"/>
                      </a:rPr>
                      <m:t>𝒖𝒓𝒈𝒂𝒏𝒍</m:t>
                    </m:r>
                    <m:r>
                      <a:rPr lang="tr-TR" b="1" i="1" smtClean="0">
                        <a:solidFill>
                          <a:srgbClr val="C00000"/>
                        </a:solidFill>
                        <a:latin typeface="Cambria Math"/>
                      </a:rPr>
                      <m:t>𝚤</m:t>
                    </m:r>
                    <m:r>
                      <a:rPr lang="tr-TR" b="1" i="1" smtClean="0">
                        <a:solidFill>
                          <a:srgbClr val="C00000"/>
                        </a:solidFill>
                        <a:latin typeface="Cambria Math"/>
                      </a:rPr>
                      <m:t>𝒌</m:t>
                    </m:r>
                    <m:r>
                      <a:rPr lang="tr-TR" b="1" i="1" smtClean="0">
                        <a:solidFill>
                          <a:srgbClr val="C00000"/>
                        </a:solidFill>
                        <a:latin typeface="Cambria Math"/>
                      </a:rPr>
                      <m:t> </m:t>
                    </m:r>
                    <m:r>
                      <a:rPr lang="tr-TR" b="1" i="1" smtClean="0">
                        <a:solidFill>
                          <a:srgbClr val="C00000"/>
                        </a:solidFill>
                        <a:latin typeface="Cambria Math"/>
                      </a:rPr>
                      <m:t>𝒉</m:t>
                    </m:r>
                    <m:r>
                      <a:rPr lang="tr-TR" b="1" i="1" smtClean="0">
                        <a:solidFill>
                          <a:srgbClr val="C00000"/>
                        </a:solidFill>
                        <a:latin typeface="Cambria Math"/>
                      </a:rPr>
                      <m:t>𝚤</m:t>
                    </m:r>
                    <m:r>
                      <a:rPr lang="tr-TR" b="1" i="1" smtClean="0">
                        <a:solidFill>
                          <a:srgbClr val="C00000"/>
                        </a:solidFill>
                        <a:latin typeface="Cambria Math"/>
                      </a:rPr>
                      <m:t>𝒛</m:t>
                    </m:r>
                    <m:r>
                      <a:rPr lang="tr-TR" b="1" i="1" smtClean="0">
                        <a:solidFill>
                          <a:srgbClr val="C00000"/>
                        </a:solidFill>
                        <a:latin typeface="Cambria Math"/>
                      </a:rPr>
                      <m:t>𝚤</m:t>
                    </m:r>
                    <m:r>
                      <a:rPr lang="tr-TR" b="1" i="1" smtClean="0">
                        <a:solidFill>
                          <a:srgbClr val="C00000"/>
                        </a:solidFill>
                        <a:latin typeface="Cambria Math"/>
                      </a:rPr>
                      <m:t>=</m:t>
                    </m:r>
                    <m:f>
                      <m:fPr>
                        <m:ctrlPr>
                          <a:rPr lang="tr-TR" b="1" i="1" smtClean="0">
                            <a:solidFill>
                              <a:srgbClr val="C00000"/>
                            </a:solidFill>
                            <a:latin typeface="Cambria Math"/>
                          </a:rPr>
                        </m:ctrlPr>
                      </m:fPr>
                      <m:num>
                        <m:r>
                          <a:rPr lang="tr-TR" b="1" i="1" smtClean="0">
                            <a:solidFill>
                              <a:srgbClr val="C00000"/>
                            </a:solidFill>
                            <a:latin typeface="Cambria Math"/>
                          </a:rPr>
                          <m:t>𝟐𝟓</m:t>
                        </m:r>
                        <m:r>
                          <a:rPr lang="tr-TR" b="1" i="1" smtClean="0">
                            <a:solidFill>
                              <a:srgbClr val="C00000"/>
                            </a:solidFill>
                            <a:latin typeface="Cambria Math"/>
                          </a:rPr>
                          <m:t>−</m:t>
                        </m:r>
                        <m:r>
                          <a:rPr lang="tr-TR" b="1" i="1" smtClean="0">
                            <a:solidFill>
                              <a:srgbClr val="C00000"/>
                            </a:solidFill>
                            <a:latin typeface="Cambria Math"/>
                          </a:rPr>
                          <m:t>𝟐𝟗</m:t>
                        </m:r>
                        <m:r>
                          <a:rPr lang="tr-TR" b="1" i="1" smtClean="0">
                            <a:solidFill>
                              <a:srgbClr val="C00000"/>
                            </a:solidFill>
                            <a:latin typeface="Cambria Math"/>
                          </a:rPr>
                          <m:t> </m:t>
                        </m:r>
                        <m:r>
                          <a:rPr lang="tr-TR" b="1" i="1" smtClean="0">
                            <a:solidFill>
                              <a:srgbClr val="C00000"/>
                            </a:solidFill>
                            <a:latin typeface="Cambria Math"/>
                          </a:rPr>
                          <m:t>𝒚𝒂</m:t>
                        </m:r>
                        <m:r>
                          <a:rPr lang="tr-TR" b="1" i="1" smtClean="0">
                            <a:solidFill>
                              <a:srgbClr val="C00000"/>
                            </a:solidFill>
                            <a:latin typeface="Cambria Math"/>
                          </a:rPr>
                          <m:t>ş</m:t>
                        </m:r>
                        <m:r>
                          <a:rPr lang="tr-TR" b="1" i="1" smtClean="0">
                            <a:solidFill>
                              <a:srgbClr val="C00000"/>
                            </a:solidFill>
                            <a:latin typeface="Cambria Math"/>
                          </a:rPr>
                          <m:t>𝚤</m:t>
                        </m:r>
                        <m:r>
                          <a:rPr lang="tr-TR" b="1" i="1" smtClean="0">
                            <a:solidFill>
                              <a:srgbClr val="C00000"/>
                            </a:solidFill>
                            <a:latin typeface="Cambria Math"/>
                          </a:rPr>
                          <m:t>𝒏𝒅𝒂𝒌𝒊𝒍𝒆𝒓𝒊𝒏</m:t>
                        </m:r>
                        <m:r>
                          <a:rPr lang="tr-TR" b="1" i="1" smtClean="0">
                            <a:solidFill>
                              <a:srgbClr val="C00000"/>
                            </a:solidFill>
                            <a:latin typeface="Cambria Math"/>
                          </a:rPr>
                          <m:t> </m:t>
                        </m:r>
                        <m:r>
                          <a:rPr lang="tr-TR" b="1" i="1" smtClean="0">
                            <a:solidFill>
                              <a:srgbClr val="C00000"/>
                            </a:solidFill>
                            <a:latin typeface="Cambria Math"/>
                          </a:rPr>
                          <m:t>𝒄𝒂𝒏𝒍</m:t>
                        </m:r>
                        <m:r>
                          <a:rPr lang="tr-TR" b="1" i="1" smtClean="0">
                            <a:solidFill>
                              <a:srgbClr val="C00000"/>
                            </a:solidFill>
                            <a:latin typeface="Cambria Math"/>
                          </a:rPr>
                          <m:t>𝚤</m:t>
                        </m:r>
                        <m:r>
                          <a:rPr lang="tr-TR" b="1" i="1" smtClean="0">
                            <a:solidFill>
                              <a:srgbClr val="C00000"/>
                            </a:solidFill>
                            <a:latin typeface="Cambria Math"/>
                          </a:rPr>
                          <m:t> </m:t>
                        </m:r>
                        <m:r>
                          <a:rPr lang="tr-TR" b="1" i="1" smtClean="0">
                            <a:solidFill>
                              <a:srgbClr val="C00000"/>
                            </a:solidFill>
                            <a:latin typeface="Cambria Math"/>
                          </a:rPr>
                          <m:t>𝒅𝒐</m:t>
                        </m:r>
                        <m:r>
                          <a:rPr lang="tr-TR" b="1" i="1" smtClean="0">
                            <a:solidFill>
                              <a:srgbClr val="C00000"/>
                            </a:solidFill>
                            <a:latin typeface="Cambria Math"/>
                          </a:rPr>
                          <m:t>ğ</m:t>
                        </m:r>
                        <m:r>
                          <a:rPr lang="tr-TR" b="1" i="1" smtClean="0">
                            <a:solidFill>
                              <a:srgbClr val="C00000"/>
                            </a:solidFill>
                            <a:latin typeface="Cambria Math"/>
                          </a:rPr>
                          <m:t>𝒖𝒎</m:t>
                        </m:r>
                        <m:r>
                          <a:rPr lang="tr-TR" b="1" i="1" smtClean="0">
                            <a:solidFill>
                              <a:srgbClr val="C00000"/>
                            </a:solidFill>
                            <a:latin typeface="Cambria Math"/>
                          </a:rPr>
                          <m:t> </m:t>
                        </m:r>
                        <m:r>
                          <a:rPr lang="tr-TR" b="1" i="1" smtClean="0">
                            <a:solidFill>
                              <a:srgbClr val="C00000"/>
                            </a:solidFill>
                            <a:latin typeface="Cambria Math"/>
                          </a:rPr>
                          <m:t>𝒔𝒂𝒚</m:t>
                        </m:r>
                        <m:r>
                          <a:rPr lang="tr-TR" b="1" i="1" smtClean="0">
                            <a:solidFill>
                              <a:srgbClr val="C00000"/>
                            </a:solidFill>
                            <a:latin typeface="Cambria Math"/>
                          </a:rPr>
                          <m:t>𝚤</m:t>
                        </m:r>
                        <m:r>
                          <a:rPr lang="tr-TR" b="1" i="1" smtClean="0">
                            <a:solidFill>
                              <a:srgbClr val="C00000"/>
                            </a:solidFill>
                            <a:latin typeface="Cambria Math"/>
                          </a:rPr>
                          <m:t>𝒔</m:t>
                        </m:r>
                        <m:r>
                          <a:rPr lang="tr-TR" b="1" i="1" smtClean="0">
                            <a:solidFill>
                              <a:srgbClr val="C00000"/>
                            </a:solidFill>
                            <a:latin typeface="Cambria Math"/>
                          </a:rPr>
                          <m:t>𝚤</m:t>
                        </m:r>
                      </m:num>
                      <m:den>
                        <m:r>
                          <a:rPr lang="tr-TR" b="1" i="1" smtClean="0">
                            <a:solidFill>
                              <a:srgbClr val="C00000"/>
                            </a:solidFill>
                            <a:latin typeface="Cambria Math"/>
                          </a:rPr>
                          <m:t>𝟐𝟓</m:t>
                        </m:r>
                        <m:r>
                          <a:rPr lang="tr-TR" b="1" i="1" smtClean="0">
                            <a:solidFill>
                              <a:srgbClr val="C00000"/>
                            </a:solidFill>
                            <a:latin typeface="Cambria Math"/>
                          </a:rPr>
                          <m:t>−</m:t>
                        </m:r>
                        <m:r>
                          <a:rPr lang="tr-TR" b="1" i="1" smtClean="0">
                            <a:solidFill>
                              <a:srgbClr val="C00000"/>
                            </a:solidFill>
                            <a:latin typeface="Cambria Math"/>
                          </a:rPr>
                          <m:t>𝟐𝟗</m:t>
                        </m:r>
                        <m:r>
                          <a:rPr lang="tr-TR" b="1" i="1" smtClean="0">
                            <a:solidFill>
                              <a:srgbClr val="C00000"/>
                            </a:solidFill>
                            <a:latin typeface="Cambria Math"/>
                          </a:rPr>
                          <m:t> </m:t>
                        </m:r>
                        <m:r>
                          <a:rPr lang="tr-TR" b="1" i="1" smtClean="0">
                            <a:solidFill>
                              <a:srgbClr val="C00000"/>
                            </a:solidFill>
                            <a:latin typeface="Cambria Math"/>
                          </a:rPr>
                          <m:t>𝒚𝒂</m:t>
                        </m:r>
                        <m:r>
                          <a:rPr lang="tr-TR" b="1" i="1" smtClean="0">
                            <a:solidFill>
                              <a:srgbClr val="C00000"/>
                            </a:solidFill>
                            <a:latin typeface="Cambria Math"/>
                          </a:rPr>
                          <m:t>ş </m:t>
                        </m:r>
                        <m:r>
                          <a:rPr lang="tr-TR" b="1" i="1" smtClean="0">
                            <a:solidFill>
                              <a:srgbClr val="C00000"/>
                            </a:solidFill>
                            <a:latin typeface="Cambria Math"/>
                          </a:rPr>
                          <m:t>𝒈𝒓𝒖𝒃𝒖𝒏𝒅𝒂𝒌𝒊</m:t>
                        </m:r>
                        <m:r>
                          <a:rPr lang="tr-TR" b="1" i="1" smtClean="0">
                            <a:solidFill>
                              <a:srgbClr val="C00000"/>
                            </a:solidFill>
                            <a:latin typeface="Cambria Math"/>
                          </a:rPr>
                          <m:t> </m:t>
                        </m:r>
                        <m:r>
                          <a:rPr lang="tr-TR" b="1" i="1" smtClean="0">
                            <a:solidFill>
                              <a:srgbClr val="C00000"/>
                            </a:solidFill>
                            <a:latin typeface="Cambria Math"/>
                          </a:rPr>
                          <m:t>𝒌𝒂𝒅</m:t>
                        </m:r>
                        <m:r>
                          <a:rPr lang="tr-TR" b="1" i="1" smtClean="0">
                            <a:solidFill>
                              <a:srgbClr val="C00000"/>
                            </a:solidFill>
                            <a:latin typeface="Cambria Math"/>
                          </a:rPr>
                          <m:t>𝚤</m:t>
                        </m:r>
                        <m:r>
                          <a:rPr lang="tr-TR" b="1" i="1" smtClean="0">
                            <a:solidFill>
                              <a:srgbClr val="C00000"/>
                            </a:solidFill>
                            <a:latin typeface="Cambria Math"/>
                          </a:rPr>
                          <m:t>𝒏</m:t>
                        </m:r>
                        <m:r>
                          <a:rPr lang="tr-TR" b="1" i="1" smtClean="0">
                            <a:solidFill>
                              <a:srgbClr val="C00000"/>
                            </a:solidFill>
                            <a:latin typeface="Cambria Math"/>
                          </a:rPr>
                          <m:t> </m:t>
                        </m:r>
                        <m:r>
                          <a:rPr lang="tr-TR" b="1" i="1" smtClean="0">
                            <a:solidFill>
                              <a:srgbClr val="C00000"/>
                            </a:solidFill>
                            <a:latin typeface="Cambria Math"/>
                          </a:rPr>
                          <m:t>𝒔𝒂𝒚</m:t>
                        </m:r>
                        <m:r>
                          <a:rPr lang="tr-TR" b="1" i="1" smtClean="0">
                            <a:solidFill>
                              <a:srgbClr val="C00000"/>
                            </a:solidFill>
                            <a:latin typeface="Cambria Math"/>
                          </a:rPr>
                          <m:t>𝚤</m:t>
                        </m:r>
                        <m:r>
                          <a:rPr lang="tr-TR" b="1" i="1" smtClean="0">
                            <a:solidFill>
                              <a:srgbClr val="C00000"/>
                            </a:solidFill>
                            <a:latin typeface="Cambria Math"/>
                          </a:rPr>
                          <m:t>𝒔</m:t>
                        </m:r>
                        <m:r>
                          <a:rPr lang="tr-TR" b="1" i="1" smtClean="0">
                            <a:solidFill>
                              <a:srgbClr val="C00000"/>
                            </a:solidFill>
                            <a:latin typeface="Cambria Math"/>
                          </a:rPr>
                          <m:t>𝚤</m:t>
                        </m:r>
                      </m:den>
                    </m:f>
                  </m:oMath>
                </a14:m>
                <a:r>
                  <a:rPr lang="tr-TR" b="1" dirty="0" smtClean="0">
                    <a:solidFill>
                      <a:srgbClr val="C00000"/>
                    </a:solidFill>
                  </a:rPr>
                  <a:t>  X k</a:t>
                </a:r>
                <a:endParaRPr lang="tr-TR" b="1" dirty="0">
                  <a:solidFill>
                    <a:srgbClr val="C00000"/>
                  </a:solidFill>
                </a:endParaRPr>
              </a:p>
            </p:txBody>
          </p:sp>
        </mc:Choice>
        <mc:Fallback xmlns="">
          <p:sp>
            <p:nvSpPr>
              <p:cNvPr id="4" name="Metin kutusu 3"/>
              <p:cNvSpPr txBox="1">
                <a:spLocks noRot="1" noChangeAspect="1" noMove="1" noResize="1" noEditPoints="1" noAdjustHandles="1" noChangeArrowheads="1" noChangeShapeType="1" noTextEdit="1"/>
              </p:cNvSpPr>
              <p:nvPr/>
            </p:nvSpPr>
            <p:spPr>
              <a:xfrm>
                <a:off x="323528" y="5223703"/>
                <a:ext cx="8280919" cy="529119"/>
              </a:xfrm>
              <a:prstGeom prst="rect">
                <a:avLst/>
              </a:prstGeom>
              <a:blipFill rotWithShape="1">
                <a:blip r:embed="rId2"/>
                <a:stretch>
                  <a:fillRect b="-6897"/>
                </a:stretch>
              </a:blipFill>
            </p:spPr>
            <p:txBody>
              <a:bodyPr/>
              <a:lstStyle/>
              <a:p>
                <a:r>
                  <a:rPr lang="tr-TR">
                    <a:noFill/>
                  </a:rPr>
                  <a:t> </a:t>
                </a:r>
              </a:p>
            </p:txBody>
          </p:sp>
        </mc:Fallback>
      </mc:AlternateContent>
    </p:spTree>
    <p:extLst>
      <p:ext uri="{BB962C8B-B14F-4D97-AF65-F5344CB8AC3E}">
        <p14:creationId xmlns:p14="http://schemas.microsoft.com/office/powerpoint/2010/main" val="12975564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TotalTime>
  <Words>1182</Words>
  <Application>Microsoft Office PowerPoint</Application>
  <PresentationFormat>Ekran Gösterisi (4:3)</PresentationFormat>
  <Paragraphs>100</Paragraphs>
  <Slides>25</Slides>
  <Notes>0</Notes>
  <HiddenSlides>0</HiddenSlides>
  <MMClips>0</MMClips>
  <ScaleCrop>false</ScaleCrop>
  <HeadingPairs>
    <vt:vector size="4" baseType="variant">
      <vt:variant>
        <vt:lpstr>Tema</vt:lpstr>
      </vt:variant>
      <vt:variant>
        <vt:i4>1</vt:i4>
      </vt:variant>
      <vt:variant>
        <vt:lpstr>Slayt Başlıkları</vt:lpstr>
      </vt:variant>
      <vt:variant>
        <vt:i4>25</vt:i4>
      </vt:variant>
    </vt:vector>
  </HeadingPairs>
  <TitlesOfParts>
    <vt:vector size="26" baseType="lpstr">
      <vt:lpstr>Ofis Teması</vt:lpstr>
      <vt:lpstr>Sağlık Düzeyi Göstergeleri</vt:lpstr>
      <vt:lpstr>Sağlık Düzeyi Göstergeleri</vt:lpstr>
      <vt:lpstr>ORAN</vt:lpstr>
      <vt:lpstr>Orantı</vt:lpstr>
      <vt:lpstr>Hız</vt:lpstr>
      <vt:lpstr> Sağlık düzeyini belirleyen ölçütler üç ana başlık altında toplanır  </vt:lpstr>
      <vt:lpstr>1.DOĞURGANLIK DÜZEYİNİ BELİRLEYEN ÖLÇÜTLER (FERTİLİTE ÖLÇÜTLERİ) </vt:lpstr>
      <vt:lpstr>1.DOĞURGANLIK DÜZEYİNİ BELİRLEYEN ÖLÇÜTLER (FERTİLİTE ÖLÇÜTLERİ) </vt:lpstr>
      <vt:lpstr>1.DOĞURGANLIK DÜZEYİNİ BELİRLEYEN ÖLÇÜTLER (FERTİLİTE ÖLÇÜTLERİ) </vt:lpstr>
      <vt:lpstr>1.DOĞURGANLIK DÜZEYİNİ BELİRLEYEN ÖLÇÜTLER (FERTİLİTE ÖLÇÜTLERİ) </vt:lpstr>
      <vt:lpstr>1.DOĞURGANLIK DÜZEYİNİ BELİRLEYEN ÖLÇÜTLER (FERTİLİTE ÖLÇÜTLERİ) </vt:lpstr>
      <vt:lpstr>1.DOĞURGANLIK DÜZEYİNİ BELİRLEYEN ÖLÇÜTLER (FERTİLİTE ÖLÇÜTLERİ) </vt:lpstr>
      <vt:lpstr>2.HASTALIK DÜZEYİNİ BELİRLEYEN ÖLÇÜTLER (MORBİDİTE ÖLÇÜTLERİ) </vt:lpstr>
      <vt:lpstr>2.HASTALIK DÜZEYİNİ BELİRLEYEN ÖLÇÜTLER (MORBİDİTE ÖLÇÜTLERİ</vt:lpstr>
      <vt:lpstr>2.HASTALIK DÜZEYİNİ BELİRLEYEN ÖLÇÜTLER (MORBİDİTE ÖLÇÜTLERİ</vt:lpstr>
      <vt:lpstr>2.HASTALIK DÜZEYİNİ BELİRLEYEN ÖLÇÜTLER (MORBİDİTE ÖLÇÜTLERİ</vt:lpstr>
      <vt:lpstr>3.ÖLÜM DÜZEYİNİ BELİRLEYEN ÖLÇÜTLER (MORTALİTE ÖLÇÜTLERİ) </vt:lpstr>
      <vt:lpstr>3.ÖLÜM DÜZEYİNİ BELİRLEYEN ÖLÇÜTLER (MORTALİTE ÖLÇÜTLERİ) </vt:lpstr>
      <vt:lpstr>3.ÖLÜM DÜZEYİNİ BELİRLEYEN ÖLÇÜTLER (MORTALİTE ÖLÇÜTLERİ) </vt:lpstr>
      <vt:lpstr>3.ÖLÜM DÜZEYİNİ BELİRLEYEN ÖLÇÜTLER (MORTALİTE ÖLÇÜTLERİ) </vt:lpstr>
      <vt:lpstr>3.ÖLÜM DÜZEYİNİ BELİRLEYEN ÖLÇÜTLER (MORTALİTE ÖLÇÜTLERİ) </vt:lpstr>
      <vt:lpstr>3.ÖLÜM DÜZEYİNİ BELİRLEYEN ÖLÇÜTLER (MORTALİTE ÖLÇÜTLERİ) </vt:lpstr>
      <vt:lpstr>3.ÖLÜM DÜZEYİNİ BELİRLEYEN ÖLÇÜTLER (MORTALİTE ÖLÇÜTLERİ) </vt:lpstr>
      <vt:lpstr>3.ÖLÜM DÜZEYİNİ BELİRLEYEN ÖLÇÜTLER (MORTALİTE ÖLÇÜTLERİ) </vt:lpstr>
      <vt:lpstr>3.ÖLÜM DÜZEYİNİ BELİRLEYEN ÖLÇÜTLER (MORTALİTE ÖLÇÜTLERİ)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Sağlık Düzeyi Göstergeleri</dc:title>
  <dc:creator>genel</dc:creator>
  <cp:lastModifiedBy>genel</cp:lastModifiedBy>
  <cp:revision>15</cp:revision>
  <dcterms:created xsi:type="dcterms:W3CDTF">2015-08-14T10:07:50Z</dcterms:created>
  <dcterms:modified xsi:type="dcterms:W3CDTF">2015-08-17T10:35:41Z</dcterms:modified>
</cp:coreProperties>
</file>