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9" r:id="rId5"/>
    <p:sldId id="260" r:id="rId6"/>
    <p:sldId id="261" r:id="rId7"/>
    <p:sldId id="262" r:id="rId8"/>
    <p:sldId id="264" r:id="rId9"/>
    <p:sldId id="263" r:id="rId10"/>
    <p:sldId id="267" r:id="rId11"/>
    <p:sldId id="265" r:id="rId12"/>
    <p:sldId id="266" r:id="rId13"/>
    <p:sldId id="286" r:id="rId14"/>
    <p:sldId id="268" r:id="rId15"/>
    <p:sldId id="269" r:id="rId16"/>
    <p:sldId id="271" r:id="rId17"/>
    <p:sldId id="270" r:id="rId18"/>
    <p:sldId id="272" r:id="rId19"/>
    <p:sldId id="274" r:id="rId20"/>
    <p:sldId id="273" r:id="rId21"/>
    <p:sldId id="275" r:id="rId22"/>
    <p:sldId id="276" r:id="rId23"/>
    <p:sldId id="277" r:id="rId24"/>
    <p:sldId id="278" r:id="rId25"/>
    <p:sldId id="281" r:id="rId26"/>
    <p:sldId id="287" r:id="rId27"/>
    <p:sldId id="282" r:id="rId28"/>
    <p:sldId id="283" r:id="rId29"/>
    <p:sldId id="284" r:id="rId30"/>
    <p:sldId id="285"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0DE2538-CFC4-4754-AF06-1ECFC6EA1257}" type="datetimeFigureOut">
              <a:rPr lang="tr-TR" smtClean="0"/>
              <a:t>31.08.2015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401948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E2538-CFC4-4754-AF06-1ECFC6EA1257}" type="datetimeFigureOut">
              <a:rPr lang="tr-TR" smtClean="0"/>
              <a:t>31.08.2015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1350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E2538-CFC4-4754-AF06-1ECFC6EA1257}" type="datetimeFigureOut">
              <a:rPr lang="tr-TR" smtClean="0"/>
              <a:t>31.08.2015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135888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DE2538-CFC4-4754-AF06-1ECFC6EA1257}" type="datetimeFigureOut">
              <a:rPr lang="tr-TR" smtClean="0"/>
              <a:t>31.08.2015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10911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0DE2538-CFC4-4754-AF06-1ECFC6EA1257}" type="datetimeFigureOut">
              <a:rPr lang="tr-TR" smtClean="0"/>
              <a:t>31.08.2015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84426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0DE2538-CFC4-4754-AF06-1ECFC6EA1257}" type="datetimeFigureOut">
              <a:rPr lang="tr-TR" smtClean="0"/>
              <a:t>31.08.2015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340485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0DE2538-CFC4-4754-AF06-1ECFC6EA1257}" type="datetimeFigureOut">
              <a:rPr lang="tr-TR" smtClean="0"/>
              <a:t>31.08.2015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382059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0DE2538-CFC4-4754-AF06-1ECFC6EA1257}" type="datetimeFigureOut">
              <a:rPr lang="tr-TR" smtClean="0"/>
              <a:t>31.08.2015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136869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DE2538-CFC4-4754-AF06-1ECFC6EA1257}" type="datetimeFigureOut">
              <a:rPr lang="tr-TR" smtClean="0"/>
              <a:t>31.08.2015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308223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0DE2538-CFC4-4754-AF06-1ECFC6EA1257}" type="datetimeFigureOut">
              <a:rPr lang="tr-TR" smtClean="0"/>
              <a:t>31.08.2015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261757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0DE2538-CFC4-4754-AF06-1ECFC6EA1257}" type="datetimeFigureOut">
              <a:rPr lang="tr-TR" smtClean="0"/>
              <a:t>31.08.2015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89A1C7-5F9D-4DD7-BAA4-0E82A4FD0750}" type="slidenum">
              <a:rPr lang="tr-TR" smtClean="0"/>
              <a:t>‹#›</a:t>
            </a:fld>
            <a:endParaRPr lang="tr-TR"/>
          </a:p>
        </p:txBody>
      </p:sp>
    </p:spTree>
    <p:extLst>
      <p:ext uri="{BB962C8B-B14F-4D97-AF65-F5344CB8AC3E}">
        <p14:creationId xmlns:p14="http://schemas.microsoft.com/office/powerpoint/2010/main" val="213639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E2538-CFC4-4754-AF06-1ECFC6EA1257}" type="datetimeFigureOut">
              <a:rPr lang="tr-TR" smtClean="0"/>
              <a:t>31.08.2015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9A1C7-5F9D-4DD7-BAA4-0E82A4FD0750}" type="slidenum">
              <a:rPr lang="tr-TR" smtClean="0"/>
              <a:t>‹#›</a:t>
            </a:fld>
            <a:endParaRPr lang="tr-TR"/>
          </a:p>
        </p:txBody>
      </p:sp>
    </p:spTree>
    <p:extLst>
      <p:ext uri="{BB962C8B-B14F-4D97-AF65-F5344CB8AC3E}">
        <p14:creationId xmlns:p14="http://schemas.microsoft.com/office/powerpoint/2010/main" val="291488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060848"/>
            <a:ext cx="7772400" cy="1470025"/>
          </a:xfrm>
        </p:spPr>
        <p:txBody>
          <a:bodyPr/>
          <a:lstStyle/>
          <a:p>
            <a:r>
              <a:rPr lang="tr-TR" b="1" dirty="0" smtClean="0">
                <a:solidFill>
                  <a:srgbClr val="C00000"/>
                </a:solidFill>
              </a:rPr>
              <a:t>Epidemiyolojinin Kullanım Alanları</a:t>
            </a:r>
            <a:endParaRPr lang="tr-TR" b="1"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Aktekin</a:t>
            </a:r>
            <a:endParaRPr lang="tr-TR" dirty="0"/>
          </a:p>
        </p:txBody>
      </p:sp>
    </p:spTree>
    <p:extLst>
      <p:ext uri="{BB962C8B-B14F-4D97-AF65-F5344CB8AC3E}">
        <p14:creationId xmlns:p14="http://schemas.microsoft.com/office/powerpoint/2010/main" val="257764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77686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91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Sağlık sorunlarının zaman içinde gösterdiği değişimin incelenmesi</a:t>
            </a:r>
            <a:endParaRPr lang="tr-TR" dirty="0"/>
          </a:p>
        </p:txBody>
      </p:sp>
      <p:sp>
        <p:nvSpPr>
          <p:cNvPr id="3" name="İçerik Yer Tutucusu 2"/>
          <p:cNvSpPr>
            <a:spLocks noGrp="1"/>
          </p:cNvSpPr>
          <p:nvPr>
            <p:ph idx="1"/>
          </p:nvPr>
        </p:nvSpPr>
        <p:spPr/>
        <p:txBody>
          <a:bodyPr/>
          <a:lstStyle/>
          <a:p>
            <a:r>
              <a:rPr lang="tr-TR" dirty="0" smtClean="0"/>
              <a:t>Takip sırasında bazen hızlarda ve göstergelerde normalin dışında, beklenmeyen  artışlar olur. Bu artışlar incelendiğinde nedene yönelik önemli ipuçları bulunur.</a:t>
            </a:r>
          </a:p>
          <a:p>
            <a:r>
              <a:rPr lang="tr-TR" dirty="0" smtClean="0"/>
              <a:t>Örneğin Los Angeles, New York ve Miami’de nadir görülen fırsatçı enfeksiyonlarda beklenmeyen artışın saptanması, AIDS salgının başladığını göstermiştir.</a:t>
            </a:r>
            <a:endParaRPr lang="tr-TR" dirty="0"/>
          </a:p>
        </p:txBody>
      </p:sp>
    </p:spTree>
    <p:extLst>
      <p:ext uri="{BB962C8B-B14F-4D97-AF65-F5344CB8AC3E}">
        <p14:creationId xmlns:p14="http://schemas.microsoft.com/office/powerpoint/2010/main" val="3584434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Toplumsal Tanı Konulması</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Toplumun sağlık sorunları nelerdir?</a:t>
            </a:r>
            <a:endParaRPr lang="tr-TR" dirty="0"/>
          </a:p>
          <a:p>
            <a:r>
              <a:rPr lang="tr-TR" dirty="0" smtClean="0"/>
              <a:t>Bu soruya yanıt vermek toplumu temsil eden araştırmalarla ya da düzenli tutulan ve değerlendirilen kapsamlı sağlık kayıtlarıyla mümkündür.</a:t>
            </a:r>
          </a:p>
          <a:p>
            <a:r>
              <a:rPr lang="tr-TR" dirty="0" smtClean="0"/>
              <a:t>Bu yanıt; sağlık hizmetlerindeki öncelikleri, alınacak önlemleri, gelecekte olası sağlık sorunlarının neler olacağını belirler.</a:t>
            </a:r>
          </a:p>
          <a:p>
            <a:endParaRPr lang="tr-TR" dirty="0"/>
          </a:p>
        </p:txBody>
      </p:sp>
    </p:spTree>
    <p:extLst>
      <p:ext uri="{BB962C8B-B14F-4D97-AF65-F5344CB8AC3E}">
        <p14:creationId xmlns:p14="http://schemas.microsoft.com/office/powerpoint/2010/main" val="150484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848872" cy="586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95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Toplumsal Tanı Konulması</a:t>
            </a:r>
            <a:br>
              <a:rPr lang="tr-TR" b="1" dirty="0" smtClean="0">
                <a:solidFill>
                  <a:srgbClr val="C00000"/>
                </a:solidFill>
              </a:rPr>
            </a:br>
            <a:r>
              <a:rPr lang="tr-TR" sz="3600" b="1" dirty="0" smtClean="0">
                <a:solidFill>
                  <a:srgbClr val="C00000"/>
                </a:solidFill>
              </a:rPr>
              <a:t>Türkiye’de ölüm nedenleri(2008)</a:t>
            </a:r>
            <a:endParaRPr lang="tr-TR" sz="3600" b="1" dirty="0">
              <a:solidFill>
                <a:srgbClr val="C00000"/>
              </a:solidFill>
            </a:endParaRPr>
          </a:p>
        </p:txBody>
      </p:sp>
      <p:sp>
        <p:nvSpPr>
          <p:cNvPr id="3" name="İçerik Yer Tutucusu 2"/>
          <p:cNvSpPr>
            <a:spLocks noGrp="1"/>
          </p:cNvSpPr>
          <p:nvPr>
            <p:ph idx="1"/>
          </p:nvPr>
        </p:nvSpPr>
        <p:spPr/>
        <p:txBody>
          <a:bodyPr/>
          <a:lstStyle/>
          <a:p>
            <a:r>
              <a:rPr lang="tr-TR" dirty="0" err="1" smtClean="0">
                <a:solidFill>
                  <a:schemeClr val="tx1">
                    <a:lumMod val="95000"/>
                    <a:lumOff val="5000"/>
                  </a:schemeClr>
                </a:solidFill>
              </a:rPr>
              <a:t>Kardiyovasküler</a:t>
            </a:r>
            <a:r>
              <a:rPr lang="tr-TR" dirty="0" smtClean="0">
                <a:solidFill>
                  <a:schemeClr val="tx1">
                    <a:lumMod val="95000"/>
                    <a:lumOff val="5000"/>
                  </a:schemeClr>
                </a:solidFill>
              </a:rPr>
              <a:t> hastalıklar</a:t>
            </a:r>
          </a:p>
          <a:p>
            <a:r>
              <a:rPr lang="tr-TR" dirty="0" smtClean="0">
                <a:solidFill>
                  <a:schemeClr val="tx1">
                    <a:lumMod val="85000"/>
                    <a:lumOff val="15000"/>
                  </a:schemeClr>
                </a:solidFill>
              </a:rPr>
              <a:t>Tüm habis urlar</a:t>
            </a:r>
          </a:p>
          <a:p>
            <a:r>
              <a:rPr lang="tr-TR" dirty="0" smtClean="0">
                <a:solidFill>
                  <a:schemeClr val="tx1">
                    <a:lumMod val="75000"/>
                    <a:lumOff val="25000"/>
                  </a:schemeClr>
                </a:solidFill>
              </a:rPr>
              <a:t>Solunum sistemi hastalıkları</a:t>
            </a:r>
          </a:p>
          <a:p>
            <a:r>
              <a:rPr lang="tr-TR" dirty="0" err="1" smtClean="0">
                <a:solidFill>
                  <a:schemeClr val="tx1">
                    <a:lumMod val="65000"/>
                    <a:lumOff val="35000"/>
                  </a:schemeClr>
                </a:solidFill>
              </a:rPr>
              <a:t>Serebro</a:t>
            </a:r>
            <a:r>
              <a:rPr lang="tr-TR" dirty="0" smtClean="0">
                <a:solidFill>
                  <a:schemeClr val="tx1">
                    <a:lumMod val="65000"/>
                    <a:lumOff val="35000"/>
                  </a:schemeClr>
                </a:solidFill>
              </a:rPr>
              <a:t> </a:t>
            </a:r>
            <a:r>
              <a:rPr lang="tr-TR" dirty="0" err="1" smtClean="0">
                <a:solidFill>
                  <a:schemeClr val="tx1">
                    <a:lumMod val="65000"/>
                    <a:lumOff val="35000"/>
                  </a:schemeClr>
                </a:solidFill>
              </a:rPr>
              <a:t>vasküler</a:t>
            </a:r>
            <a:r>
              <a:rPr lang="tr-TR" dirty="0" smtClean="0">
                <a:solidFill>
                  <a:schemeClr val="tx1">
                    <a:lumMod val="65000"/>
                    <a:lumOff val="35000"/>
                  </a:schemeClr>
                </a:solidFill>
              </a:rPr>
              <a:t> hastalıklar</a:t>
            </a:r>
          </a:p>
          <a:p>
            <a:r>
              <a:rPr lang="tr-TR" dirty="0" err="1" smtClean="0">
                <a:solidFill>
                  <a:schemeClr val="tx1">
                    <a:lumMod val="50000"/>
                    <a:lumOff val="50000"/>
                  </a:schemeClr>
                </a:solidFill>
              </a:rPr>
              <a:t>Üriner</a:t>
            </a:r>
            <a:r>
              <a:rPr lang="tr-TR" dirty="0" smtClean="0">
                <a:solidFill>
                  <a:schemeClr val="tx1">
                    <a:lumMod val="50000"/>
                    <a:lumOff val="50000"/>
                  </a:schemeClr>
                </a:solidFill>
              </a:rPr>
              <a:t> sistem hastalıkları</a:t>
            </a:r>
          </a:p>
          <a:p>
            <a:r>
              <a:rPr lang="tr-TR" dirty="0" err="1" smtClean="0">
                <a:solidFill>
                  <a:schemeClr val="bg1">
                    <a:lumMod val="65000"/>
                  </a:schemeClr>
                </a:solidFill>
              </a:rPr>
              <a:t>İnfeksiyon</a:t>
            </a:r>
            <a:r>
              <a:rPr lang="tr-TR" dirty="0" smtClean="0">
                <a:solidFill>
                  <a:schemeClr val="bg1">
                    <a:lumMod val="65000"/>
                  </a:schemeClr>
                </a:solidFill>
              </a:rPr>
              <a:t> ve bulaşıcı hastalıklar</a:t>
            </a:r>
          </a:p>
          <a:p>
            <a:r>
              <a:rPr lang="tr-TR" dirty="0" err="1" smtClean="0">
                <a:solidFill>
                  <a:schemeClr val="bg1">
                    <a:lumMod val="75000"/>
                  </a:schemeClr>
                </a:solidFill>
              </a:rPr>
              <a:t>Gastrointestinal</a:t>
            </a:r>
            <a:r>
              <a:rPr lang="tr-TR" dirty="0" smtClean="0">
                <a:solidFill>
                  <a:schemeClr val="bg1">
                    <a:lumMod val="75000"/>
                  </a:schemeClr>
                </a:solidFill>
              </a:rPr>
              <a:t> sistem hastalıkları</a:t>
            </a:r>
            <a:endParaRPr lang="tr-TR" dirty="0">
              <a:solidFill>
                <a:schemeClr val="bg1">
                  <a:lumMod val="75000"/>
                </a:schemeClr>
              </a:solidFill>
            </a:endParaRPr>
          </a:p>
        </p:txBody>
      </p:sp>
    </p:spTree>
    <p:extLst>
      <p:ext uri="{BB962C8B-B14F-4D97-AF65-F5344CB8AC3E}">
        <p14:creationId xmlns:p14="http://schemas.microsoft.com/office/powerpoint/2010/main" val="88974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Sağlık Hizmetlerinin Değerlendirilmesi</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Gereksinim duyulan tüm sağlık hizmetleri mevcut mu, ulaşılabilir mi ve gerektiği şekilde kullanılabiliyor mu?</a:t>
            </a:r>
          </a:p>
          <a:p>
            <a:r>
              <a:rPr lang="tr-TR" dirty="0" smtClean="0"/>
              <a:t>Çocukların ihtiyacı olan bağışıklama hizmeti, gebelerin ihtiyacı olan doğum öncesi bakım hizmeti verilebiliyor mu?</a:t>
            </a:r>
          </a:p>
          <a:p>
            <a:r>
              <a:rPr lang="tr-TR" dirty="0" smtClean="0"/>
              <a:t>Bu hizmetler etkili mi, maliyet-yarar oranları nasıl?</a:t>
            </a:r>
            <a:endParaRPr lang="tr-TR" dirty="0"/>
          </a:p>
        </p:txBody>
      </p:sp>
    </p:spTree>
    <p:extLst>
      <p:ext uri="{BB962C8B-B14F-4D97-AF65-F5344CB8AC3E}">
        <p14:creationId xmlns:p14="http://schemas.microsoft.com/office/powerpoint/2010/main" val="210334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Sağlık Hizmetlerinin Değerlendirilmesi</a:t>
            </a:r>
            <a:endParaRPr lang="tr-TR"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88843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40968"/>
            <a:ext cx="381642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56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Sağlık Hizmetlerinin Değerlendirilmesi</a:t>
            </a:r>
            <a:endParaRPr lang="tr-TR" b="1" dirty="0"/>
          </a:p>
        </p:txBody>
      </p:sp>
      <p:sp>
        <p:nvSpPr>
          <p:cNvPr id="3" name="İçerik Yer Tutucusu 2"/>
          <p:cNvSpPr>
            <a:spLocks noGrp="1"/>
          </p:cNvSpPr>
          <p:nvPr>
            <p:ph idx="1"/>
          </p:nvPr>
        </p:nvSpPr>
        <p:spPr/>
        <p:txBody>
          <a:bodyPr>
            <a:normAutofit lnSpcReduction="10000"/>
          </a:bodyPr>
          <a:lstStyle/>
          <a:p>
            <a:r>
              <a:rPr lang="tr-TR" dirty="0" smtClean="0"/>
              <a:t>Bu ve buna benzer yüzlerce soruya verilecek yanıt; kapsamlı ve rutin tutulan kayıtların değerlendirilmesi ya da özel olarak planlanan epidemiyolojik araştırmalarla mümkün olur.</a:t>
            </a:r>
          </a:p>
          <a:p>
            <a:r>
              <a:rPr lang="tr-TR" dirty="0" smtClean="0"/>
              <a:t>Bazen diğer veri kaynakları da yol gösterici olur. Örneğin nüfus sayımlarında evde yaşayan yalnız yaşlı sayısının arttığının saptanması; evde yaşlı bakım hizmetlerinin planlanması veya geliştirilmesini sağlayabilir. </a:t>
            </a:r>
            <a:endParaRPr lang="tr-TR" dirty="0"/>
          </a:p>
        </p:txBody>
      </p:sp>
    </p:spTree>
    <p:extLst>
      <p:ext uri="{BB962C8B-B14F-4D97-AF65-F5344CB8AC3E}">
        <p14:creationId xmlns:p14="http://schemas.microsoft.com/office/powerpoint/2010/main" val="28198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solidFill>
                  <a:srgbClr val="C00000"/>
                </a:solidFill>
              </a:rPr>
              <a:t>Kişilerin sağlık sorunlarıyla karşılaşma risklerinin, </a:t>
            </a:r>
            <a:r>
              <a:rPr lang="tr-TR" sz="3600" b="1" dirty="0" err="1" smtClean="0">
                <a:solidFill>
                  <a:srgbClr val="C00000"/>
                </a:solidFill>
              </a:rPr>
              <a:t>prognozlarının</a:t>
            </a:r>
            <a:r>
              <a:rPr lang="tr-TR" sz="3600" b="1" dirty="0" smtClean="0">
                <a:solidFill>
                  <a:srgbClr val="C00000"/>
                </a:solidFill>
              </a:rPr>
              <a:t> belirlenmesi</a:t>
            </a:r>
            <a:endParaRPr lang="tr-TR" sz="3600" b="1" dirty="0">
              <a:solidFill>
                <a:srgbClr val="C00000"/>
              </a:solidFill>
            </a:endParaRPr>
          </a:p>
        </p:txBody>
      </p:sp>
      <p:sp>
        <p:nvSpPr>
          <p:cNvPr id="3" name="İçerik Yer Tutucusu 2"/>
          <p:cNvSpPr>
            <a:spLocks noGrp="1"/>
          </p:cNvSpPr>
          <p:nvPr>
            <p:ph idx="1"/>
          </p:nvPr>
        </p:nvSpPr>
        <p:spPr/>
        <p:txBody>
          <a:bodyPr/>
          <a:lstStyle/>
          <a:p>
            <a:r>
              <a:rPr lang="tr-TR" dirty="0" smtClean="0"/>
              <a:t>Sağlıklı kişinin beklenen yaşam süresi nedir?</a:t>
            </a:r>
          </a:p>
          <a:p>
            <a:r>
              <a:rPr lang="tr-TR" dirty="0" smtClean="0"/>
              <a:t>Hastanın ne kadar yaşaması beklenmektedir?</a:t>
            </a:r>
          </a:p>
          <a:p>
            <a:r>
              <a:rPr lang="tr-TR" dirty="0" smtClean="0"/>
              <a:t>Alışkanlıklar hastalık riskini ne kadar arttırmaktadır?</a:t>
            </a:r>
          </a:p>
          <a:p>
            <a:r>
              <a:rPr lang="tr-TR" dirty="0" smtClean="0"/>
              <a:t>Çevre etkisi, işyeri ortamı, beslenme şekli kişinin sağlığını ve yaşam süresini etkilemekte midir?</a:t>
            </a:r>
          </a:p>
          <a:p>
            <a:endParaRPr lang="tr-TR" dirty="0"/>
          </a:p>
        </p:txBody>
      </p:sp>
    </p:spTree>
    <p:extLst>
      <p:ext uri="{BB962C8B-B14F-4D97-AF65-F5344CB8AC3E}">
        <p14:creationId xmlns:p14="http://schemas.microsoft.com/office/powerpoint/2010/main" val="255983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srgbClr val="C00000"/>
                </a:solidFill>
              </a:rPr>
              <a:t>Kişilerin sağlık sorunlarıyla karşılaşma risklerinin, </a:t>
            </a:r>
            <a:r>
              <a:rPr lang="tr-TR" sz="3600" b="1" dirty="0" err="1">
                <a:solidFill>
                  <a:srgbClr val="C00000"/>
                </a:solidFill>
              </a:rPr>
              <a:t>prognozlarının</a:t>
            </a:r>
            <a:r>
              <a:rPr lang="tr-TR" sz="3600" b="1" dirty="0">
                <a:solidFill>
                  <a:srgbClr val="C00000"/>
                </a:solidFill>
              </a:rPr>
              <a:t> belirlenmesi</a:t>
            </a:r>
            <a:endParaRPr lang="tr-TR"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6048671"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b="1" dirty="0" smtClean="0">
                <a:solidFill>
                  <a:srgbClr val="C00000"/>
                </a:solidFill>
              </a:rPr>
              <a:t>Amaç ve Öğrenim Hedefleri</a:t>
            </a:r>
          </a:p>
        </p:txBody>
      </p:sp>
      <p:sp>
        <p:nvSpPr>
          <p:cNvPr id="3075" name="Rectangle 3"/>
          <p:cNvSpPr>
            <a:spLocks noGrp="1" noChangeArrowheads="1"/>
          </p:cNvSpPr>
          <p:nvPr>
            <p:ph type="body" idx="1"/>
          </p:nvPr>
        </p:nvSpPr>
        <p:spPr/>
        <p:txBody>
          <a:bodyPr/>
          <a:lstStyle/>
          <a:p>
            <a:pPr eaLnBrk="1" hangingPunct="1"/>
            <a:r>
              <a:rPr lang="tr-TR" dirty="0" smtClean="0">
                <a:solidFill>
                  <a:srgbClr val="C00000"/>
                </a:solidFill>
              </a:rPr>
              <a:t>Amaç</a:t>
            </a:r>
          </a:p>
        </p:txBody>
      </p:sp>
      <p:sp>
        <p:nvSpPr>
          <p:cNvPr id="3076" name="3 İçerik Yer Tutucusu"/>
          <p:cNvSpPr>
            <a:spLocks noGrp="1"/>
          </p:cNvSpPr>
          <p:nvPr>
            <p:ph sz="half" idx="2"/>
          </p:nvPr>
        </p:nvSpPr>
        <p:spPr/>
        <p:txBody>
          <a:bodyPr/>
          <a:lstStyle/>
          <a:p>
            <a:pPr eaLnBrk="1" hangingPunct="1"/>
            <a:r>
              <a:rPr lang="tr-TR" dirty="0" smtClean="0"/>
              <a:t>Bu dersin amacı;</a:t>
            </a:r>
          </a:p>
          <a:p>
            <a:pPr lvl="1" eaLnBrk="1" hangingPunct="1"/>
            <a:r>
              <a:rPr lang="tr-TR" dirty="0"/>
              <a:t>E</a:t>
            </a:r>
            <a:r>
              <a:rPr lang="tr-TR" dirty="0" smtClean="0"/>
              <a:t>pidemiyolojik </a:t>
            </a:r>
            <a:r>
              <a:rPr lang="tr-TR" dirty="0" smtClean="0"/>
              <a:t>yöntemlerin tıpta hangi amaçlarla kullanıldığının öğrenilmesi</a:t>
            </a:r>
          </a:p>
          <a:p>
            <a:pPr lvl="1" eaLnBrk="1" hangingPunct="1">
              <a:buFontTx/>
              <a:buNone/>
            </a:pPr>
            <a:r>
              <a:rPr lang="tr-TR" dirty="0" smtClean="0"/>
              <a:t>		</a:t>
            </a:r>
          </a:p>
          <a:p>
            <a:pPr>
              <a:buFontTx/>
              <a:buNone/>
            </a:pPr>
            <a:endParaRPr lang="tr-TR" dirty="0" smtClean="0"/>
          </a:p>
        </p:txBody>
      </p:sp>
      <p:sp>
        <p:nvSpPr>
          <p:cNvPr id="3077" name="4 Metin Yer Tutucusu"/>
          <p:cNvSpPr>
            <a:spLocks noGrp="1"/>
          </p:cNvSpPr>
          <p:nvPr>
            <p:ph type="body" sz="quarter" idx="3"/>
          </p:nvPr>
        </p:nvSpPr>
        <p:spPr/>
        <p:txBody>
          <a:bodyPr/>
          <a:lstStyle/>
          <a:p>
            <a:r>
              <a:rPr lang="tr-TR" dirty="0" smtClean="0">
                <a:solidFill>
                  <a:srgbClr val="C00000"/>
                </a:solidFill>
              </a:rPr>
              <a:t>Öğrenim Hedefleri</a:t>
            </a:r>
          </a:p>
        </p:txBody>
      </p:sp>
      <p:sp>
        <p:nvSpPr>
          <p:cNvPr id="3078" name="5 İçerik Yer Tutucusu"/>
          <p:cNvSpPr>
            <a:spLocks noGrp="1"/>
          </p:cNvSpPr>
          <p:nvPr>
            <p:ph sz="quarter" idx="4"/>
          </p:nvPr>
        </p:nvSpPr>
        <p:spPr/>
        <p:txBody>
          <a:bodyPr/>
          <a:lstStyle/>
          <a:p>
            <a:pPr eaLnBrk="1" hangingPunct="1"/>
            <a:r>
              <a:rPr lang="tr-TR" dirty="0" smtClean="0"/>
              <a:t>Epidemiyolojinin tanımı </a:t>
            </a:r>
          </a:p>
          <a:p>
            <a:pPr eaLnBrk="1" hangingPunct="1"/>
            <a:r>
              <a:rPr lang="tr-TR" dirty="0" smtClean="0"/>
              <a:t>Araştırma stratejileri</a:t>
            </a:r>
          </a:p>
          <a:p>
            <a:pPr eaLnBrk="1" hangingPunct="1"/>
            <a:r>
              <a:rPr lang="tr-TR" dirty="0" smtClean="0"/>
              <a:t>Epidemiyolojik yöntemlerin kullanım alanları</a:t>
            </a:r>
          </a:p>
          <a:p>
            <a:pPr eaLnBrk="1" hangingPunct="1"/>
            <a:r>
              <a:rPr lang="tr-TR" dirty="0" smtClean="0"/>
              <a:t>Sağlık sorunlarının çözülmesinde epidemiyolojinin rolü</a:t>
            </a:r>
          </a:p>
          <a:p>
            <a:endParaRPr lang="tr-TR" dirty="0" smtClean="0"/>
          </a:p>
        </p:txBody>
      </p:sp>
    </p:spTree>
    <p:extLst>
      <p:ext uri="{BB962C8B-B14F-4D97-AF65-F5344CB8AC3E}">
        <p14:creationId xmlns:p14="http://schemas.microsoft.com/office/powerpoint/2010/main" val="25824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 calcmode="lin" valueType="num">
                                      <p:cBhvr>
                                        <p:cTn id="7" dur="500" fill="hold"/>
                                        <p:tgtEl>
                                          <p:spTgt spid="30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8">
                                            <p:txEl>
                                              <p:pRg st="1" end="1"/>
                                            </p:txEl>
                                          </p:spTgt>
                                        </p:tgtEl>
                                        <p:attrNameLst>
                                          <p:attrName>style.visibility</p:attrName>
                                        </p:attrNameLst>
                                      </p:cBhvr>
                                      <p:to>
                                        <p:strVal val="visible"/>
                                      </p:to>
                                    </p:set>
                                    <p:anim calcmode="lin" valueType="num">
                                      <p:cBhvr>
                                        <p:cTn id="14" dur="500" fill="hold"/>
                                        <p:tgtEl>
                                          <p:spTgt spid="307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8">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078">
                                            <p:txEl>
                                              <p:pRg st="2" end="2"/>
                                            </p:txEl>
                                          </p:spTgt>
                                        </p:tgtEl>
                                        <p:attrNameLst>
                                          <p:attrName>style.visibility</p:attrName>
                                        </p:attrNameLst>
                                      </p:cBhvr>
                                      <p:to>
                                        <p:strVal val="visible"/>
                                      </p:to>
                                    </p:set>
                                    <p:anim calcmode="lin" valueType="num">
                                      <p:cBhvr>
                                        <p:cTn id="19" dur="500" fill="hold"/>
                                        <p:tgtEl>
                                          <p:spTgt spid="307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078">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078">
                                            <p:txEl>
                                              <p:pRg st="3" end="3"/>
                                            </p:txEl>
                                          </p:spTgt>
                                        </p:tgtEl>
                                        <p:attrNameLst>
                                          <p:attrName>style.visibility</p:attrName>
                                        </p:attrNameLst>
                                      </p:cBhvr>
                                      <p:to>
                                        <p:strVal val="visible"/>
                                      </p:to>
                                    </p:set>
                                    <p:anim calcmode="lin" valueType="num">
                                      <p:cBhvr>
                                        <p:cTn id="24" dur="500" fill="hold"/>
                                        <p:tgtEl>
                                          <p:spTgt spid="307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8">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8229600" cy="1143000"/>
          </a:xfrm>
        </p:spPr>
        <p:txBody>
          <a:bodyPr>
            <a:noAutofit/>
          </a:bodyPr>
          <a:lstStyle/>
          <a:p>
            <a:r>
              <a:rPr lang="tr-TR" sz="3600" b="1" dirty="0">
                <a:solidFill>
                  <a:srgbClr val="C00000"/>
                </a:solidFill>
              </a:rPr>
              <a:t>Kişilerin sağlık sorunlarıyla karşılaşma risklerinin, </a:t>
            </a:r>
            <a:r>
              <a:rPr lang="tr-TR" sz="3600" b="1" dirty="0" err="1">
                <a:solidFill>
                  <a:srgbClr val="C00000"/>
                </a:solidFill>
              </a:rPr>
              <a:t>prognozlarının</a:t>
            </a:r>
            <a:r>
              <a:rPr lang="tr-TR" sz="3600" b="1" dirty="0">
                <a:solidFill>
                  <a:srgbClr val="C00000"/>
                </a:solidFill>
              </a:rPr>
              <a:t> belirlenmesi</a:t>
            </a:r>
            <a:endParaRPr lang="tr-TR" sz="3600" dirty="0"/>
          </a:p>
        </p:txBody>
      </p:sp>
      <p:sp>
        <p:nvSpPr>
          <p:cNvPr id="3" name="İçerik Yer Tutucusu 2"/>
          <p:cNvSpPr>
            <a:spLocks noGrp="1"/>
          </p:cNvSpPr>
          <p:nvPr>
            <p:ph idx="1"/>
          </p:nvPr>
        </p:nvSpPr>
        <p:spPr/>
        <p:txBody>
          <a:bodyPr/>
          <a:lstStyle/>
          <a:p>
            <a:r>
              <a:rPr lang="tr-TR" dirty="0" smtClean="0"/>
              <a:t>Bu soruların yanıtlanması; sağlık hizmetlerinin </a:t>
            </a:r>
            <a:r>
              <a:rPr lang="tr-TR" dirty="0" smtClean="0"/>
              <a:t>planlanmasından </a:t>
            </a:r>
            <a:r>
              <a:rPr lang="tr-TR" dirty="0" smtClean="0"/>
              <a:t>finansmanına, yaşam alışkanlıklarından çevresel duyarlılığa, çalışma ortamından beslenmeye kadar onlarca konuda karar vermeye ve  önlem almaya neden olmaktadır.</a:t>
            </a:r>
            <a:endParaRPr lang="tr-TR" dirty="0"/>
          </a:p>
        </p:txBody>
      </p:sp>
    </p:spTree>
    <p:extLst>
      <p:ext uri="{BB962C8B-B14F-4D97-AF65-F5344CB8AC3E}">
        <p14:creationId xmlns:p14="http://schemas.microsoft.com/office/powerpoint/2010/main" val="391154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C00000"/>
                </a:solidFill>
              </a:rPr>
              <a:t>Kişilerin sağlık sorunlarıyla karşılaşma risklerinin, </a:t>
            </a:r>
            <a:r>
              <a:rPr lang="tr-TR" sz="3200" b="1" dirty="0" err="1">
                <a:solidFill>
                  <a:srgbClr val="C00000"/>
                </a:solidFill>
              </a:rPr>
              <a:t>prognozlarının</a:t>
            </a:r>
            <a:r>
              <a:rPr lang="tr-TR" sz="3200" b="1" dirty="0">
                <a:solidFill>
                  <a:srgbClr val="C00000"/>
                </a:solidFill>
              </a:rPr>
              <a:t> belirlenmesi</a:t>
            </a:r>
            <a:endParaRPr lang="tr-TR" sz="3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76875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8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C00000"/>
                </a:solidFill>
              </a:rPr>
              <a:t>Kişilerin sağlık sorunlarıyla karşılaşma risklerinin, </a:t>
            </a:r>
            <a:r>
              <a:rPr lang="tr-TR" sz="3200" b="1" dirty="0" err="1">
                <a:solidFill>
                  <a:srgbClr val="C00000"/>
                </a:solidFill>
              </a:rPr>
              <a:t>prognozlarının</a:t>
            </a:r>
            <a:r>
              <a:rPr lang="tr-TR" sz="3200" b="1" dirty="0">
                <a:solidFill>
                  <a:srgbClr val="C00000"/>
                </a:solidFill>
              </a:rPr>
              <a:t> belirlenmesi</a:t>
            </a:r>
            <a:endParaRPr lang="tr-TR" sz="3200"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pic>
        <p:nvPicPr>
          <p:cNvPr id="6148"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396043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96044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50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C00000"/>
                </a:solidFill>
              </a:rPr>
              <a:t>Kişilerin sağlık sorunlarıyla karşılaşma risklerinin, </a:t>
            </a:r>
            <a:r>
              <a:rPr lang="tr-TR" sz="3200" b="1" dirty="0" err="1">
                <a:solidFill>
                  <a:srgbClr val="C00000"/>
                </a:solidFill>
              </a:rPr>
              <a:t>prognozlarının</a:t>
            </a:r>
            <a:r>
              <a:rPr lang="tr-TR" sz="3200" b="1" dirty="0">
                <a:solidFill>
                  <a:srgbClr val="C00000"/>
                </a:solidFill>
              </a:rPr>
              <a:t> belirlenmesi</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3888432"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132856"/>
            <a:ext cx="4041775" cy="354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82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dirty="0"/>
          </a:p>
        </p:txBody>
      </p:sp>
      <p:sp>
        <p:nvSpPr>
          <p:cNvPr id="5" name="Metin Yer Tutucusu 4"/>
          <p:cNvSpPr>
            <a:spLocks noGrp="1"/>
          </p:cNvSpPr>
          <p:nvPr>
            <p:ph type="body" sz="quarter" idx="3"/>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461101"/>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576" y="1980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508551" y="-15137"/>
            <a:ext cx="2573585" cy="238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0" y="19888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425" y="2204864"/>
            <a:ext cx="34575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638" y="2281238"/>
            <a:ext cx="19907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3814763"/>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4725143"/>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16379"/>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157192"/>
            <a:ext cx="2143125" cy="168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9562" y="19802"/>
            <a:ext cx="1214438" cy="218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855" y="5236735"/>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25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Hastalığın Klinik Tablosunun Tamamlanması</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Aynı tanıyı almış hastaların özelliklerinin bir araya getirilmesiyle hastalıkların başlangıcı, gelişimi, yayılımı, yan etkileri ve </a:t>
            </a:r>
            <a:r>
              <a:rPr lang="tr-TR" dirty="0" err="1" smtClean="0"/>
              <a:t>prognozlarının</a:t>
            </a:r>
            <a:r>
              <a:rPr lang="tr-TR" dirty="0" smtClean="0"/>
              <a:t> hangi olasılıklarla nasıl seyredeceği ve sonlanacağı belirlenebilir. </a:t>
            </a:r>
          </a:p>
          <a:p>
            <a:r>
              <a:rPr lang="tr-TR" dirty="0" smtClean="0"/>
              <a:t>Her hastalık kişiden kişiye farklı bir seyir izleyebilir. Klinik tablonun tam olarak belirlenebilmesi için bu farklılıkların ve nedenlerinin saptanması ve hastalardaki değişmeyen ortak noktaların belirlenmesi gerekir </a:t>
            </a:r>
            <a:endParaRPr lang="tr-TR" dirty="0"/>
          </a:p>
        </p:txBody>
      </p:sp>
    </p:spTree>
    <p:extLst>
      <p:ext uri="{BB962C8B-B14F-4D97-AF65-F5344CB8AC3E}">
        <p14:creationId xmlns:p14="http://schemas.microsoft.com/office/powerpoint/2010/main" val="310291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560840" cy="579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33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Sendromların belirlenmesi</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İlk bakışta ilgisizmiş gibi görünen semptom, bulgu, anatomik bozukluk, biyokimyasal bozukluk gibi durum ve olayların aslında aynı nedene bağlı olması, bir çok vaka özelliklerinin bir arada incelenmesiyle ve bazı göstergelerin tüm hastaların ortak özelliği olduğunun fark edilmesiyle mümkün olabilir. </a:t>
            </a:r>
          </a:p>
          <a:p>
            <a:pPr marL="0" indent="0">
              <a:buNone/>
            </a:pPr>
            <a:endParaRPr lang="tr-TR" dirty="0"/>
          </a:p>
        </p:txBody>
      </p:sp>
    </p:spTree>
    <p:extLst>
      <p:ext uri="{BB962C8B-B14F-4D97-AF65-F5344CB8AC3E}">
        <p14:creationId xmlns:p14="http://schemas.microsoft.com/office/powerpoint/2010/main" val="70806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Sendromların belirlenmesi</a:t>
            </a:r>
            <a:endParaRPr lang="tr-T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244124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556792"/>
            <a:ext cx="24300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56792"/>
            <a:ext cx="2016224" cy="18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861048"/>
            <a:ext cx="28912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933056"/>
            <a:ext cx="3398515" cy="213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77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Hastalık ve sağlık sorunlarının nedenlerinin araştırılması</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Nedenlerin bulunması Epidemiyolojinin en sık kullanım alanlarından biridir. </a:t>
            </a:r>
          </a:p>
          <a:p>
            <a:r>
              <a:rPr lang="tr-TR" dirty="0" smtClean="0"/>
              <a:t>Epidemiyolojik araştırmalarla toplanan verilerle kurulan hipotezler istatistiksel olarak test edilir ve neden ya da nedenlerin hastalığın oluşumundaki rolleri saptanır.</a:t>
            </a:r>
            <a:endParaRPr lang="tr-TR" dirty="0"/>
          </a:p>
        </p:txBody>
      </p:sp>
    </p:spTree>
    <p:extLst>
      <p:ext uri="{BB962C8B-B14F-4D97-AF65-F5344CB8AC3E}">
        <p14:creationId xmlns:p14="http://schemas.microsoft.com/office/powerpoint/2010/main" val="92598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TANIM</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dirty="0" smtClean="0"/>
              <a:t>Epidemiyoloji uzun yıllar «Salgın Bilimi» olarak tanımlandı. Son yıllarda aşağıdaki tanım üzerinde uzlaşıldı.</a:t>
            </a:r>
          </a:p>
          <a:p>
            <a:pPr marL="0" indent="0">
              <a:buNone/>
            </a:pPr>
            <a:endParaRPr lang="tr-TR" dirty="0"/>
          </a:p>
          <a:p>
            <a:pPr marL="0" indent="0">
              <a:buNone/>
            </a:pPr>
            <a:r>
              <a:rPr lang="tr-TR" b="1" i="1" dirty="0" smtClean="0">
                <a:solidFill>
                  <a:srgbClr val="C00000"/>
                </a:solidFill>
              </a:rPr>
              <a:t>Epidemiyoloji; sağlık ve sağlıkla ilgili durumların dağılımını, nedenlerini ve sorunların en uygun çözüm yollarını belirlemek, bilgileri sağlık sorunlarının </a:t>
            </a:r>
            <a:r>
              <a:rPr lang="tr-TR" b="1" i="1" dirty="0" smtClean="0">
                <a:solidFill>
                  <a:srgbClr val="C00000"/>
                </a:solidFill>
              </a:rPr>
              <a:t>kontrolü </a:t>
            </a:r>
            <a:r>
              <a:rPr lang="tr-TR" b="1" i="1" dirty="0" smtClean="0">
                <a:solidFill>
                  <a:srgbClr val="C00000"/>
                </a:solidFill>
              </a:rPr>
              <a:t>için uygulamaya dönüştürmektir.</a:t>
            </a:r>
            <a:endParaRPr lang="tr-TR" b="1" i="1" dirty="0">
              <a:solidFill>
                <a:srgbClr val="C00000"/>
              </a:solidFill>
            </a:endParaRPr>
          </a:p>
        </p:txBody>
      </p:sp>
    </p:spTree>
    <p:extLst>
      <p:ext uri="{BB962C8B-B14F-4D97-AF65-F5344CB8AC3E}">
        <p14:creationId xmlns:p14="http://schemas.microsoft.com/office/powerpoint/2010/main" val="2443256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Autofit/>
          </a:bodyPr>
          <a:lstStyle/>
          <a:p>
            <a:r>
              <a:rPr lang="tr-TR" sz="3600" b="1" dirty="0">
                <a:solidFill>
                  <a:srgbClr val="C00000"/>
                </a:solidFill>
              </a:rPr>
              <a:t>Hastalık ve sağlık sorunlarının nedenlerinin araştırılması</a:t>
            </a:r>
            <a:endParaRPr lang="tr-TR" sz="36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4048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12776"/>
            <a:ext cx="403244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Epidemiyolojinin Kullanım Alanları</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Sağlık  ve sağlıkla ilgili durumların dağılımını incelemek</a:t>
            </a:r>
          </a:p>
          <a:p>
            <a:pPr marL="0" indent="0">
              <a:buNone/>
            </a:pPr>
            <a:r>
              <a:rPr lang="tr-TR" sz="4800" b="1" dirty="0" smtClean="0">
                <a:solidFill>
                  <a:srgbClr val="C00000"/>
                </a:solidFill>
              </a:rPr>
              <a:t>TANIMLAYICI EPİDEMİYOLOJİ</a:t>
            </a:r>
          </a:p>
          <a:p>
            <a:pPr marL="0" indent="0">
              <a:buNone/>
            </a:pPr>
            <a:r>
              <a:rPr lang="tr-TR" sz="3600" dirty="0" smtClean="0"/>
              <a:t>Kişi </a:t>
            </a:r>
          </a:p>
          <a:p>
            <a:pPr marL="0" indent="0">
              <a:buNone/>
            </a:pPr>
            <a:r>
              <a:rPr lang="tr-TR" sz="3600" dirty="0" smtClean="0"/>
              <a:t>Yer      </a:t>
            </a:r>
          </a:p>
          <a:p>
            <a:pPr marL="0" indent="0">
              <a:buNone/>
            </a:pPr>
            <a:r>
              <a:rPr lang="tr-TR" sz="3600" dirty="0" smtClean="0"/>
              <a:t>Zaman   </a:t>
            </a:r>
          </a:p>
          <a:p>
            <a:pPr marL="0" indent="0">
              <a:buNone/>
            </a:pPr>
            <a:r>
              <a:rPr lang="tr-TR" sz="3600" dirty="0"/>
              <a:t> </a:t>
            </a:r>
            <a:r>
              <a:rPr lang="tr-TR" sz="3600" dirty="0" smtClean="0"/>
              <a:t>                        özellikleri</a:t>
            </a:r>
            <a:endParaRPr lang="tr-TR" sz="3600" dirty="0"/>
          </a:p>
        </p:txBody>
      </p:sp>
    </p:spTree>
    <p:extLst>
      <p:ext uri="{BB962C8B-B14F-4D97-AF65-F5344CB8AC3E}">
        <p14:creationId xmlns:p14="http://schemas.microsoft.com/office/powerpoint/2010/main" val="140205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Epidemiyolojinin Kullanım Alanları</a:t>
            </a:r>
            <a:endParaRPr lang="tr-TR" dirty="0"/>
          </a:p>
        </p:txBody>
      </p:sp>
      <p:sp>
        <p:nvSpPr>
          <p:cNvPr id="3" name="İçerik Yer Tutucusu 2"/>
          <p:cNvSpPr>
            <a:spLocks noGrp="1"/>
          </p:cNvSpPr>
          <p:nvPr>
            <p:ph idx="1"/>
          </p:nvPr>
        </p:nvSpPr>
        <p:spPr/>
        <p:txBody>
          <a:bodyPr/>
          <a:lstStyle/>
          <a:p>
            <a:pPr marL="0" indent="0">
              <a:buNone/>
            </a:pPr>
            <a:r>
              <a:rPr lang="tr-TR" dirty="0" smtClean="0"/>
              <a:t>Sağlık sorunlarının nedenlerini belirlemek</a:t>
            </a:r>
            <a:endParaRPr lang="tr-TR" dirty="0"/>
          </a:p>
          <a:p>
            <a:pPr marL="0" indent="0">
              <a:buNone/>
            </a:pPr>
            <a:endParaRPr lang="tr-TR" dirty="0" smtClean="0"/>
          </a:p>
          <a:p>
            <a:pPr marL="0" indent="0">
              <a:buNone/>
            </a:pPr>
            <a:r>
              <a:rPr lang="tr-TR" sz="5400" b="1" dirty="0" smtClean="0">
                <a:solidFill>
                  <a:srgbClr val="C00000"/>
                </a:solidFill>
              </a:rPr>
              <a:t>ANALİTİK EPİDEMİYOLOJİ</a:t>
            </a:r>
          </a:p>
          <a:p>
            <a:pPr marL="0" indent="0">
              <a:buNone/>
            </a:pPr>
            <a:endParaRPr lang="tr-TR" dirty="0">
              <a:solidFill>
                <a:srgbClr val="C00000"/>
              </a:solidFill>
            </a:endParaRPr>
          </a:p>
          <a:p>
            <a:pPr marL="0" indent="0">
              <a:buNone/>
            </a:pPr>
            <a:r>
              <a:rPr lang="tr-TR" dirty="0" err="1" smtClean="0"/>
              <a:t>Kesitsel</a:t>
            </a:r>
            <a:r>
              <a:rPr lang="tr-TR" dirty="0" smtClean="0"/>
              <a:t> çalışmalar, Vaka-kontrol çalışmaları, İzleme çalışmaları</a:t>
            </a:r>
            <a:endParaRPr lang="tr-TR" dirty="0"/>
          </a:p>
        </p:txBody>
      </p:sp>
    </p:spTree>
    <p:extLst>
      <p:ext uri="{BB962C8B-B14F-4D97-AF65-F5344CB8AC3E}">
        <p14:creationId xmlns:p14="http://schemas.microsoft.com/office/powerpoint/2010/main" val="247151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Epidemiyolojinin Kullanım Alanları</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Sağlık sorunlarının en uygun çözümlerini bulma (Tanı, tedavi, nedeni ortadan kaldırma)</a:t>
            </a:r>
          </a:p>
          <a:p>
            <a:endParaRPr lang="tr-TR" dirty="0"/>
          </a:p>
          <a:p>
            <a:pPr marL="0" indent="0">
              <a:buNone/>
            </a:pPr>
            <a:r>
              <a:rPr lang="tr-TR" sz="5400" b="1" dirty="0" smtClean="0">
                <a:solidFill>
                  <a:srgbClr val="C00000"/>
                </a:solidFill>
              </a:rPr>
              <a:t>DENEYSEL EPİDEMİYOLOJİ</a:t>
            </a:r>
          </a:p>
          <a:p>
            <a:pPr marL="0" indent="0">
              <a:buNone/>
            </a:pPr>
            <a:endParaRPr lang="tr-TR" dirty="0"/>
          </a:p>
          <a:p>
            <a:pPr marL="0" indent="0">
              <a:buNone/>
            </a:pPr>
            <a:r>
              <a:rPr lang="tr-TR" dirty="0" err="1" smtClean="0"/>
              <a:t>Laboratuar</a:t>
            </a:r>
            <a:r>
              <a:rPr lang="tr-TR" dirty="0"/>
              <a:t> </a:t>
            </a:r>
            <a:r>
              <a:rPr lang="tr-TR" dirty="0" smtClean="0"/>
              <a:t>deneyleri, hayvan deneyleri, klinik deneyler, saha deneyleri </a:t>
            </a:r>
            <a:r>
              <a:rPr lang="tr-TR" sz="2800" dirty="0" smtClean="0">
                <a:solidFill>
                  <a:schemeClr val="bg1">
                    <a:lumMod val="50000"/>
                  </a:schemeClr>
                </a:solidFill>
              </a:rPr>
              <a:t>(Müdahale araştırmaları)</a:t>
            </a:r>
          </a:p>
          <a:p>
            <a:endParaRPr lang="tr-TR" dirty="0"/>
          </a:p>
        </p:txBody>
      </p:sp>
    </p:spTree>
    <p:extLst>
      <p:ext uri="{BB962C8B-B14F-4D97-AF65-F5344CB8AC3E}">
        <p14:creationId xmlns:p14="http://schemas.microsoft.com/office/powerpoint/2010/main" val="137352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Epidemiyolojinin Kullanım Alanları</a:t>
            </a:r>
            <a:endParaRPr lang="tr-TR" dirty="0"/>
          </a:p>
        </p:txBody>
      </p:sp>
      <p:sp>
        <p:nvSpPr>
          <p:cNvPr id="3" name="İçerik Yer Tutucusu 2"/>
          <p:cNvSpPr>
            <a:spLocks noGrp="1"/>
          </p:cNvSpPr>
          <p:nvPr>
            <p:ph idx="1"/>
          </p:nvPr>
        </p:nvSpPr>
        <p:spPr/>
        <p:txBody>
          <a:bodyPr/>
          <a:lstStyle/>
          <a:p>
            <a:pPr marL="0" indent="0">
              <a:buNone/>
            </a:pPr>
            <a:r>
              <a:rPr lang="tr-TR" dirty="0" smtClean="0"/>
              <a:t>Bu tanıma ek olarak;</a:t>
            </a:r>
          </a:p>
          <a:p>
            <a:pPr marL="0" indent="0">
              <a:buNone/>
            </a:pPr>
            <a:r>
              <a:rPr lang="tr-TR" dirty="0"/>
              <a:t>T</a:t>
            </a:r>
            <a:r>
              <a:rPr lang="tr-TR" dirty="0" smtClean="0"/>
              <a:t>anı ve tarama yöntemlerinin, gözlem ve ölçümlerin ne kadar geçerli, güvenilir ve tutarlı olduğunu ölçmeye yarayan </a:t>
            </a:r>
            <a:r>
              <a:rPr lang="tr-TR" b="1" dirty="0" smtClean="0">
                <a:solidFill>
                  <a:srgbClr val="C00000"/>
                </a:solidFill>
              </a:rPr>
              <a:t>Metodolojik Araştırmalar</a:t>
            </a:r>
            <a:r>
              <a:rPr lang="tr-TR" dirty="0" smtClean="0">
                <a:solidFill>
                  <a:srgbClr val="C00000"/>
                </a:solidFill>
              </a:rPr>
              <a:t> </a:t>
            </a:r>
            <a:r>
              <a:rPr lang="tr-TR" dirty="0" smtClean="0"/>
              <a:t>da Epidemiyolojinin konuları içinde yer almaktadır</a:t>
            </a:r>
            <a:endParaRPr lang="tr-TR" dirty="0"/>
          </a:p>
        </p:txBody>
      </p:sp>
    </p:spTree>
    <p:extLst>
      <p:ext uri="{BB962C8B-B14F-4D97-AF65-F5344CB8AC3E}">
        <p14:creationId xmlns:p14="http://schemas.microsoft.com/office/powerpoint/2010/main" val="349103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2204864"/>
            <a:ext cx="8229600" cy="3921299"/>
          </a:xfrm>
        </p:spPr>
        <p:txBody>
          <a:bodyPr>
            <a:normAutofit/>
          </a:bodyPr>
          <a:lstStyle/>
          <a:p>
            <a:pPr marL="0" indent="0">
              <a:buNone/>
            </a:pPr>
            <a:r>
              <a:rPr lang="tr-TR" sz="8800" b="1" dirty="0" smtClean="0">
                <a:solidFill>
                  <a:srgbClr val="C00000"/>
                </a:solidFill>
              </a:rPr>
              <a:t>Epidemiyolojinin Kullanım Alanları</a:t>
            </a:r>
            <a:endParaRPr lang="tr-TR" sz="8800" b="1" dirty="0">
              <a:solidFill>
                <a:srgbClr val="C0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06489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01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Sağlık sorunlarının zaman içinde gösterdiği değişimin incelenmesi</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Toplumun sağlık düzeyi gelişiyor mu, iyiye mi yoksa kötüye mi gidiyor?</a:t>
            </a:r>
          </a:p>
          <a:p>
            <a:r>
              <a:rPr lang="tr-TR" dirty="0" smtClean="0"/>
              <a:t>Bu soruya ancak hastalık hızları ve sağlık ölçütlerini sürekli hesaplayarak ve geçmişle karşılaştırarak yanıt verebiliriz. </a:t>
            </a:r>
          </a:p>
          <a:p>
            <a:r>
              <a:rPr lang="tr-TR" dirty="0" smtClean="0"/>
              <a:t>Bu nedenle istatistik ve karşılaştırma sağlık hizmetlerinin vazgeçilmez bir parçası olmalıdır.</a:t>
            </a:r>
            <a:endParaRPr lang="tr-TR" dirty="0"/>
          </a:p>
        </p:txBody>
      </p:sp>
    </p:spTree>
    <p:extLst>
      <p:ext uri="{BB962C8B-B14F-4D97-AF65-F5344CB8AC3E}">
        <p14:creationId xmlns:p14="http://schemas.microsoft.com/office/powerpoint/2010/main" val="2746930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303</TotalTime>
  <Words>716</Words>
  <Application>Microsoft Office PowerPoint</Application>
  <PresentationFormat>Ekran Gösterisi (4:3)</PresentationFormat>
  <Paragraphs>87</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Epidemiyolojinin Kullanım Alanları</vt:lpstr>
      <vt:lpstr>Amaç ve Öğrenim Hedefleri</vt:lpstr>
      <vt:lpstr>TANIM</vt:lpstr>
      <vt:lpstr>Epidemiyolojinin Kullanım Alanları</vt:lpstr>
      <vt:lpstr>Epidemiyolojinin Kullanım Alanları</vt:lpstr>
      <vt:lpstr>Epidemiyolojinin Kullanım Alanları</vt:lpstr>
      <vt:lpstr>Epidemiyolojinin Kullanım Alanları</vt:lpstr>
      <vt:lpstr>PowerPoint Sunusu</vt:lpstr>
      <vt:lpstr>Sağlık sorunlarının zaman içinde gösterdiği değişimin incelenmesi</vt:lpstr>
      <vt:lpstr>PowerPoint Sunusu</vt:lpstr>
      <vt:lpstr>Sağlık sorunlarının zaman içinde gösterdiği değişimin incelenmesi</vt:lpstr>
      <vt:lpstr>Toplumsal Tanı Konulması</vt:lpstr>
      <vt:lpstr>PowerPoint Sunusu</vt:lpstr>
      <vt:lpstr>Toplumsal Tanı Konulması Türkiye’de ölüm nedenleri(2008)</vt:lpstr>
      <vt:lpstr>Sağlık Hizmetlerinin Değerlendirilmesi</vt:lpstr>
      <vt:lpstr>Sağlık Hizmetlerinin Değerlendirilmesi</vt:lpstr>
      <vt:lpstr>Sağlık Hizmetlerinin Değerlendirilmesi</vt:lpstr>
      <vt:lpstr>Kişilerin sağlık sorunlarıyla karşılaşma risklerinin, prognozlarının belirlenmesi</vt:lpstr>
      <vt:lpstr>Kişilerin sağlık sorunlarıyla karşılaşma risklerinin, prognozlarının belirlenmesi</vt:lpstr>
      <vt:lpstr>Kişilerin sağlık sorunlarıyla karşılaşma risklerinin, prognozlarının belirlenmesi</vt:lpstr>
      <vt:lpstr>Kişilerin sağlık sorunlarıyla karşılaşma risklerinin, prognozlarının belirlenmesi</vt:lpstr>
      <vt:lpstr>Kişilerin sağlık sorunlarıyla karşılaşma risklerinin, prognozlarının belirlenmesi</vt:lpstr>
      <vt:lpstr>Kişilerin sağlık sorunlarıyla karşılaşma risklerinin, prognozlarının belirlenmesi</vt:lpstr>
      <vt:lpstr>PowerPoint Sunusu</vt:lpstr>
      <vt:lpstr>Hastalığın Klinik Tablosunun Tamamlanması</vt:lpstr>
      <vt:lpstr>PowerPoint Sunusu</vt:lpstr>
      <vt:lpstr>Sendromların belirlenmesi</vt:lpstr>
      <vt:lpstr>Sendromların belirlenmesi</vt:lpstr>
      <vt:lpstr>Hastalık ve sağlık sorunlarının nedenlerinin araştırılması</vt:lpstr>
      <vt:lpstr>Hastalık ve sağlık sorunlarının nedenlerinin araştırılması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Epidemiyolojinin Kullanım Alanları</dc:title>
  <dc:creator>genel</dc:creator>
  <cp:lastModifiedBy>genel</cp:lastModifiedBy>
  <cp:revision>38</cp:revision>
  <dcterms:created xsi:type="dcterms:W3CDTF">2015-07-23T06:39:15Z</dcterms:created>
  <dcterms:modified xsi:type="dcterms:W3CDTF">2015-08-31T10:46:40Z</dcterms:modified>
</cp:coreProperties>
</file>