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760" r:id="rId3"/>
    <p:sldMasterId id="2147483772" r:id="rId4"/>
  </p:sldMasterIdLst>
  <p:notesMasterIdLst>
    <p:notesMasterId r:id="rId43"/>
  </p:notesMasterIdLst>
  <p:handoutMasterIdLst>
    <p:handoutMasterId r:id="rId44"/>
  </p:handoutMasterIdLst>
  <p:sldIdLst>
    <p:sldId id="257" r:id="rId5"/>
    <p:sldId id="369" r:id="rId6"/>
    <p:sldId id="370" r:id="rId7"/>
    <p:sldId id="371" r:id="rId8"/>
    <p:sldId id="372" r:id="rId9"/>
    <p:sldId id="475" r:id="rId10"/>
    <p:sldId id="476" r:id="rId11"/>
    <p:sldId id="477" r:id="rId12"/>
    <p:sldId id="478" r:id="rId13"/>
    <p:sldId id="479" r:id="rId14"/>
    <p:sldId id="469" r:id="rId15"/>
    <p:sldId id="474" r:id="rId16"/>
    <p:sldId id="473" r:id="rId17"/>
    <p:sldId id="482" r:id="rId18"/>
    <p:sldId id="373" r:id="rId19"/>
    <p:sldId id="459" r:id="rId20"/>
    <p:sldId id="460" r:id="rId21"/>
    <p:sldId id="461" r:id="rId22"/>
    <p:sldId id="480" r:id="rId23"/>
    <p:sldId id="462" r:id="rId24"/>
    <p:sldId id="481" r:id="rId25"/>
    <p:sldId id="375" r:id="rId26"/>
    <p:sldId id="376" r:id="rId27"/>
    <p:sldId id="377" r:id="rId28"/>
    <p:sldId id="408" r:id="rId29"/>
    <p:sldId id="385" r:id="rId30"/>
    <p:sldId id="409" r:id="rId31"/>
    <p:sldId id="387" r:id="rId32"/>
    <p:sldId id="412" r:id="rId33"/>
    <p:sldId id="413" r:id="rId34"/>
    <p:sldId id="422" r:id="rId35"/>
    <p:sldId id="425" r:id="rId36"/>
    <p:sldId id="423" r:id="rId37"/>
    <p:sldId id="401" r:id="rId38"/>
    <p:sldId id="424" r:id="rId39"/>
    <p:sldId id="403" r:id="rId40"/>
    <p:sldId id="426" r:id="rId41"/>
    <p:sldId id="405" r:id="rId42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5D51F9"/>
    <a:srgbClr val="AB5E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71D51-4C1C-4590-9DE5-6AA76570F5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67C5EE1-B4C0-418F-BD3A-935298A337AB}">
      <dgm:prSet phldrT="[Metin]"/>
      <dgm:spPr/>
      <dgm:t>
        <a:bodyPr/>
        <a:lstStyle/>
        <a:p>
          <a:r>
            <a:rPr lang="tr-TR" dirty="0" smtClean="0"/>
            <a:t>Görev- I</a:t>
          </a:r>
          <a:endParaRPr lang="tr-TR" dirty="0"/>
        </a:p>
      </dgm:t>
    </dgm:pt>
    <dgm:pt modelId="{53F89C5A-C677-495B-8F40-C28CFB0A168D}" type="parTrans" cxnId="{C5A2B343-6D51-41C1-ACB2-90856103EDDC}">
      <dgm:prSet/>
      <dgm:spPr/>
      <dgm:t>
        <a:bodyPr/>
        <a:lstStyle/>
        <a:p>
          <a:endParaRPr lang="tr-TR"/>
        </a:p>
      </dgm:t>
    </dgm:pt>
    <dgm:pt modelId="{58A9C2BA-E57E-4438-BEE3-8DB11782B9C5}" type="sibTrans" cxnId="{C5A2B343-6D51-41C1-ACB2-90856103EDDC}">
      <dgm:prSet/>
      <dgm:spPr/>
      <dgm:t>
        <a:bodyPr/>
        <a:lstStyle/>
        <a:p>
          <a:endParaRPr lang="tr-TR"/>
        </a:p>
      </dgm:t>
    </dgm:pt>
    <dgm:pt modelId="{4FA3558E-8B0A-4FD0-9D46-2822192784D1}">
      <dgm:prSet phldrT="[Metin]"/>
      <dgm:spPr/>
      <dgm:t>
        <a:bodyPr/>
        <a:lstStyle/>
        <a:p>
          <a:r>
            <a:rPr lang="tr-TR" dirty="0" smtClean="0"/>
            <a:t>İşlem I</a:t>
          </a:r>
          <a:endParaRPr lang="tr-TR" dirty="0"/>
        </a:p>
      </dgm:t>
    </dgm:pt>
    <dgm:pt modelId="{78A8D790-4C33-4583-845E-51B002C01304}" type="parTrans" cxnId="{A0BE23C3-26A8-49C6-86DD-1C95A5678AD9}">
      <dgm:prSet/>
      <dgm:spPr/>
      <dgm:t>
        <a:bodyPr/>
        <a:lstStyle/>
        <a:p>
          <a:endParaRPr lang="tr-TR"/>
        </a:p>
      </dgm:t>
    </dgm:pt>
    <dgm:pt modelId="{63BACF89-EDA4-4C1F-AFBA-3B072D2BC750}" type="sibTrans" cxnId="{A0BE23C3-26A8-49C6-86DD-1C95A5678AD9}">
      <dgm:prSet/>
      <dgm:spPr/>
      <dgm:t>
        <a:bodyPr/>
        <a:lstStyle/>
        <a:p>
          <a:endParaRPr lang="tr-TR"/>
        </a:p>
      </dgm:t>
    </dgm:pt>
    <dgm:pt modelId="{01F13C3C-F4D2-4BA2-82C2-45693262A500}">
      <dgm:prSet phldrT="[Metin]"/>
      <dgm:spPr/>
      <dgm:t>
        <a:bodyPr/>
        <a:lstStyle/>
        <a:p>
          <a:r>
            <a:rPr lang="tr-TR" dirty="0" smtClean="0"/>
            <a:t>Görev- II</a:t>
          </a:r>
          <a:endParaRPr lang="tr-TR" dirty="0"/>
        </a:p>
      </dgm:t>
    </dgm:pt>
    <dgm:pt modelId="{45C70851-6C8D-4F0A-8BA4-B78A6B281081}" type="parTrans" cxnId="{45F836C6-2B06-40CD-A6BC-2F419B334283}">
      <dgm:prSet/>
      <dgm:spPr/>
      <dgm:t>
        <a:bodyPr/>
        <a:lstStyle/>
        <a:p>
          <a:endParaRPr lang="tr-TR"/>
        </a:p>
      </dgm:t>
    </dgm:pt>
    <dgm:pt modelId="{43C1B196-4CA5-4F58-A86A-0B4E7BBC793D}" type="sibTrans" cxnId="{45F836C6-2B06-40CD-A6BC-2F419B334283}">
      <dgm:prSet/>
      <dgm:spPr/>
      <dgm:t>
        <a:bodyPr/>
        <a:lstStyle/>
        <a:p>
          <a:endParaRPr lang="tr-TR"/>
        </a:p>
      </dgm:t>
    </dgm:pt>
    <dgm:pt modelId="{8A9F7220-BAF3-4B93-BF96-439560A7B3E0}">
      <dgm:prSet phldrT="[Metin]"/>
      <dgm:spPr/>
      <dgm:t>
        <a:bodyPr/>
        <a:lstStyle/>
        <a:p>
          <a:r>
            <a:rPr lang="tr-TR" dirty="0" smtClean="0"/>
            <a:t>İşlem I</a:t>
          </a:r>
          <a:endParaRPr lang="tr-TR" dirty="0"/>
        </a:p>
      </dgm:t>
    </dgm:pt>
    <dgm:pt modelId="{75F206BE-031D-401D-AFC6-ADC436679D1B}" type="parTrans" cxnId="{BA0D8D31-9912-4C26-891A-205034B41EA0}">
      <dgm:prSet/>
      <dgm:spPr/>
      <dgm:t>
        <a:bodyPr/>
        <a:lstStyle/>
        <a:p>
          <a:endParaRPr lang="tr-TR"/>
        </a:p>
      </dgm:t>
    </dgm:pt>
    <dgm:pt modelId="{B0060B63-6C90-4887-82AF-65EE058D62DC}" type="sibTrans" cxnId="{BA0D8D31-9912-4C26-891A-205034B41EA0}">
      <dgm:prSet/>
      <dgm:spPr/>
      <dgm:t>
        <a:bodyPr/>
        <a:lstStyle/>
        <a:p>
          <a:endParaRPr lang="tr-TR"/>
        </a:p>
      </dgm:t>
    </dgm:pt>
    <dgm:pt modelId="{2E5BC42F-0B26-47FF-A398-6A7B9811728A}">
      <dgm:prSet phldrT="[Metin]"/>
      <dgm:spPr/>
      <dgm:t>
        <a:bodyPr/>
        <a:lstStyle/>
        <a:p>
          <a:r>
            <a:rPr lang="tr-TR" dirty="0" smtClean="0"/>
            <a:t>Görev- III</a:t>
          </a:r>
          <a:endParaRPr lang="tr-TR" dirty="0"/>
        </a:p>
      </dgm:t>
    </dgm:pt>
    <dgm:pt modelId="{747BA9C2-3993-4F88-9374-B51AEA5EE6CA}" type="parTrans" cxnId="{925BC744-030F-4710-AB69-23D2FD2B955D}">
      <dgm:prSet/>
      <dgm:spPr/>
      <dgm:t>
        <a:bodyPr/>
        <a:lstStyle/>
        <a:p>
          <a:endParaRPr lang="tr-TR"/>
        </a:p>
      </dgm:t>
    </dgm:pt>
    <dgm:pt modelId="{AE8773CC-A66F-478D-8492-D165717074AA}" type="sibTrans" cxnId="{925BC744-030F-4710-AB69-23D2FD2B955D}">
      <dgm:prSet/>
      <dgm:spPr/>
      <dgm:t>
        <a:bodyPr/>
        <a:lstStyle/>
        <a:p>
          <a:endParaRPr lang="tr-TR"/>
        </a:p>
      </dgm:t>
    </dgm:pt>
    <dgm:pt modelId="{D0B8AD7A-3D69-49FD-BCFB-F1E212B2639C}">
      <dgm:prSet phldrT="[Metin]"/>
      <dgm:spPr/>
      <dgm:t>
        <a:bodyPr/>
        <a:lstStyle/>
        <a:p>
          <a:r>
            <a:rPr lang="tr-TR" dirty="0" smtClean="0"/>
            <a:t>İşlem I</a:t>
          </a:r>
          <a:endParaRPr lang="tr-TR" dirty="0"/>
        </a:p>
      </dgm:t>
    </dgm:pt>
    <dgm:pt modelId="{C86D4B3E-10AF-4C0C-9943-D83AF3DE38DE}" type="parTrans" cxnId="{1E7A04D6-9F21-455D-A5C9-EE1188C80BA2}">
      <dgm:prSet/>
      <dgm:spPr/>
      <dgm:t>
        <a:bodyPr/>
        <a:lstStyle/>
        <a:p>
          <a:endParaRPr lang="tr-TR"/>
        </a:p>
      </dgm:t>
    </dgm:pt>
    <dgm:pt modelId="{6A16571E-D110-49BF-8EFB-C9D147E32218}" type="sibTrans" cxnId="{1E7A04D6-9F21-455D-A5C9-EE1188C80BA2}">
      <dgm:prSet/>
      <dgm:spPr/>
      <dgm:t>
        <a:bodyPr/>
        <a:lstStyle/>
        <a:p>
          <a:endParaRPr lang="tr-TR"/>
        </a:p>
      </dgm:t>
    </dgm:pt>
    <dgm:pt modelId="{67F080E3-3B65-47EF-95FF-E908856B9483}">
      <dgm:prSet phldrT="[Metin]"/>
      <dgm:spPr/>
      <dgm:t>
        <a:bodyPr/>
        <a:lstStyle/>
        <a:p>
          <a:r>
            <a:rPr lang="tr-TR" dirty="0" smtClean="0"/>
            <a:t>İşlem II vb.</a:t>
          </a:r>
          <a:endParaRPr lang="tr-TR" dirty="0"/>
        </a:p>
      </dgm:t>
    </dgm:pt>
    <dgm:pt modelId="{536354B6-D342-421A-8DFC-B3307A421BBD}" type="parTrans" cxnId="{407EC3AF-0A6F-4162-BDCE-EBFE6AC9E29F}">
      <dgm:prSet/>
      <dgm:spPr/>
      <dgm:t>
        <a:bodyPr/>
        <a:lstStyle/>
        <a:p>
          <a:endParaRPr lang="tr-TR"/>
        </a:p>
      </dgm:t>
    </dgm:pt>
    <dgm:pt modelId="{4A7255AB-C91D-448A-BB0D-D132A612C6D1}" type="sibTrans" cxnId="{407EC3AF-0A6F-4162-BDCE-EBFE6AC9E29F}">
      <dgm:prSet/>
      <dgm:spPr/>
      <dgm:t>
        <a:bodyPr/>
        <a:lstStyle/>
        <a:p>
          <a:endParaRPr lang="tr-TR"/>
        </a:p>
      </dgm:t>
    </dgm:pt>
    <dgm:pt modelId="{60491A9B-ABA1-430B-B970-DF05AB9BA07B}">
      <dgm:prSet/>
      <dgm:spPr/>
      <dgm:t>
        <a:bodyPr/>
        <a:lstStyle/>
        <a:p>
          <a:r>
            <a:rPr lang="tr-TR" dirty="0" smtClean="0"/>
            <a:t>İşlem II vb.</a:t>
          </a:r>
          <a:endParaRPr lang="tr-TR" dirty="0"/>
        </a:p>
      </dgm:t>
    </dgm:pt>
    <dgm:pt modelId="{58CC8CBE-2241-4CDD-A855-2902FBCF6CC7}" type="parTrans" cxnId="{3B1842A6-54E2-488B-83D8-B6AFE10BAA5D}">
      <dgm:prSet/>
      <dgm:spPr/>
      <dgm:t>
        <a:bodyPr/>
        <a:lstStyle/>
        <a:p>
          <a:endParaRPr lang="tr-TR"/>
        </a:p>
      </dgm:t>
    </dgm:pt>
    <dgm:pt modelId="{F412FC43-5B48-4FA9-BDE9-78AA5EBA0940}" type="sibTrans" cxnId="{3B1842A6-54E2-488B-83D8-B6AFE10BAA5D}">
      <dgm:prSet/>
      <dgm:spPr/>
      <dgm:t>
        <a:bodyPr/>
        <a:lstStyle/>
        <a:p>
          <a:endParaRPr lang="tr-TR"/>
        </a:p>
      </dgm:t>
    </dgm:pt>
    <dgm:pt modelId="{5A9C6F5B-11B4-48A2-9294-8701A41CFD8A}">
      <dgm:prSet/>
      <dgm:spPr/>
      <dgm:t>
        <a:bodyPr/>
        <a:lstStyle/>
        <a:p>
          <a:r>
            <a:rPr lang="tr-TR" dirty="0" smtClean="0"/>
            <a:t>İşlem II vb.</a:t>
          </a:r>
          <a:endParaRPr lang="tr-TR" dirty="0"/>
        </a:p>
      </dgm:t>
    </dgm:pt>
    <dgm:pt modelId="{6B30AB9B-5C94-4520-A760-F813E2900229}" type="parTrans" cxnId="{91DBC0EA-90DC-40B7-AF32-F531D990881B}">
      <dgm:prSet/>
      <dgm:spPr/>
      <dgm:t>
        <a:bodyPr/>
        <a:lstStyle/>
        <a:p>
          <a:endParaRPr lang="tr-TR"/>
        </a:p>
      </dgm:t>
    </dgm:pt>
    <dgm:pt modelId="{48C52EDA-E769-41B6-8DA5-D3BFFD08A170}" type="sibTrans" cxnId="{91DBC0EA-90DC-40B7-AF32-F531D990881B}">
      <dgm:prSet/>
      <dgm:spPr/>
      <dgm:t>
        <a:bodyPr/>
        <a:lstStyle/>
        <a:p>
          <a:endParaRPr lang="tr-TR"/>
        </a:p>
      </dgm:t>
    </dgm:pt>
    <dgm:pt modelId="{324149EB-3D1B-4C50-ABDB-53B9031BA6F4}" type="pres">
      <dgm:prSet presAssocID="{F5871D51-4C1C-4590-9DE5-6AA76570F5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C97402-FBD5-4D3E-8BB3-41F7AD2DA990}" type="pres">
      <dgm:prSet presAssocID="{D67C5EE1-B4C0-418F-BD3A-935298A337AB}" presName="linNode" presStyleCnt="0"/>
      <dgm:spPr/>
    </dgm:pt>
    <dgm:pt modelId="{246848CD-EECE-47F0-86F2-895BA1B79283}" type="pres">
      <dgm:prSet presAssocID="{D67C5EE1-B4C0-418F-BD3A-935298A337A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2687D7-7919-4F13-AC64-10159D4B0401}" type="pres">
      <dgm:prSet presAssocID="{D67C5EE1-B4C0-418F-BD3A-935298A337A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22DAAF-00CF-49B5-9EC7-7B72F4912104}" type="pres">
      <dgm:prSet presAssocID="{58A9C2BA-E57E-4438-BEE3-8DB11782B9C5}" presName="sp" presStyleCnt="0"/>
      <dgm:spPr/>
    </dgm:pt>
    <dgm:pt modelId="{23DBED82-25D8-4A31-9602-1553CE734813}" type="pres">
      <dgm:prSet presAssocID="{01F13C3C-F4D2-4BA2-82C2-45693262A500}" presName="linNode" presStyleCnt="0"/>
      <dgm:spPr/>
    </dgm:pt>
    <dgm:pt modelId="{C33FEEA3-AA82-40F5-8A45-1F28605C0019}" type="pres">
      <dgm:prSet presAssocID="{01F13C3C-F4D2-4BA2-82C2-45693262A50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E3323A-14A9-4F20-82A1-D66C53E6026C}" type="pres">
      <dgm:prSet presAssocID="{01F13C3C-F4D2-4BA2-82C2-45693262A5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32E780-A13B-4257-ADA4-C8D02A293F24}" type="pres">
      <dgm:prSet presAssocID="{43C1B196-4CA5-4F58-A86A-0B4E7BBC793D}" presName="sp" presStyleCnt="0"/>
      <dgm:spPr/>
    </dgm:pt>
    <dgm:pt modelId="{250FB512-758A-44D5-B2A0-EE9DDF9E45A2}" type="pres">
      <dgm:prSet presAssocID="{2E5BC42F-0B26-47FF-A398-6A7B9811728A}" presName="linNode" presStyleCnt="0"/>
      <dgm:spPr/>
    </dgm:pt>
    <dgm:pt modelId="{62AFD35F-D8C6-4EAE-86EC-90E8BCCBB8B0}" type="pres">
      <dgm:prSet presAssocID="{2E5BC42F-0B26-47FF-A398-6A7B9811728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7FCA41-0BCE-41B0-A547-C994EA16AF4F}" type="pres">
      <dgm:prSet presAssocID="{2E5BC42F-0B26-47FF-A398-6A7B9811728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07EC3AF-0A6F-4162-BDCE-EBFE6AC9E29F}" srcId="{D67C5EE1-B4C0-418F-BD3A-935298A337AB}" destId="{67F080E3-3B65-47EF-95FF-E908856B9483}" srcOrd="1" destOrd="0" parTransId="{536354B6-D342-421A-8DFC-B3307A421BBD}" sibTransId="{4A7255AB-C91D-448A-BB0D-D132A612C6D1}"/>
    <dgm:cxn modelId="{925BC744-030F-4710-AB69-23D2FD2B955D}" srcId="{F5871D51-4C1C-4590-9DE5-6AA76570F5A3}" destId="{2E5BC42F-0B26-47FF-A398-6A7B9811728A}" srcOrd="2" destOrd="0" parTransId="{747BA9C2-3993-4F88-9374-B51AEA5EE6CA}" sibTransId="{AE8773CC-A66F-478D-8492-D165717074AA}"/>
    <dgm:cxn modelId="{A0BE23C3-26A8-49C6-86DD-1C95A5678AD9}" srcId="{D67C5EE1-B4C0-418F-BD3A-935298A337AB}" destId="{4FA3558E-8B0A-4FD0-9D46-2822192784D1}" srcOrd="0" destOrd="0" parTransId="{78A8D790-4C33-4583-845E-51B002C01304}" sibTransId="{63BACF89-EDA4-4C1F-AFBA-3B072D2BC750}"/>
    <dgm:cxn modelId="{CBF2545A-E0D4-4EBF-A3A2-4CEA5FB997A0}" type="presOf" srcId="{60491A9B-ABA1-430B-B970-DF05AB9BA07B}" destId="{88E3323A-14A9-4F20-82A1-D66C53E6026C}" srcOrd="0" destOrd="1" presId="urn:microsoft.com/office/officeart/2005/8/layout/vList5"/>
    <dgm:cxn modelId="{116E6074-5C44-4854-B48A-E6EFBB101501}" type="presOf" srcId="{5A9C6F5B-11B4-48A2-9294-8701A41CFD8A}" destId="{307FCA41-0BCE-41B0-A547-C994EA16AF4F}" srcOrd="0" destOrd="1" presId="urn:microsoft.com/office/officeart/2005/8/layout/vList5"/>
    <dgm:cxn modelId="{664236DA-4637-4EA9-8933-41ECD4C7F73B}" type="presOf" srcId="{01F13C3C-F4D2-4BA2-82C2-45693262A500}" destId="{C33FEEA3-AA82-40F5-8A45-1F28605C0019}" srcOrd="0" destOrd="0" presId="urn:microsoft.com/office/officeart/2005/8/layout/vList5"/>
    <dgm:cxn modelId="{91DBC0EA-90DC-40B7-AF32-F531D990881B}" srcId="{2E5BC42F-0B26-47FF-A398-6A7B9811728A}" destId="{5A9C6F5B-11B4-48A2-9294-8701A41CFD8A}" srcOrd="1" destOrd="0" parTransId="{6B30AB9B-5C94-4520-A760-F813E2900229}" sibTransId="{48C52EDA-E769-41B6-8DA5-D3BFFD08A170}"/>
    <dgm:cxn modelId="{C5A2B343-6D51-41C1-ACB2-90856103EDDC}" srcId="{F5871D51-4C1C-4590-9DE5-6AA76570F5A3}" destId="{D67C5EE1-B4C0-418F-BD3A-935298A337AB}" srcOrd="0" destOrd="0" parTransId="{53F89C5A-C677-495B-8F40-C28CFB0A168D}" sibTransId="{58A9C2BA-E57E-4438-BEE3-8DB11782B9C5}"/>
    <dgm:cxn modelId="{6A61024D-0CEE-431D-9ABF-913A0CEDB773}" type="presOf" srcId="{D67C5EE1-B4C0-418F-BD3A-935298A337AB}" destId="{246848CD-EECE-47F0-86F2-895BA1B79283}" srcOrd="0" destOrd="0" presId="urn:microsoft.com/office/officeart/2005/8/layout/vList5"/>
    <dgm:cxn modelId="{1E7A04D6-9F21-455D-A5C9-EE1188C80BA2}" srcId="{2E5BC42F-0B26-47FF-A398-6A7B9811728A}" destId="{D0B8AD7A-3D69-49FD-BCFB-F1E212B2639C}" srcOrd="0" destOrd="0" parTransId="{C86D4B3E-10AF-4C0C-9943-D83AF3DE38DE}" sibTransId="{6A16571E-D110-49BF-8EFB-C9D147E32218}"/>
    <dgm:cxn modelId="{384F6A7E-72B9-447D-92C1-8E3B08256D2C}" type="presOf" srcId="{2E5BC42F-0B26-47FF-A398-6A7B9811728A}" destId="{62AFD35F-D8C6-4EAE-86EC-90E8BCCBB8B0}" srcOrd="0" destOrd="0" presId="urn:microsoft.com/office/officeart/2005/8/layout/vList5"/>
    <dgm:cxn modelId="{B27829E0-4703-4653-84E8-397994A45F59}" type="presOf" srcId="{4FA3558E-8B0A-4FD0-9D46-2822192784D1}" destId="{562687D7-7919-4F13-AC64-10159D4B0401}" srcOrd="0" destOrd="0" presId="urn:microsoft.com/office/officeart/2005/8/layout/vList5"/>
    <dgm:cxn modelId="{1E2DD5D5-F3CC-4259-9680-8AC6CD083EC0}" type="presOf" srcId="{67F080E3-3B65-47EF-95FF-E908856B9483}" destId="{562687D7-7919-4F13-AC64-10159D4B0401}" srcOrd="0" destOrd="1" presId="urn:microsoft.com/office/officeart/2005/8/layout/vList5"/>
    <dgm:cxn modelId="{F8F343C6-76C7-4EC9-B0C6-E842407FF132}" type="presOf" srcId="{F5871D51-4C1C-4590-9DE5-6AA76570F5A3}" destId="{324149EB-3D1B-4C50-ABDB-53B9031BA6F4}" srcOrd="0" destOrd="0" presId="urn:microsoft.com/office/officeart/2005/8/layout/vList5"/>
    <dgm:cxn modelId="{05CD0BF8-7872-4460-A183-9F34D79C4CD2}" type="presOf" srcId="{8A9F7220-BAF3-4B93-BF96-439560A7B3E0}" destId="{88E3323A-14A9-4F20-82A1-D66C53E6026C}" srcOrd="0" destOrd="0" presId="urn:microsoft.com/office/officeart/2005/8/layout/vList5"/>
    <dgm:cxn modelId="{D2EA706E-B907-4AD0-83CC-6068ABA369AD}" type="presOf" srcId="{D0B8AD7A-3D69-49FD-BCFB-F1E212B2639C}" destId="{307FCA41-0BCE-41B0-A547-C994EA16AF4F}" srcOrd="0" destOrd="0" presId="urn:microsoft.com/office/officeart/2005/8/layout/vList5"/>
    <dgm:cxn modelId="{3B1842A6-54E2-488B-83D8-B6AFE10BAA5D}" srcId="{01F13C3C-F4D2-4BA2-82C2-45693262A500}" destId="{60491A9B-ABA1-430B-B970-DF05AB9BA07B}" srcOrd="1" destOrd="0" parTransId="{58CC8CBE-2241-4CDD-A855-2902FBCF6CC7}" sibTransId="{F412FC43-5B48-4FA9-BDE9-78AA5EBA0940}"/>
    <dgm:cxn modelId="{45F836C6-2B06-40CD-A6BC-2F419B334283}" srcId="{F5871D51-4C1C-4590-9DE5-6AA76570F5A3}" destId="{01F13C3C-F4D2-4BA2-82C2-45693262A500}" srcOrd="1" destOrd="0" parTransId="{45C70851-6C8D-4F0A-8BA4-B78A6B281081}" sibTransId="{43C1B196-4CA5-4F58-A86A-0B4E7BBC793D}"/>
    <dgm:cxn modelId="{BA0D8D31-9912-4C26-891A-205034B41EA0}" srcId="{01F13C3C-F4D2-4BA2-82C2-45693262A500}" destId="{8A9F7220-BAF3-4B93-BF96-439560A7B3E0}" srcOrd="0" destOrd="0" parTransId="{75F206BE-031D-401D-AFC6-ADC436679D1B}" sibTransId="{B0060B63-6C90-4887-82AF-65EE058D62DC}"/>
    <dgm:cxn modelId="{84C93409-71E7-4258-8F05-B9177F023727}" type="presParOf" srcId="{324149EB-3D1B-4C50-ABDB-53B9031BA6F4}" destId="{76C97402-FBD5-4D3E-8BB3-41F7AD2DA990}" srcOrd="0" destOrd="0" presId="urn:microsoft.com/office/officeart/2005/8/layout/vList5"/>
    <dgm:cxn modelId="{B793E947-A3F2-4F96-9AFA-C8F14DF634E3}" type="presParOf" srcId="{76C97402-FBD5-4D3E-8BB3-41F7AD2DA990}" destId="{246848CD-EECE-47F0-86F2-895BA1B79283}" srcOrd="0" destOrd="0" presId="urn:microsoft.com/office/officeart/2005/8/layout/vList5"/>
    <dgm:cxn modelId="{ED7E4C98-AAB6-4F04-B163-D9A724375181}" type="presParOf" srcId="{76C97402-FBD5-4D3E-8BB3-41F7AD2DA990}" destId="{562687D7-7919-4F13-AC64-10159D4B0401}" srcOrd="1" destOrd="0" presId="urn:microsoft.com/office/officeart/2005/8/layout/vList5"/>
    <dgm:cxn modelId="{06D3BE7A-023B-46BD-8F44-71475061BC35}" type="presParOf" srcId="{324149EB-3D1B-4C50-ABDB-53B9031BA6F4}" destId="{BD22DAAF-00CF-49B5-9EC7-7B72F4912104}" srcOrd="1" destOrd="0" presId="urn:microsoft.com/office/officeart/2005/8/layout/vList5"/>
    <dgm:cxn modelId="{5272B8BF-AE67-4BE4-8C8F-E6067366689E}" type="presParOf" srcId="{324149EB-3D1B-4C50-ABDB-53B9031BA6F4}" destId="{23DBED82-25D8-4A31-9602-1553CE734813}" srcOrd="2" destOrd="0" presId="urn:microsoft.com/office/officeart/2005/8/layout/vList5"/>
    <dgm:cxn modelId="{BAE2AE83-BF40-4A4B-B3AF-0EA00809961D}" type="presParOf" srcId="{23DBED82-25D8-4A31-9602-1553CE734813}" destId="{C33FEEA3-AA82-40F5-8A45-1F28605C0019}" srcOrd="0" destOrd="0" presId="urn:microsoft.com/office/officeart/2005/8/layout/vList5"/>
    <dgm:cxn modelId="{256B8E11-0768-4135-AFC1-DF2F6E62B82B}" type="presParOf" srcId="{23DBED82-25D8-4A31-9602-1553CE734813}" destId="{88E3323A-14A9-4F20-82A1-D66C53E6026C}" srcOrd="1" destOrd="0" presId="urn:microsoft.com/office/officeart/2005/8/layout/vList5"/>
    <dgm:cxn modelId="{124DE384-374C-46A7-93AE-C1DAE979C3D1}" type="presParOf" srcId="{324149EB-3D1B-4C50-ABDB-53B9031BA6F4}" destId="{A032E780-A13B-4257-ADA4-C8D02A293F24}" srcOrd="3" destOrd="0" presId="urn:microsoft.com/office/officeart/2005/8/layout/vList5"/>
    <dgm:cxn modelId="{E192DD5C-3978-4D04-9108-3C77EDED74C5}" type="presParOf" srcId="{324149EB-3D1B-4C50-ABDB-53B9031BA6F4}" destId="{250FB512-758A-44D5-B2A0-EE9DDF9E45A2}" srcOrd="4" destOrd="0" presId="urn:microsoft.com/office/officeart/2005/8/layout/vList5"/>
    <dgm:cxn modelId="{8DAA991D-E803-4066-9E15-CBC6F0BE5988}" type="presParOf" srcId="{250FB512-758A-44D5-B2A0-EE9DDF9E45A2}" destId="{62AFD35F-D8C6-4EAE-86EC-90E8BCCBB8B0}" srcOrd="0" destOrd="0" presId="urn:microsoft.com/office/officeart/2005/8/layout/vList5"/>
    <dgm:cxn modelId="{5F893D0F-EAFD-4277-B5F9-917633488C45}" type="presParOf" srcId="{250FB512-758A-44D5-B2A0-EE9DDF9E45A2}" destId="{307FCA41-0BCE-41B0-A547-C994EA16AF4F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ACCF5-7DB8-48AE-A91F-262E58FF2DF8}" type="doc">
      <dgm:prSet loTypeId="urn:microsoft.com/office/officeart/2005/8/layout/equation1" loCatId="process" qsTypeId="urn:microsoft.com/office/officeart/2005/8/quickstyle/simple2" qsCatId="simple" csTypeId="urn:microsoft.com/office/officeart/2005/8/colors/colorful3" csCatId="colorful" phldr="1"/>
      <dgm:spPr/>
    </dgm:pt>
    <dgm:pt modelId="{B19386B3-FBD9-4DC8-941F-9E2A30F66305}">
      <dgm:prSet phldrT="[Metin]" custT="1"/>
      <dgm:spPr/>
      <dgm:t>
        <a:bodyPr/>
        <a:lstStyle/>
        <a:p>
          <a:r>
            <a:rPr lang="tr-TR" sz="2400" dirty="0" smtClean="0"/>
            <a:t>A</a:t>
          </a:r>
          <a:endParaRPr lang="en-US" sz="2400" dirty="0"/>
        </a:p>
      </dgm:t>
    </dgm:pt>
    <dgm:pt modelId="{C7142C79-F61E-4523-982B-6C600676BBAE}" type="parTrans" cxnId="{C33884B1-47DA-4C17-BE99-05409679B635}">
      <dgm:prSet/>
      <dgm:spPr/>
      <dgm:t>
        <a:bodyPr/>
        <a:lstStyle/>
        <a:p>
          <a:endParaRPr lang="en-US"/>
        </a:p>
      </dgm:t>
    </dgm:pt>
    <dgm:pt modelId="{940A6C5C-8BC2-43B2-975F-D8DA79E5C197}" type="sibTrans" cxnId="{C33884B1-47DA-4C17-BE99-05409679B635}">
      <dgm:prSet/>
      <dgm:spPr/>
      <dgm:t>
        <a:bodyPr/>
        <a:lstStyle/>
        <a:p>
          <a:endParaRPr lang="en-US"/>
        </a:p>
      </dgm:t>
    </dgm:pt>
    <dgm:pt modelId="{BDA065D8-3034-468D-9F85-1DCB9D6FEDE1}">
      <dgm:prSet phldrT="[Metin]" custT="1"/>
      <dgm:spPr/>
      <dgm:t>
        <a:bodyPr/>
        <a:lstStyle/>
        <a:p>
          <a:r>
            <a:rPr lang="tr-TR" sz="2400" dirty="0" smtClean="0"/>
            <a:t>D</a:t>
          </a:r>
          <a:endParaRPr lang="en-US" sz="2400" dirty="0"/>
        </a:p>
      </dgm:t>
    </dgm:pt>
    <dgm:pt modelId="{178CC8E8-C7C2-4819-9911-F5D6CBA7DD5F}" type="parTrans" cxnId="{1AFAC4C5-8EC9-4751-8C82-69FE6036E1E1}">
      <dgm:prSet/>
      <dgm:spPr/>
      <dgm:t>
        <a:bodyPr/>
        <a:lstStyle/>
        <a:p>
          <a:endParaRPr lang="en-US"/>
        </a:p>
      </dgm:t>
    </dgm:pt>
    <dgm:pt modelId="{152009C1-F1D8-487B-8F9B-4521EE69068B}" type="sibTrans" cxnId="{1AFAC4C5-8EC9-4751-8C82-69FE6036E1E1}">
      <dgm:prSet/>
      <dgm:spPr/>
      <dgm:t>
        <a:bodyPr/>
        <a:lstStyle/>
        <a:p>
          <a:endParaRPr lang="en-US"/>
        </a:p>
      </dgm:t>
    </dgm:pt>
    <dgm:pt modelId="{C8F27BB0-795C-4C21-9FD3-5281B7F68207}">
      <dgm:prSet phldrT="[Metin]" custT="1"/>
      <dgm:spPr/>
      <dgm:t>
        <a:bodyPr/>
        <a:lstStyle/>
        <a:p>
          <a:r>
            <a:rPr lang="tr-TR" sz="1500" b="1" dirty="0" smtClean="0"/>
            <a:t>Hedef</a:t>
          </a:r>
          <a:endParaRPr lang="en-US" sz="1500" b="1" dirty="0"/>
        </a:p>
      </dgm:t>
    </dgm:pt>
    <dgm:pt modelId="{D4C3F93B-3E6A-446E-A453-3DFE77E7FE48}" type="parTrans" cxnId="{778CB40D-1D61-421F-BB8C-DFCC95E5C12F}">
      <dgm:prSet/>
      <dgm:spPr/>
      <dgm:t>
        <a:bodyPr/>
        <a:lstStyle/>
        <a:p>
          <a:endParaRPr lang="en-US"/>
        </a:p>
      </dgm:t>
    </dgm:pt>
    <dgm:pt modelId="{6178E6E8-A5A3-4421-83A6-A9E6C5BBF776}" type="sibTrans" cxnId="{778CB40D-1D61-421F-BB8C-DFCC95E5C12F}">
      <dgm:prSet/>
      <dgm:spPr/>
      <dgm:t>
        <a:bodyPr/>
        <a:lstStyle/>
        <a:p>
          <a:endParaRPr lang="en-US"/>
        </a:p>
      </dgm:t>
    </dgm:pt>
    <dgm:pt modelId="{C2775FB4-3942-4E8A-9E57-CBF31356D719}">
      <dgm:prSet phldrT="[Metin]" custT="1"/>
      <dgm:spPr/>
      <dgm:t>
        <a:bodyPr/>
        <a:lstStyle/>
        <a:p>
          <a:r>
            <a:rPr lang="tr-TR" sz="2400" dirty="0" smtClean="0"/>
            <a:t>C</a:t>
          </a:r>
          <a:endParaRPr lang="en-US" sz="2400" dirty="0"/>
        </a:p>
      </dgm:t>
    </dgm:pt>
    <dgm:pt modelId="{F6F5D236-243C-4865-923F-EE0C95847C7D}" type="parTrans" cxnId="{BAF427FD-8112-4ACA-98E2-4589C8B8BC98}">
      <dgm:prSet/>
      <dgm:spPr/>
      <dgm:t>
        <a:bodyPr/>
        <a:lstStyle/>
        <a:p>
          <a:endParaRPr lang="en-US"/>
        </a:p>
      </dgm:t>
    </dgm:pt>
    <dgm:pt modelId="{E623F7CD-A063-4A74-988F-DA6E9F7DA886}" type="sibTrans" cxnId="{BAF427FD-8112-4ACA-98E2-4589C8B8BC98}">
      <dgm:prSet/>
      <dgm:spPr/>
      <dgm:t>
        <a:bodyPr/>
        <a:lstStyle/>
        <a:p>
          <a:endParaRPr lang="en-US"/>
        </a:p>
      </dgm:t>
    </dgm:pt>
    <dgm:pt modelId="{FF7B6AAA-3885-40C2-A15E-59C4384DAA86}">
      <dgm:prSet phldrT="[Metin]" custT="1"/>
      <dgm:spPr/>
      <dgm:t>
        <a:bodyPr/>
        <a:lstStyle/>
        <a:p>
          <a:r>
            <a:rPr lang="tr-TR" sz="2400" dirty="0" smtClean="0"/>
            <a:t>B</a:t>
          </a:r>
          <a:endParaRPr lang="en-US" sz="2400" dirty="0"/>
        </a:p>
      </dgm:t>
    </dgm:pt>
    <dgm:pt modelId="{5E74C71A-44D5-470D-8B39-068A7F46EA50}" type="parTrans" cxnId="{BDB948B6-689C-43D8-BBFF-9B5C62216C89}">
      <dgm:prSet/>
      <dgm:spPr/>
      <dgm:t>
        <a:bodyPr/>
        <a:lstStyle/>
        <a:p>
          <a:endParaRPr lang="en-US"/>
        </a:p>
      </dgm:t>
    </dgm:pt>
    <dgm:pt modelId="{C97423FD-DD17-433F-B2F7-154B0E576DFB}" type="sibTrans" cxnId="{BDB948B6-689C-43D8-BBFF-9B5C62216C89}">
      <dgm:prSet/>
      <dgm:spPr/>
      <dgm:t>
        <a:bodyPr/>
        <a:lstStyle/>
        <a:p>
          <a:endParaRPr lang="en-US"/>
        </a:p>
      </dgm:t>
    </dgm:pt>
    <dgm:pt modelId="{1616C513-2896-4344-A374-C8ABED23D31A}" type="pres">
      <dgm:prSet presAssocID="{F02ACCF5-7DB8-48AE-A91F-262E58FF2DF8}" presName="linearFlow" presStyleCnt="0">
        <dgm:presLayoutVars>
          <dgm:dir/>
          <dgm:resizeHandles val="exact"/>
        </dgm:presLayoutVars>
      </dgm:prSet>
      <dgm:spPr/>
    </dgm:pt>
    <dgm:pt modelId="{0FE20E63-079B-4AAE-9E45-2465DA6C4E64}" type="pres">
      <dgm:prSet presAssocID="{B19386B3-FBD9-4DC8-941F-9E2A30F663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40EE1-AD5D-4602-B2C0-7131528D3959}" type="pres">
      <dgm:prSet presAssocID="{940A6C5C-8BC2-43B2-975F-D8DA79E5C197}" presName="spacerL" presStyleCnt="0"/>
      <dgm:spPr/>
    </dgm:pt>
    <dgm:pt modelId="{95F99F15-D709-4FA7-B1FE-37C7A0AC47A5}" type="pres">
      <dgm:prSet presAssocID="{940A6C5C-8BC2-43B2-975F-D8DA79E5C19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64A4D16-2356-4C51-AA9A-94828693950E}" type="pres">
      <dgm:prSet presAssocID="{940A6C5C-8BC2-43B2-975F-D8DA79E5C197}" presName="spacerR" presStyleCnt="0"/>
      <dgm:spPr/>
    </dgm:pt>
    <dgm:pt modelId="{F05A4B6D-A9A7-408D-A228-AE881600AF99}" type="pres">
      <dgm:prSet presAssocID="{FF7B6AAA-3885-40C2-A15E-59C4384DAA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AF39F-41A3-441D-BFDA-7CC374D73A34}" type="pres">
      <dgm:prSet presAssocID="{C97423FD-DD17-433F-B2F7-154B0E576DFB}" presName="spacerL" presStyleCnt="0"/>
      <dgm:spPr/>
    </dgm:pt>
    <dgm:pt modelId="{BFC7DD87-6416-4AD5-8784-5268BA8715C9}" type="pres">
      <dgm:prSet presAssocID="{C97423FD-DD17-433F-B2F7-154B0E576DF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6002B3C-4E70-436F-9E4E-CD7BCA6A801E}" type="pres">
      <dgm:prSet presAssocID="{C97423FD-DD17-433F-B2F7-154B0E576DFB}" presName="spacerR" presStyleCnt="0"/>
      <dgm:spPr/>
    </dgm:pt>
    <dgm:pt modelId="{BFAFA746-75F2-4B6E-A758-6FC0F2EEBF89}" type="pres">
      <dgm:prSet presAssocID="{C2775FB4-3942-4E8A-9E57-CBF31356D7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C4957-8F76-4409-BD48-316065DD81EB}" type="pres">
      <dgm:prSet presAssocID="{E623F7CD-A063-4A74-988F-DA6E9F7DA886}" presName="spacerL" presStyleCnt="0"/>
      <dgm:spPr/>
    </dgm:pt>
    <dgm:pt modelId="{318D9F91-32E9-40F9-BBE3-4FEA45911587}" type="pres">
      <dgm:prSet presAssocID="{E623F7CD-A063-4A74-988F-DA6E9F7DA88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675817E-0028-4EF8-94F8-562C5CBB0B7A}" type="pres">
      <dgm:prSet presAssocID="{E623F7CD-A063-4A74-988F-DA6E9F7DA886}" presName="spacerR" presStyleCnt="0"/>
      <dgm:spPr/>
    </dgm:pt>
    <dgm:pt modelId="{106CB6C2-AD92-42C2-8B96-2ACE64DA8862}" type="pres">
      <dgm:prSet presAssocID="{BDA065D8-3034-468D-9F85-1DCB9D6FED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215B5-B4DE-4E6C-88BE-A32532B75928}" type="pres">
      <dgm:prSet presAssocID="{152009C1-F1D8-487B-8F9B-4521EE69068B}" presName="spacerL" presStyleCnt="0"/>
      <dgm:spPr/>
    </dgm:pt>
    <dgm:pt modelId="{15246751-270E-4AD4-8130-0E53F0BD25CC}" type="pres">
      <dgm:prSet presAssocID="{152009C1-F1D8-487B-8F9B-4521EE69068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B15EDA9-F7AB-4B27-A7F4-8BBE6D02E536}" type="pres">
      <dgm:prSet presAssocID="{152009C1-F1D8-487B-8F9B-4521EE69068B}" presName="spacerR" presStyleCnt="0"/>
      <dgm:spPr/>
    </dgm:pt>
    <dgm:pt modelId="{DAE35B6C-3188-4904-AF22-549C1FBD7F55}" type="pres">
      <dgm:prSet presAssocID="{C8F27BB0-795C-4C21-9FD3-5281B7F68207}" presName="node" presStyleLbl="node1" presStyleIdx="4" presStyleCnt="5" custScaleX="150719" custScaleY="109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51AD8-4157-42C2-BB5A-8C9CB184AD9C}" type="presOf" srcId="{BDA065D8-3034-468D-9F85-1DCB9D6FEDE1}" destId="{106CB6C2-AD92-42C2-8B96-2ACE64DA8862}" srcOrd="0" destOrd="0" presId="urn:microsoft.com/office/officeart/2005/8/layout/equation1"/>
    <dgm:cxn modelId="{F7AE7C04-7035-4EFC-80A0-F68DC66F38F6}" type="presOf" srcId="{940A6C5C-8BC2-43B2-975F-D8DA79E5C197}" destId="{95F99F15-D709-4FA7-B1FE-37C7A0AC47A5}" srcOrd="0" destOrd="0" presId="urn:microsoft.com/office/officeart/2005/8/layout/equation1"/>
    <dgm:cxn modelId="{778CB40D-1D61-421F-BB8C-DFCC95E5C12F}" srcId="{F02ACCF5-7DB8-48AE-A91F-262E58FF2DF8}" destId="{C8F27BB0-795C-4C21-9FD3-5281B7F68207}" srcOrd="4" destOrd="0" parTransId="{D4C3F93B-3E6A-446E-A453-3DFE77E7FE48}" sibTransId="{6178E6E8-A5A3-4421-83A6-A9E6C5BBF776}"/>
    <dgm:cxn modelId="{204F27E0-F582-41AB-B020-766B1AF8AD3B}" type="presOf" srcId="{F02ACCF5-7DB8-48AE-A91F-262E58FF2DF8}" destId="{1616C513-2896-4344-A374-C8ABED23D31A}" srcOrd="0" destOrd="0" presId="urn:microsoft.com/office/officeart/2005/8/layout/equation1"/>
    <dgm:cxn modelId="{C33884B1-47DA-4C17-BE99-05409679B635}" srcId="{F02ACCF5-7DB8-48AE-A91F-262E58FF2DF8}" destId="{B19386B3-FBD9-4DC8-941F-9E2A30F66305}" srcOrd="0" destOrd="0" parTransId="{C7142C79-F61E-4523-982B-6C600676BBAE}" sibTransId="{940A6C5C-8BC2-43B2-975F-D8DA79E5C197}"/>
    <dgm:cxn modelId="{3AFE0697-73D3-4754-A5C0-0FCC70331DE1}" type="presOf" srcId="{FF7B6AAA-3885-40C2-A15E-59C4384DAA86}" destId="{F05A4B6D-A9A7-408D-A228-AE881600AF99}" srcOrd="0" destOrd="0" presId="urn:microsoft.com/office/officeart/2005/8/layout/equation1"/>
    <dgm:cxn modelId="{BAF427FD-8112-4ACA-98E2-4589C8B8BC98}" srcId="{F02ACCF5-7DB8-48AE-A91F-262E58FF2DF8}" destId="{C2775FB4-3942-4E8A-9E57-CBF31356D719}" srcOrd="2" destOrd="0" parTransId="{F6F5D236-243C-4865-923F-EE0C95847C7D}" sibTransId="{E623F7CD-A063-4A74-988F-DA6E9F7DA886}"/>
    <dgm:cxn modelId="{7839578B-924F-4D65-900B-472D602DF440}" type="presOf" srcId="{152009C1-F1D8-487B-8F9B-4521EE69068B}" destId="{15246751-270E-4AD4-8130-0E53F0BD25CC}" srcOrd="0" destOrd="0" presId="urn:microsoft.com/office/officeart/2005/8/layout/equation1"/>
    <dgm:cxn modelId="{1AFAC4C5-8EC9-4751-8C82-69FE6036E1E1}" srcId="{F02ACCF5-7DB8-48AE-A91F-262E58FF2DF8}" destId="{BDA065D8-3034-468D-9F85-1DCB9D6FEDE1}" srcOrd="3" destOrd="0" parTransId="{178CC8E8-C7C2-4819-9911-F5D6CBA7DD5F}" sibTransId="{152009C1-F1D8-487B-8F9B-4521EE69068B}"/>
    <dgm:cxn modelId="{A438889F-934F-4523-86A8-E5E469425DF5}" type="presOf" srcId="{C97423FD-DD17-433F-B2F7-154B0E576DFB}" destId="{BFC7DD87-6416-4AD5-8784-5268BA8715C9}" srcOrd="0" destOrd="0" presId="urn:microsoft.com/office/officeart/2005/8/layout/equation1"/>
    <dgm:cxn modelId="{7DF924C3-A500-4F2C-AC48-6FC7B76560DB}" type="presOf" srcId="{B19386B3-FBD9-4DC8-941F-9E2A30F66305}" destId="{0FE20E63-079B-4AAE-9E45-2465DA6C4E64}" srcOrd="0" destOrd="0" presId="urn:microsoft.com/office/officeart/2005/8/layout/equation1"/>
    <dgm:cxn modelId="{D46CBB77-32F8-4B76-8EBE-8124A6954809}" type="presOf" srcId="{E623F7CD-A063-4A74-988F-DA6E9F7DA886}" destId="{318D9F91-32E9-40F9-BBE3-4FEA45911587}" srcOrd="0" destOrd="0" presId="urn:microsoft.com/office/officeart/2005/8/layout/equation1"/>
    <dgm:cxn modelId="{CC5A9988-DF26-49B4-AE05-B8FB21A8E804}" type="presOf" srcId="{C2775FB4-3942-4E8A-9E57-CBF31356D719}" destId="{BFAFA746-75F2-4B6E-A758-6FC0F2EEBF89}" srcOrd="0" destOrd="0" presId="urn:microsoft.com/office/officeart/2005/8/layout/equation1"/>
    <dgm:cxn modelId="{F98F7BCC-39FB-465A-9419-9E155AC7887A}" type="presOf" srcId="{C8F27BB0-795C-4C21-9FD3-5281B7F68207}" destId="{DAE35B6C-3188-4904-AF22-549C1FBD7F55}" srcOrd="0" destOrd="0" presId="urn:microsoft.com/office/officeart/2005/8/layout/equation1"/>
    <dgm:cxn modelId="{BDB948B6-689C-43D8-BBFF-9B5C62216C89}" srcId="{F02ACCF5-7DB8-48AE-A91F-262E58FF2DF8}" destId="{FF7B6AAA-3885-40C2-A15E-59C4384DAA86}" srcOrd="1" destOrd="0" parTransId="{5E74C71A-44D5-470D-8B39-068A7F46EA50}" sibTransId="{C97423FD-DD17-433F-B2F7-154B0E576DFB}"/>
    <dgm:cxn modelId="{9050AA5C-762C-4567-BD07-86FE6EDC2817}" type="presParOf" srcId="{1616C513-2896-4344-A374-C8ABED23D31A}" destId="{0FE20E63-079B-4AAE-9E45-2465DA6C4E64}" srcOrd="0" destOrd="0" presId="urn:microsoft.com/office/officeart/2005/8/layout/equation1"/>
    <dgm:cxn modelId="{47843803-11C0-4547-AA57-EB9B723F9BF9}" type="presParOf" srcId="{1616C513-2896-4344-A374-C8ABED23D31A}" destId="{2A640EE1-AD5D-4602-B2C0-7131528D3959}" srcOrd="1" destOrd="0" presId="urn:microsoft.com/office/officeart/2005/8/layout/equation1"/>
    <dgm:cxn modelId="{1091E183-33F9-4F30-A312-448988A7CCD1}" type="presParOf" srcId="{1616C513-2896-4344-A374-C8ABED23D31A}" destId="{95F99F15-D709-4FA7-B1FE-37C7A0AC47A5}" srcOrd="2" destOrd="0" presId="urn:microsoft.com/office/officeart/2005/8/layout/equation1"/>
    <dgm:cxn modelId="{CEF976BB-01AE-49F4-86EE-0C55D1B802ED}" type="presParOf" srcId="{1616C513-2896-4344-A374-C8ABED23D31A}" destId="{D64A4D16-2356-4C51-AA9A-94828693950E}" srcOrd="3" destOrd="0" presId="urn:microsoft.com/office/officeart/2005/8/layout/equation1"/>
    <dgm:cxn modelId="{D7146767-B7B7-4C7C-8613-57597B0755AC}" type="presParOf" srcId="{1616C513-2896-4344-A374-C8ABED23D31A}" destId="{F05A4B6D-A9A7-408D-A228-AE881600AF99}" srcOrd="4" destOrd="0" presId="urn:microsoft.com/office/officeart/2005/8/layout/equation1"/>
    <dgm:cxn modelId="{8ED9C64E-B7CA-4CFF-AC1E-1D47EA6007B8}" type="presParOf" srcId="{1616C513-2896-4344-A374-C8ABED23D31A}" destId="{EA7AF39F-41A3-441D-BFDA-7CC374D73A34}" srcOrd="5" destOrd="0" presId="urn:microsoft.com/office/officeart/2005/8/layout/equation1"/>
    <dgm:cxn modelId="{99851C86-1FE2-48B7-B580-A5EA3BBBCA7D}" type="presParOf" srcId="{1616C513-2896-4344-A374-C8ABED23D31A}" destId="{BFC7DD87-6416-4AD5-8784-5268BA8715C9}" srcOrd="6" destOrd="0" presId="urn:microsoft.com/office/officeart/2005/8/layout/equation1"/>
    <dgm:cxn modelId="{2883E2B2-46C1-4A97-AE58-3D2C8FDA42C2}" type="presParOf" srcId="{1616C513-2896-4344-A374-C8ABED23D31A}" destId="{E6002B3C-4E70-436F-9E4E-CD7BCA6A801E}" srcOrd="7" destOrd="0" presId="urn:microsoft.com/office/officeart/2005/8/layout/equation1"/>
    <dgm:cxn modelId="{05016CDA-24B9-4DCE-B528-DA96CD5CF27D}" type="presParOf" srcId="{1616C513-2896-4344-A374-C8ABED23D31A}" destId="{BFAFA746-75F2-4B6E-A758-6FC0F2EEBF89}" srcOrd="8" destOrd="0" presId="urn:microsoft.com/office/officeart/2005/8/layout/equation1"/>
    <dgm:cxn modelId="{67A05C1A-9CBA-4411-9841-A6C9472A8F3A}" type="presParOf" srcId="{1616C513-2896-4344-A374-C8ABED23D31A}" destId="{411C4957-8F76-4409-BD48-316065DD81EB}" srcOrd="9" destOrd="0" presId="urn:microsoft.com/office/officeart/2005/8/layout/equation1"/>
    <dgm:cxn modelId="{B95B1FA4-6736-4EA8-A4BE-566EF2C66211}" type="presParOf" srcId="{1616C513-2896-4344-A374-C8ABED23D31A}" destId="{318D9F91-32E9-40F9-BBE3-4FEA45911587}" srcOrd="10" destOrd="0" presId="urn:microsoft.com/office/officeart/2005/8/layout/equation1"/>
    <dgm:cxn modelId="{9C3D781C-D135-4C8D-B462-51549503C313}" type="presParOf" srcId="{1616C513-2896-4344-A374-C8ABED23D31A}" destId="{D675817E-0028-4EF8-94F8-562C5CBB0B7A}" srcOrd="11" destOrd="0" presId="urn:microsoft.com/office/officeart/2005/8/layout/equation1"/>
    <dgm:cxn modelId="{D0CAF0B6-8709-4B45-A9E4-F94E7F88C78C}" type="presParOf" srcId="{1616C513-2896-4344-A374-C8ABED23D31A}" destId="{106CB6C2-AD92-42C2-8B96-2ACE64DA8862}" srcOrd="12" destOrd="0" presId="urn:microsoft.com/office/officeart/2005/8/layout/equation1"/>
    <dgm:cxn modelId="{44583E1E-2A1A-45C0-B90B-5DC9BFB2F81C}" type="presParOf" srcId="{1616C513-2896-4344-A374-C8ABED23D31A}" destId="{357215B5-B4DE-4E6C-88BE-A32532B75928}" srcOrd="13" destOrd="0" presId="urn:microsoft.com/office/officeart/2005/8/layout/equation1"/>
    <dgm:cxn modelId="{36696E5E-7700-4BEF-89CA-E92322045BBB}" type="presParOf" srcId="{1616C513-2896-4344-A374-C8ABED23D31A}" destId="{15246751-270E-4AD4-8130-0E53F0BD25CC}" srcOrd="14" destOrd="0" presId="urn:microsoft.com/office/officeart/2005/8/layout/equation1"/>
    <dgm:cxn modelId="{3C0F48B8-E6F7-4285-99AD-0F42FED7D375}" type="presParOf" srcId="{1616C513-2896-4344-A374-C8ABED23D31A}" destId="{FB15EDA9-F7AB-4B27-A7F4-8BBE6D02E536}" srcOrd="15" destOrd="0" presId="urn:microsoft.com/office/officeart/2005/8/layout/equation1"/>
    <dgm:cxn modelId="{8FEF6A0C-4A7C-4A94-901D-3066EBD78370}" type="presParOf" srcId="{1616C513-2896-4344-A374-C8ABED23D31A}" destId="{DAE35B6C-3188-4904-AF22-549C1FBD7F55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EC2C3-B7CD-4854-AC1F-BF1E4119990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EDF64AE-8B83-466E-860C-EB5274373A8F}">
      <dgm:prSet phldrT="[Metin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tr-TR" sz="2400" dirty="0" smtClean="0"/>
        </a:p>
        <a:p>
          <a:r>
            <a:rPr lang="tr-TR" sz="2400" dirty="0" smtClean="0"/>
            <a:t>Pasif </a:t>
          </a:r>
        </a:p>
        <a:p>
          <a:r>
            <a:rPr lang="tr-TR" sz="2400" dirty="0" smtClean="0"/>
            <a:t>Öğrenme</a:t>
          </a:r>
          <a:endParaRPr lang="en-US" sz="2400" dirty="0"/>
        </a:p>
      </dgm:t>
    </dgm:pt>
    <dgm:pt modelId="{547BF0DE-DC99-4AF2-8BFF-7D3F6459B4C1}" type="parTrans" cxnId="{BA67728D-B2E1-44F1-A82A-FC2D63981149}">
      <dgm:prSet/>
      <dgm:spPr/>
      <dgm:t>
        <a:bodyPr/>
        <a:lstStyle/>
        <a:p>
          <a:endParaRPr lang="en-US"/>
        </a:p>
      </dgm:t>
    </dgm:pt>
    <dgm:pt modelId="{17DCB04A-BB07-4A82-A75D-ED9E257D5CE9}" type="sibTrans" cxnId="{BA67728D-B2E1-44F1-A82A-FC2D63981149}">
      <dgm:prSet/>
      <dgm:spPr/>
      <dgm:t>
        <a:bodyPr/>
        <a:lstStyle/>
        <a:p>
          <a:endParaRPr lang="en-US"/>
        </a:p>
      </dgm:t>
    </dgm:pt>
    <dgm:pt modelId="{69D530CC-977E-4C81-8CA5-6396C62B8290}">
      <dgm:prSet phldrT="[Metin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sz="2400" dirty="0" smtClean="0"/>
            <a:t>Aktif Öğrenme</a:t>
          </a:r>
          <a:endParaRPr lang="en-US" sz="2400" dirty="0"/>
        </a:p>
      </dgm:t>
    </dgm:pt>
    <dgm:pt modelId="{7F7E379D-ABA1-4F63-8073-FF4D0B25FA20}" type="parTrans" cxnId="{1D35A78F-AE28-43ED-9F7F-895065D33914}">
      <dgm:prSet/>
      <dgm:spPr/>
      <dgm:t>
        <a:bodyPr/>
        <a:lstStyle/>
        <a:p>
          <a:endParaRPr lang="en-US"/>
        </a:p>
      </dgm:t>
    </dgm:pt>
    <dgm:pt modelId="{F7613D4B-34AB-4B53-8306-A202D16823B2}" type="sibTrans" cxnId="{1D35A78F-AE28-43ED-9F7F-895065D33914}">
      <dgm:prSet/>
      <dgm:spPr/>
      <dgm:t>
        <a:bodyPr/>
        <a:lstStyle/>
        <a:p>
          <a:endParaRPr lang="en-US"/>
        </a:p>
      </dgm:t>
    </dgm:pt>
    <dgm:pt modelId="{0F28CE66-62D1-4625-B6E1-5D7576B4B207}" type="pres">
      <dgm:prSet presAssocID="{C26EC2C3-B7CD-4854-AC1F-BF1E4119990F}" presName="Name0" presStyleCnt="0">
        <dgm:presLayoutVars>
          <dgm:dir/>
          <dgm:animLvl val="lvl"/>
          <dgm:resizeHandles val="exact"/>
        </dgm:presLayoutVars>
      </dgm:prSet>
      <dgm:spPr/>
    </dgm:pt>
    <dgm:pt modelId="{D4AD8FC2-A611-4CCC-8C0A-21C5D18BB629}" type="pres">
      <dgm:prSet presAssocID="{FEDF64AE-8B83-466E-860C-EB5274373A8F}" presName="Name8" presStyleCnt="0"/>
      <dgm:spPr/>
    </dgm:pt>
    <dgm:pt modelId="{B91F31AB-AD69-422A-9CA1-F58BA672D5B6}" type="pres">
      <dgm:prSet presAssocID="{FEDF64AE-8B83-466E-860C-EB5274373A8F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6C086-86D0-4591-86FF-98BD3D777A59}" type="pres">
      <dgm:prSet presAssocID="{FEDF64AE-8B83-466E-860C-EB5274373A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EFC5D-D643-47C6-9A92-05169332B40A}" type="pres">
      <dgm:prSet presAssocID="{69D530CC-977E-4C81-8CA5-6396C62B8290}" presName="Name8" presStyleCnt="0"/>
      <dgm:spPr/>
    </dgm:pt>
    <dgm:pt modelId="{C37DD47F-058F-4354-9371-3EF2227BC540}" type="pres">
      <dgm:prSet presAssocID="{69D530CC-977E-4C81-8CA5-6396C62B8290}" presName="level" presStyleLbl="node1" presStyleIdx="1" presStyleCnt="2" custLinFactNeighborX="10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81B15-7054-46A8-9489-9AD035563163}" type="pres">
      <dgm:prSet presAssocID="{69D530CC-977E-4C81-8CA5-6396C62B82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B617F-1FAD-47A0-9DBE-8C7D666BB626}" type="presOf" srcId="{69D530CC-977E-4C81-8CA5-6396C62B8290}" destId="{95781B15-7054-46A8-9489-9AD035563163}" srcOrd="1" destOrd="0" presId="urn:microsoft.com/office/officeart/2005/8/layout/pyramid1"/>
    <dgm:cxn modelId="{2DCA945E-6043-4E55-84DF-0220F8BDD5D3}" type="presOf" srcId="{FEDF64AE-8B83-466E-860C-EB5274373A8F}" destId="{E676C086-86D0-4591-86FF-98BD3D777A59}" srcOrd="1" destOrd="0" presId="urn:microsoft.com/office/officeart/2005/8/layout/pyramid1"/>
    <dgm:cxn modelId="{D3E269D9-48FE-42F3-81D7-D77B2E279DDA}" type="presOf" srcId="{FEDF64AE-8B83-466E-860C-EB5274373A8F}" destId="{B91F31AB-AD69-422A-9CA1-F58BA672D5B6}" srcOrd="0" destOrd="0" presId="urn:microsoft.com/office/officeart/2005/8/layout/pyramid1"/>
    <dgm:cxn modelId="{91CF7F83-AB3F-4BA3-B824-BFC734E1989C}" type="presOf" srcId="{69D530CC-977E-4C81-8CA5-6396C62B8290}" destId="{C37DD47F-058F-4354-9371-3EF2227BC540}" srcOrd="0" destOrd="0" presId="urn:microsoft.com/office/officeart/2005/8/layout/pyramid1"/>
    <dgm:cxn modelId="{5575B663-8F4B-4E91-8BCE-7BDC3613EE71}" type="presOf" srcId="{C26EC2C3-B7CD-4854-AC1F-BF1E4119990F}" destId="{0F28CE66-62D1-4625-B6E1-5D7576B4B207}" srcOrd="0" destOrd="0" presId="urn:microsoft.com/office/officeart/2005/8/layout/pyramid1"/>
    <dgm:cxn modelId="{BA67728D-B2E1-44F1-A82A-FC2D63981149}" srcId="{C26EC2C3-B7CD-4854-AC1F-BF1E4119990F}" destId="{FEDF64AE-8B83-466E-860C-EB5274373A8F}" srcOrd="0" destOrd="0" parTransId="{547BF0DE-DC99-4AF2-8BFF-7D3F6459B4C1}" sibTransId="{17DCB04A-BB07-4A82-A75D-ED9E257D5CE9}"/>
    <dgm:cxn modelId="{1D35A78F-AE28-43ED-9F7F-895065D33914}" srcId="{C26EC2C3-B7CD-4854-AC1F-BF1E4119990F}" destId="{69D530CC-977E-4C81-8CA5-6396C62B8290}" srcOrd="1" destOrd="0" parTransId="{7F7E379D-ABA1-4F63-8073-FF4D0B25FA20}" sibTransId="{F7613D4B-34AB-4B53-8306-A202D16823B2}"/>
    <dgm:cxn modelId="{CEF2A3F0-DB11-42ED-B5A2-5BC9537ECE61}" type="presParOf" srcId="{0F28CE66-62D1-4625-B6E1-5D7576B4B207}" destId="{D4AD8FC2-A611-4CCC-8C0A-21C5D18BB629}" srcOrd="0" destOrd="0" presId="urn:microsoft.com/office/officeart/2005/8/layout/pyramid1"/>
    <dgm:cxn modelId="{CE9065E8-9B68-4547-8BFE-57925540A82D}" type="presParOf" srcId="{D4AD8FC2-A611-4CCC-8C0A-21C5D18BB629}" destId="{B91F31AB-AD69-422A-9CA1-F58BA672D5B6}" srcOrd="0" destOrd="0" presId="urn:microsoft.com/office/officeart/2005/8/layout/pyramid1"/>
    <dgm:cxn modelId="{B2C2102C-C6F8-4DBE-82B6-C3395AEFE7E1}" type="presParOf" srcId="{D4AD8FC2-A611-4CCC-8C0A-21C5D18BB629}" destId="{E676C086-86D0-4591-86FF-98BD3D777A59}" srcOrd="1" destOrd="0" presId="urn:microsoft.com/office/officeart/2005/8/layout/pyramid1"/>
    <dgm:cxn modelId="{B962FE9C-86F8-4FBB-A49B-A63D15F1A4C5}" type="presParOf" srcId="{0F28CE66-62D1-4625-B6E1-5D7576B4B207}" destId="{811EFC5D-D643-47C6-9A92-05169332B40A}" srcOrd="1" destOrd="0" presId="urn:microsoft.com/office/officeart/2005/8/layout/pyramid1"/>
    <dgm:cxn modelId="{13403520-C992-40C7-AE8D-61623F9BA7ED}" type="presParOf" srcId="{811EFC5D-D643-47C6-9A92-05169332B40A}" destId="{C37DD47F-058F-4354-9371-3EF2227BC540}" srcOrd="0" destOrd="0" presId="urn:microsoft.com/office/officeart/2005/8/layout/pyramid1"/>
    <dgm:cxn modelId="{505BF8E5-D2DE-455E-9185-C4EBEECDCFF6}" type="presParOf" srcId="{811EFC5D-D643-47C6-9A92-05169332B40A}" destId="{95781B15-7054-46A8-9489-9AD03556316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20E63-079B-4AAE-9E45-2465DA6C4E64}">
      <dsp:nvSpPr>
        <dsp:cNvPr id="0" name=""/>
        <dsp:cNvSpPr/>
      </dsp:nvSpPr>
      <dsp:spPr>
        <a:xfrm>
          <a:off x="1789" y="1943046"/>
          <a:ext cx="1010450" cy="10104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</a:t>
          </a:r>
          <a:endParaRPr lang="en-US" sz="2400" kern="1200" dirty="0"/>
        </a:p>
      </dsp:txBody>
      <dsp:txXfrm>
        <a:off x="149766" y="2091023"/>
        <a:ext cx="714496" cy="714496"/>
      </dsp:txXfrm>
    </dsp:sp>
    <dsp:sp modelId="{95F99F15-D709-4FA7-B1FE-37C7A0AC47A5}">
      <dsp:nvSpPr>
        <dsp:cNvPr id="0" name=""/>
        <dsp:cNvSpPr/>
      </dsp:nvSpPr>
      <dsp:spPr>
        <a:xfrm>
          <a:off x="1094287" y="2155241"/>
          <a:ext cx="586061" cy="586061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71969" y="2379351"/>
        <a:ext cx="430697" cy="137841"/>
      </dsp:txXfrm>
    </dsp:sp>
    <dsp:sp modelId="{F05A4B6D-A9A7-408D-A228-AE881600AF99}">
      <dsp:nvSpPr>
        <dsp:cNvPr id="0" name=""/>
        <dsp:cNvSpPr/>
      </dsp:nvSpPr>
      <dsp:spPr>
        <a:xfrm>
          <a:off x="1762397" y="1943046"/>
          <a:ext cx="1010450" cy="1010450"/>
        </a:xfrm>
        <a:prstGeom prst="ellipse">
          <a:avLst/>
        </a:prstGeom>
        <a:solidFill>
          <a:schemeClr val="accent3">
            <a:hueOff val="-2372881"/>
            <a:satOff val="-1559"/>
            <a:lumOff val="-3039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</a:t>
          </a:r>
          <a:endParaRPr lang="en-US" sz="2400" kern="1200" dirty="0"/>
        </a:p>
      </dsp:txBody>
      <dsp:txXfrm>
        <a:off x="1910374" y="2091023"/>
        <a:ext cx="714496" cy="714496"/>
      </dsp:txXfrm>
    </dsp:sp>
    <dsp:sp modelId="{BFC7DD87-6416-4AD5-8784-5268BA8715C9}">
      <dsp:nvSpPr>
        <dsp:cNvPr id="0" name=""/>
        <dsp:cNvSpPr/>
      </dsp:nvSpPr>
      <dsp:spPr>
        <a:xfrm>
          <a:off x="2854896" y="2155241"/>
          <a:ext cx="586061" cy="586061"/>
        </a:xfrm>
        <a:prstGeom prst="mathPlus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932578" y="2379351"/>
        <a:ext cx="430697" cy="137841"/>
      </dsp:txXfrm>
    </dsp:sp>
    <dsp:sp modelId="{BFAFA746-75F2-4B6E-A758-6FC0F2EEBF89}">
      <dsp:nvSpPr>
        <dsp:cNvPr id="0" name=""/>
        <dsp:cNvSpPr/>
      </dsp:nvSpPr>
      <dsp:spPr>
        <a:xfrm>
          <a:off x="3523005" y="1943046"/>
          <a:ext cx="1010450" cy="1010450"/>
        </a:xfrm>
        <a:prstGeom prst="ellipse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C</a:t>
          </a:r>
          <a:endParaRPr lang="en-US" sz="2400" kern="1200" dirty="0"/>
        </a:p>
      </dsp:txBody>
      <dsp:txXfrm>
        <a:off x="3670982" y="2091023"/>
        <a:ext cx="714496" cy="714496"/>
      </dsp:txXfrm>
    </dsp:sp>
    <dsp:sp modelId="{318D9F91-32E9-40F9-BBE3-4FEA45911587}">
      <dsp:nvSpPr>
        <dsp:cNvPr id="0" name=""/>
        <dsp:cNvSpPr/>
      </dsp:nvSpPr>
      <dsp:spPr>
        <a:xfrm>
          <a:off x="4615504" y="2155241"/>
          <a:ext cx="586061" cy="586061"/>
        </a:xfrm>
        <a:prstGeom prst="mathPlus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693186" y="2379351"/>
        <a:ext cx="430697" cy="137841"/>
      </dsp:txXfrm>
    </dsp:sp>
    <dsp:sp modelId="{106CB6C2-AD92-42C2-8B96-2ACE64DA8862}">
      <dsp:nvSpPr>
        <dsp:cNvPr id="0" name=""/>
        <dsp:cNvSpPr/>
      </dsp:nvSpPr>
      <dsp:spPr>
        <a:xfrm>
          <a:off x="5283614" y="1943046"/>
          <a:ext cx="1010450" cy="1010450"/>
        </a:xfrm>
        <a:prstGeom prst="ellipse">
          <a:avLst/>
        </a:prstGeom>
        <a:solidFill>
          <a:schemeClr val="accent3">
            <a:hueOff val="-7118643"/>
            <a:satOff val="-4677"/>
            <a:lumOff val="-9118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</a:t>
          </a:r>
          <a:endParaRPr lang="en-US" sz="2400" kern="1200" dirty="0"/>
        </a:p>
      </dsp:txBody>
      <dsp:txXfrm>
        <a:off x="5431591" y="2091023"/>
        <a:ext cx="714496" cy="714496"/>
      </dsp:txXfrm>
    </dsp:sp>
    <dsp:sp modelId="{15246751-270E-4AD4-8130-0E53F0BD25CC}">
      <dsp:nvSpPr>
        <dsp:cNvPr id="0" name=""/>
        <dsp:cNvSpPr/>
      </dsp:nvSpPr>
      <dsp:spPr>
        <a:xfrm>
          <a:off x="6376112" y="2155241"/>
          <a:ext cx="586061" cy="586061"/>
        </a:xfrm>
        <a:prstGeom prst="mathEqual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53794" y="2275970"/>
        <a:ext cx="430697" cy="344603"/>
      </dsp:txXfrm>
    </dsp:sp>
    <dsp:sp modelId="{DAE35B6C-3188-4904-AF22-549C1FBD7F55}">
      <dsp:nvSpPr>
        <dsp:cNvPr id="0" name=""/>
        <dsp:cNvSpPr/>
      </dsp:nvSpPr>
      <dsp:spPr>
        <a:xfrm>
          <a:off x="7044222" y="1895116"/>
          <a:ext cx="1522940" cy="1106311"/>
        </a:xfrm>
        <a:prstGeom prst="ellips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Kazanım</a:t>
          </a:r>
          <a:endParaRPr lang="en-US" sz="1500" b="1" kern="1200" dirty="0"/>
        </a:p>
      </dsp:txBody>
      <dsp:txXfrm>
        <a:off x="7267251" y="2057131"/>
        <a:ext cx="1076882" cy="782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F31AB-AD69-422A-9CA1-F58BA672D5B6}">
      <dsp:nvSpPr>
        <dsp:cNvPr id="0" name=""/>
        <dsp:cNvSpPr/>
      </dsp:nvSpPr>
      <dsp:spPr>
        <a:xfrm>
          <a:off x="1158044" y="0"/>
          <a:ext cx="2316088" cy="2016435"/>
        </a:xfrm>
        <a:prstGeom prst="trapezoid">
          <a:avLst>
            <a:gd name="adj" fmla="val 57430"/>
          </a:avLst>
        </a:prstGeom>
        <a:solidFill>
          <a:schemeClr val="bg1">
            <a:lumMod val="8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Pasif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Öğrenme</a:t>
          </a:r>
          <a:endParaRPr lang="en-US" sz="2400" kern="1200" dirty="0"/>
        </a:p>
      </dsp:txBody>
      <dsp:txXfrm>
        <a:off x="1158044" y="0"/>
        <a:ext cx="2316088" cy="2016435"/>
      </dsp:txXfrm>
    </dsp:sp>
    <dsp:sp modelId="{C37DD47F-058F-4354-9371-3EF2227BC540}">
      <dsp:nvSpPr>
        <dsp:cNvPr id="0" name=""/>
        <dsp:cNvSpPr/>
      </dsp:nvSpPr>
      <dsp:spPr>
        <a:xfrm>
          <a:off x="0" y="2016435"/>
          <a:ext cx="4632176" cy="2016435"/>
        </a:xfrm>
        <a:prstGeom prst="trapezoid">
          <a:avLst>
            <a:gd name="adj" fmla="val 57430"/>
          </a:avLst>
        </a:prstGeom>
        <a:solidFill>
          <a:schemeClr val="bg1">
            <a:lumMod val="8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Aktif Öğrenme</a:t>
          </a:r>
          <a:endParaRPr lang="en-US" sz="2400" kern="1200" dirty="0"/>
        </a:p>
      </dsp:txBody>
      <dsp:txXfrm>
        <a:off x="810630" y="2016435"/>
        <a:ext cx="3010914" cy="2016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8C17-F4CE-488C-9652-FC8AB5A41AD0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2BA24-9217-44BD-BF7E-55CBAF194B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5638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D776C-95B5-4F12-9847-2337011BB1B3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2D680-5A19-4655-AF1C-044143BB53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3213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r>
              <a:rPr lang="tr-TR" dirty="0" smtClean="0"/>
              <a:t>Bu şablon bir grup ayarında eğitim malzemesi sunmak için başlangıç dosyası olarak kullanılabilir.</a:t>
            </a:r>
          </a:p>
          <a:p>
            <a:endParaRPr lang="tr-TR" dirty="0" smtClean="0"/>
          </a:p>
          <a:p>
            <a:pPr lvl="0"/>
            <a:r>
              <a:rPr lang="tr-TR" sz="1200" b="1" dirty="0" smtClean="0"/>
              <a:t>Bölümler</a:t>
            </a:r>
            <a:endParaRPr lang="tr-TR" sz="1200" b="0" dirty="0" smtClean="0"/>
          </a:p>
          <a:p>
            <a:pPr lvl="0"/>
            <a:r>
              <a:rPr lang="tr-TR" sz="1200" b="0" dirty="0" smtClean="0"/>
              <a:t>Bölüm eklemek için slaydı sağ tıklatın.</a:t>
            </a:r>
            <a:r>
              <a:rPr lang="tr-TR" sz="1200" b="0" baseline="0" dirty="0" smtClean="0"/>
              <a:t> Bölümler slaytlarınızı düzenlemenize veya birden çok yazar arasındaki işbirliğini kolaylaştırmanıza yardımcı olabilir.</a:t>
            </a:r>
            <a:endParaRPr lang="tr-TR" sz="1200" b="0" dirty="0" smtClean="0"/>
          </a:p>
          <a:p>
            <a:pPr lvl="0"/>
            <a:endParaRPr lang="tr-TR" sz="1200" b="1" dirty="0" smtClean="0"/>
          </a:p>
          <a:p>
            <a:pPr lvl="0"/>
            <a:r>
              <a:rPr lang="tr-TR" sz="1200" b="1" dirty="0" smtClean="0"/>
              <a:t>Notlar</a:t>
            </a:r>
          </a:p>
          <a:p>
            <a:pPr lvl="0"/>
            <a:r>
              <a:rPr lang="tr-TR" sz="1200" dirty="0" smtClean="0"/>
              <a:t>Teslim notları veya izleyicilere ek bilgi sağlamak için Notlar bölümünü kullanın.</a:t>
            </a:r>
            <a:r>
              <a:rPr lang="tr-TR" sz="1200" baseline="0" dirty="0" smtClean="0"/>
              <a:t> Sununuz sırasında Sunu Görünümü'nde bu notları görüntüleyin. </a:t>
            </a:r>
          </a:p>
          <a:p>
            <a:pPr lvl="0">
              <a:buFontTx/>
              <a:buNone/>
            </a:pPr>
            <a:r>
              <a:rPr lang="tr-TR" sz="1200" dirty="0" smtClean="0"/>
              <a:t>Yazı tipi boyutuna dikkat edin (Erişilebilirlik, görünürlük, video kaydı ve çevrimiçi üretim için önemlidir)</a:t>
            </a:r>
          </a:p>
          <a:p>
            <a:pPr lvl="0"/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Birlikte kullanılan renkler </a:t>
            </a:r>
          </a:p>
          <a:p>
            <a:pPr lvl="0">
              <a:buFontTx/>
              <a:buNone/>
            </a:pPr>
            <a:r>
              <a:rPr lang="tr-TR" sz="1200" dirty="0" smtClean="0"/>
              <a:t>Grafiklere, çizelgelere ve metin kutularına özellikle dikkat edin.</a:t>
            </a:r>
            <a:r>
              <a:rPr lang="tr-TR" sz="1200" baseline="0" dirty="0" smtClean="0"/>
              <a:t> </a:t>
            </a:r>
            <a:endParaRPr lang="tr-TR" sz="1200" dirty="0" smtClean="0"/>
          </a:p>
          <a:p>
            <a:pPr lvl="0"/>
            <a:r>
              <a:rPr lang="tr-TR" sz="1200" dirty="0" smtClean="0"/>
              <a:t>Katılımcılar, siyah ve beyaz veya </a:t>
            </a:r>
            <a:r>
              <a:rPr lang="tr-TR" sz="1200" dirty="0" err="1" smtClean="0"/>
              <a:t>gri tonlamalı</a:t>
            </a:r>
            <a:r>
              <a:rPr lang="tr-TR" sz="1200" dirty="0" smtClean="0"/>
              <a:t>yazdırabilir. Tümüyle siyah ve beyaz ve </a:t>
            </a:r>
            <a:r>
              <a:rPr lang="tr-TR" sz="1200" dirty="0" err="1" smtClean="0"/>
              <a:t>gri tonlamalı</a:t>
            </a:r>
            <a:r>
              <a:rPr lang="tr-TR" sz="1200" dirty="0" smtClean="0"/>
              <a:t>yazdırırken renklerinizin uygun olacağından emin olmak için bir sınama baskısı çalıştırın.</a:t>
            </a:r>
          </a:p>
          <a:p>
            <a:pPr lvl="0">
              <a:buFontTx/>
              <a:buNone/>
            </a:pPr>
            <a:endParaRPr lang="tr-TR" sz="1200" dirty="0" smtClean="0"/>
          </a:p>
          <a:p>
            <a:pPr lvl="0">
              <a:buFontTx/>
              <a:buNone/>
            </a:pPr>
            <a:r>
              <a:rPr lang="tr-TR" sz="1200" b="1" dirty="0" smtClean="0"/>
              <a:t>Grafikler, tablolar ve çizimler</a:t>
            </a:r>
          </a:p>
          <a:p>
            <a:pPr lvl="0"/>
            <a:r>
              <a:rPr lang="tr-TR" sz="1200" dirty="0" smtClean="0"/>
              <a:t>Basit tutun: Mümkünse, tutarlı ve dikkat dağıtmayan stiller ve renkler kullanın.</a:t>
            </a:r>
          </a:p>
          <a:p>
            <a:pPr lvl="0"/>
            <a:r>
              <a:rPr lang="tr-TR" sz="1200" dirty="0" smtClean="0"/>
              <a:t>Tüm grafikleri ve tabloları etiketleyin.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r>
              <a:rPr lang="tr-TR" sz="1200" dirty="0" smtClean="0"/>
              <a:t>Bu,</a:t>
            </a:r>
            <a:r>
              <a:rPr lang="tr-TR" sz="1200" baseline="0" dirty="0" smtClean="0"/>
              <a:t> geçiş kullanılan Genel Bakış slaytları için başka bir seçenektir.</a:t>
            </a:r>
            <a:endParaRPr lang="tr-TR" sz="1200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r>
              <a:rPr lang="tr-TR" sz="1200" dirty="0" smtClean="0"/>
              <a:t>Bu,</a:t>
            </a:r>
            <a:r>
              <a:rPr lang="tr-TR" sz="1200" baseline="0" dirty="0" smtClean="0"/>
              <a:t> geçiş kullanılan Genel Bakış slaytları için başka bir seçenektir.</a:t>
            </a:r>
            <a:endParaRPr lang="tr-TR" sz="1200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r>
              <a:rPr lang="tr-TR" sz="1200" dirty="0" smtClean="0"/>
              <a:t>Bu,</a:t>
            </a:r>
            <a:r>
              <a:rPr lang="tr-TR" sz="1200" baseline="0" dirty="0" smtClean="0"/>
              <a:t> geçiş kullanılan Genel Bakış slaytları için başka bir seçenektir.</a:t>
            </a:r>
            <a:endParaRPr lang="tr-TR" sz="1200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CDCB9E-C47C-4F40-A9C9-31CBDCFFEFD6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4088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4901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428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tr-TR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tr-T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2000" baseline="0"/>
            </a:lvl1pPr>
          </a:lstStyle>
          <a:p>
            <a:r>
              <a:rPr lang="tr-TR"/>
              <a:t>Şirket Logosu</a:t>
            </a:r>
          </a:p>
        </p:txBody>
      </p:sp>
    </p:spTree>
    <p:extLst>
      <p:ext uri="{BB962C8B-B14F-4D97-AF65-F5344CB8AC3E}">
        <p14:creationId xmlns:p14="http://schemas.microsoft.com/office/powerpoint/2010/main" xmlns="" val="318226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tr-T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tr-T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1800"/>
            </a:lvl1pPr>
          </a:lstStyle>
          <a:p>
            <a:r>
              <a:rPr lang="tr-TR"/>
              <a:t>Şirket Logosu</a:t>
            </a:r>
          </a:p>
        </p:txBody>
      </p:sp>
    </p:spTree>
    <p:extLst>
      <p:ext uri="{BB962C8B-B14F-4D97-AF65-F5344CB8AC3E}">
        <p14:creationId xmlns:p14="http://schemas.microsoft.com/office/powerpoint/2010/main" xmlns="" val="758149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tr-TR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tr-T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2000" baseline="0"/>
            </a:lvl1pPr>
          </a:lstStyle>
          <a:p>
            <a:r>
              <a:rPr lang="tr-TR"/>
              <a:t>Şirket Logosu</a:t>
            </a:r>
          </a:p>
        </p:txBody>
      </p:sp>
    </p:spTree>
    <p:extLst>
      <p:ext uri="{BB962C8B-B14F-4D97-AF65-F5344CB8AC3E}">
        <p14:creationId xmlns:p14="http://schemas.microsoft.com/office/powerpoint/2010/main" xmlns="" val="21815422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tr-T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1800"/>
            </a:lvl1pPr>
          </a:lstStyle>
          <a:p>
            <a:r>
              <a:rPr lang="tr-TR"/>
              <a:t>Şirket Logosu</a:t>
            </a:r>
          </a:p>
        </p:txBody>
      </p:sp>
    </p:spTree>
    <p:extLst>
      <p:ext uri="{BB962C8B-B14F-4D97-AF65-F5344CB8AC3E}">
        <p14:creationId xmlns:p14="http://schemas.microsoft.com/office/powerpoint/2010/main" xmlns="" val="21248030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tr-TR"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tr-TR" sz="3200">
                <a:latin typeface="+mn-lt"/>
              </a:defRPr>
            </a:lvl1pPr>
            <a:lvl2pPr latinLnBrk="0">
              <a:defRPr lang="tr-TR" sz="2800">
                <a:latin typeface="+mn-lt"/>
              </a:defRPr>
            </a:lvl2pPr>
            <a:lvl3pPr latinLnBrk="0">
              <a:defRPr lang="tr-TR" sz="2400">
                <a:latin typeface="+mn-lt"/>
              </a:defRPr>
            </a:lvl3pPr>
            <a:lvl4pPr latinLnBrk="0">
              <a:defRPr lang="tr-TR" sz="2400">
                <a:latin typeface="+mn-lt"/>
              </a:defRPr>
            </a:lvl4pPr>
            <a:lvl5pPr latinLnBrk="0">
              <a:defRPr lang="tr-TR" sz="2400"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1332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tr-TR" sz="2800"/>
            </a:lvl1pPr>
            <a:lvl2pPr latinLnBrk="0">
              <a:defRPr lang="tr-TR" sz="2400"/>
            </a:lvl2pPr>
            <a:lvl3pPr latinLnBrk="0">
              <a:defRPr lang="tr-TR" sz="2000"/>
            </a:lvl3pPr>
            <a:lvl4pPr latinLnBrk="0">
              <a:defRPr lang="tr-TR" sz="1800"/>
            </a:lvl4pPr>
            <a:lvl5pPr latinLnBrk="0">
              <a:defRPr lang="tr-TR" sz="1800"/>
            </a:lvl5pPr>
            <a:lvl6pPr latinLnBrk="0">
              <a:defRPr lang="tr-TR" sz="1800"/>
            </a:lvl6pPr>
            <a:lvl7pPr latinLnBrk="0">
              <a:defRPr lang="tr-TR" sz="1800"/>
            </a:lvl7pPr>
            <a:lvl8pPr latinLnBrk="0">
              <a:defRPr lang="tr-TR" sz="1800"/>
            </a:lvl8pPr>
            <a:lvl9pPr latinLnBrk="0">
              <a:defRPr lang="tr-TR"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tr-TR" sz="2800"/>
            </a:lvl1pPr>
            <a:lvl2pPr latinLnBrk="0">
              <a:defRPr lang="tr-TR" sz="2400"/>
            </a:lvl2pPr>
            <a:lvl3pPr latinLnBrk="0">
              <a:defRPr lang="tr-TR" sz="2000"/>
            </a:lvl3pPr>
            <a:lvl4pPr latinLnBrk="0">
              <a:defRPr lang="tr-TR" sz="1800"/>
            </a:lvl4pPr>
            <a:lvl5pPr latinLnBrk="0">
              <a:defRPr lang="tr-TR" sz="1800"/>
            </a:lvl5pPr>
            <a:lvl6pPr latinLnBrk="0">
              <a:defRPr lang="tr-TR" sz="1800"/>
            </a:lvl6pPr>
            <a:lvl7pPr latinLnBrk="0">
              <a:defRPr lang="tr-TR" sz="1800"/>
            </a:lvl7pPr>
            <a:lvl8pPr latinLnBrk="0">
              <a:defRPr lang="tr-TR" sz="1800"/>
            </a:lvl8pPr>
            <a:lvl9pPr latinLnBrk="0">
              <a:defRPr lang="tr-TR"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845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tr-TR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tr-TR" sz="2400" b="1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tr-TR" sz="2400"/>
            </a:lvl1pPr>
            <a:lvl2pPr latinLnBrk="0">
              <a:defRPr lang="tr-TR" sz="2000"/>
            </a:lvl2pPr>
            <a:lvl3pPr latinLnBrk="0">
              <a:defRPr lang="tr-TR" sz="1800"/>
            </a:lvl3pPr>
            <a:lvl4pPr latinLnBrk="0">
              <a:defRPr lang="tr-TR" sz="1600"/>
            </a:lvl4pPr>
            <a:lvl5pPr latinLnBrk="0">
              <a:defRPr lang="tr-TR" sz="1600"/>
            </a:lvl5pPr>
            <a:lvl6pPr latinLnBrk="0">
              <a:defRPr lang="tr-TR" sz="1600"/>
            </a:lvl6pPr>
            <a:lvl7pPr latinLnBrk="0">
              <a:defRPr lang="tr-TR" sz="1600"/>
            </a:lvl7pPr>
            <a:lvl8pPr latinLnBrk="0">
              <a:defRPr lang="tr-TR" sz="1600"/>
            </a:lvl8pPr>
            <a:lvl9pPr latinLnBrk="0">
              <a:defRPr lang="tr-TR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tr-TR" sz="2400" b="1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tr-TR" sz="2400"/>
            </a:lvl1pPr>
            <a:lvl2pPr latinLnBrk="0">
              <a:defRPr lang="tr-TR" sz="2000"/>
            </a:lvl2pPr>
            <a:lvl3pPr latinLnBrk="0">
              <a:defRPr lang="tr-TR" sz="1800"/>
            </a:lvl3pPr>
            <a:lvl4pPr latinLnBrk="0">
              <a:defRPr lang="tr-TR" sz="1600"/>
            </a:lvl4pPr>
            <a:lvl5pPr latinLnBrk="0">
              <a:defRPr lang="tr-TR" sz="1600"/>
            </a:lvl5pPr>
            <a:lvl6pPr latinLnBrk="0">
              <a:defRPr lang="tr-TR" sz="1600"/>
            </a:lvl6pPr>
            <a:lvl7pPr latinLnBrk="0">
              <a:defRPr lang="tr-TR" sz="1600"/>
            </a:lvl7pPr>
            <a:lvl8pPr latinLnBrk="0">
              <a:defRPr lang="tr-TR" sz="1600"/>
            </a:lvl8pPr>
            <a:lvl9pPr latinLnBrk="0">
              <a:defRPr lang="tr-TR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966197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İçerik, Açıklamalı Alt Yaz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tr-TR"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tr-TR" sz="3200"/>
            </a:lvl1pPr>
            <a:lvl2pPr latinLnBrk="0">
              <a:defRPr lang="tr-TR" sz="2800"/>
            </a:lvl2pPr>
            <a:lvl3pPr latinLnBrk="0">
              <a:defRPr lang="tr-TR" sz="2400"/>
            </a:lvl3pPr>
            <a:lvl4pPr latinLnBrk="0">
              <a:defRPr lang="tr-TR" sz="2000"/>
            </a:lvl4pPr>
            <a:lvl5pPr latinLnBrk="0">
              <a:defRPr lang="tr-TR" sz="2000"/>
            </a:lvl5pPr>
            <a:lvl6pPr latinLnBrk="0">
              <a:defRPr lang="tr-TR" sz="2000"/>
            </a:lvl6pPr>
            <a:lvl7pPr latinLnBrk="0">
              <a:defRPr lang="tr-TR" sz="2000"/>
            </a:lvl7pPr>
            <a:lvl8pPr latinLnBrk="0">
              <a:defRPr lang="tr-TR" sz="2000"/>
            </a:lvl8pPr>
            <a:lvl9pPr latinLnBrk="0">
              <a:defRPr lang="tr-TR"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tr-TR" sz="14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6388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31353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, Açıklamalı Alt Yaz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tr-TR"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tr-TR" sz="3200"/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tr-TR" sz="14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497529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437182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821722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tr-TR" baseline="0"/>
            </a:lvl4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tr-TR" baseline="0"/>
            </a:lvl4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93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8474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3090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alnızca Arka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6344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tr-T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1800"/>
            </a:lvl1pPr>
          </a:lstStyle>
          <a:p>
            <a:r>
              <a:rPr lang="tr-TR"/>
              <a:t>Şirket Logosu</a:t>
            </a:r>
          </a:p>
        </p:txBody>
      </p:sp>
    </p:spTree>
    <p:extLst>
      <p:ext uri="{BB962C8B-B14F-4D97-AF65-F5344CB8AC3E}">
        <p14:creationId xmlns:p14="http://schemas.microsoft.com/office/powerpoint/2010/main" xmlns="" val="3640273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51841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8486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14036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76508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9583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5667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5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F31FE2-6C5B-425C-BE92-75EE5D238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5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75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001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32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58002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88744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53428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93086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28827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90352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41915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237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F31FE2-6C5B-425C-BE92-75EE5D238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61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14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878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45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8761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29921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Yalnızca Arka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7742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tr-T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1800"/>
            </a:lvl1pPr>
          </a:lstStyle>
          <a:p>
            <a:r>
              <a:rPr lang="tr-TR"/>
              <a:t>Şirket Logosu</a:t>
            </a:r>
          </a:p>
        </p:txBody>
      </p:sp>
    </p:spTree>
    <p:extLst>
      <p:ext uri="{BB962C8B-B14F-4D97-AF65-F5344CB8AC3E}">
        <p14:creationId xmlns:p14="http://schemas.microsoft.com/office/powerpoint/2010/main" xmlns="" val="1242927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844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0302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9259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012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BFCA-A0DB-4ED9-AFA9-97DAF8678D9A}" type="datetimeFigureOut">
              <a:rPr lang="tr-TR" smtClean="0"/>
              <a:pPr/>
              <a:t>10.12.2013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16C3-7358-4A75-A83B-9506D4FEBB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0066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12/17/2009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73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786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tr-T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tr-T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5434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A166A5-75B5-447E-BDB8-997A97ED44F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F31FE2-6C5B-425C-BE92-75EE5D23834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443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r/url?sa=i&amp;rct=j&amp;q=&amp;esrc=s&amp;frm=1&amp;source=images&amp;cd=&amp;cad=rja&amp;docid=AaB0xyXwrTr8rM&amp;tbnid=sh9iBSu9o6dZAM:&amp;ved=0CAUQjRw&amp;url=http://www.bilgelikenstitusu.com/hakkimizda/egitim-tasarimi/&amp;ei=SHSlUqGyGsjPsgbG7YCYCA&amp;bvm=bv.57752919,d.Yms&amp;psig=AFQjCNEQiPk_jN07OQU6IecKG3rE02rB1w&amp;ust=1386661182634785" TargetMode="Externa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.tr/url?sa=i&amp;rct=j&amp;q=&amp;esrc=s&amp;frm=1&amp;source=images&amp;cd=&amp;cad=rja&amp;docid=BpOP7imiVq33cM&amp;tbnid=8-MNLqiNzwKYQM:&amp;ved=0CAUQjRw&amp;url=http://www.qualia.com.tr/&amp;ei=w3OlUsygK4aRtAb3lYGoBQ&amp;bvm=bv.57752919,d.Yms&amp;psig=AFQjCNEQiPk_jN07OQU6IecKG3rE02rB1w&amp;ust=1386661182634785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15616" y="2286001"/>
            <a:ext cx="7655408" cy="121500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PROGRAM GELİŞTİRME SÜRECİ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04178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Betimsel</a:t>
            </a:r>
            <a:r>
              <a:rPr smtClean="0"/>
              <a:t> Yaklaşım</a:t>
            </a:r>
          </a:p>
          <a:p>
            <a:pPr lvl="1"/>
            <a:r>
              <a:rPr lang="tr-TR" dirty="0" smtClean="0"/>
              <a:t>B</a:t>
            </a:r>
            <a:r>
              <a:rPr smtClean="0"/>
              <a:t>ir durumun (nesnenin) eksikliği / yokluğu ile ortaya çıkan zararla o durumun (nesnenin) ortaya koyacağı yararla birlikte ihtiyaçlar belirlenir.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428596" y="2512448"/>
            <a:ext cx="278608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Mevcut  </a:t>
            </a:r>
            <a:r>
              <a:rPr lang="tr-TR" b="1" dirty="0" smtClean="0">
                <a:solidFill>
                  <a:schemeClr val="bg1"/>
                </a:solidFill>
              </a:rPr>
              <a:t>bilgi, beceri, tutum , davranışlar vb.</a:t>
            </a:r>
          </a:p>
          <a:p>
            <a:pPr algn="ctr"/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3214678" y="2512448"/>
            <a:ext cx="278608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Eğitim ile kazanılacak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bilgi, beceri, tutum , davranışlar vb.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000760" y="2512448"/>
            <a:ext cx="278608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Eğitim ile kazanılamayacak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Bilgi, beceri, tutum , davranışlar vb.</a:t>
            </a:r>
          </a:p>
          <a:p>
            <a:pPr algn="ctr"/>
            <a:endParaRPr lang="tr-TR" dirty="0"/>
          </a:p>
        </p:txBody>
      </p:sp>
      <p:sp>
        <p:nvSpPr>
          <p:cNvPr id="8" name="7 Sağ Ayraç"/>
          <p:cNvSpPr/>
          <p:nvPr/>
        </p:nvSpPr>
        <p:spPr>
          <a:xfrm rot="16200000">
            <a:off x="4321967" y="-2023865"/>
            <a:ext cx="642942" cy="814393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Ayraç"/>
          <p:cNvSpPr/>
          <p:nvPr/>
        </p:nvSpPr>
        <p:spPr>
          <a:xfrm rot="5400000">
            <a:off x="1607323" y="2905357"/>
            <a:ext cx="642942" cy="257176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Ayraç"/>
          <p:cNvSpPr/>
          <p:nvPr/>
        </p:nvSpPr>
        <p:spPr>
          <a:xfrm rot="5400000">
            <a:off x="5643570" y="1512316"/>
            <a:ext cx="714380" cy="542928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857224" y="114298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İş için belirlenen görev tanımı ve performans standartları</a:t>
            </a:r>
            <a:endParaRPr lang="tr-TR" sz="2400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00034" y="458415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Personelin gözlemlenen performansı</a:t>
            </a:r>
            <a:endParaRPr lang="tr-TR" sz="24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428992" y="4727026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Personel açısından performans açığı / görevi etkin bir şekilde yerine getirmek için duyulan yeterlilik - ihtiyaç</a:t>
            </a:r>
            <a:endParaRPr lang="tr-TR" sz="2400" b="1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571744"/>
            <a:ext cx="8077200" cy="1143000"/>
          </a:xfrm>
        </p:spPr>
        <p:txBody>
          <a:bodyPr/>
          <a:lstStyle/>
          <a:p>
            <a:pPr algn="ctr"/>
            <a:r>
              <a:rPr smtClean="0"/>
              <a:t>İhtiyaç Analiz Süreci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http://www.bilgelikenstitusu.com/wp-content/uploads/2012/12/egitim-tasra%C4%B1m%C4%B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28" y="428604"/>
            <a:ext cx="7546646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İhtiyaç analiz aşamaları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smtClean="0"/>
          </a:p>
          <a:p>
            <a:pPr marL="514350" indent="-514350">
              <a:buAutoNum type="arabicPeriod"/>
            </a:pPr>
            <a:r>
              <a:rPr smtClean="0"/>
              <a:t>Planlama</a:t>
            </a:r>
          </a:p>
          <a:p>
            <a:pPr marL="514350" indent="-514350">
              <a:buAutoNum type="arabicPeriod"/>
            </a:pPr>
            <a:r>
              <a:rPr smtClean="0"/>
              <a:t>Veri toplama</a:t>
            </a:r>
          </a:p>
          <a:p>
            <a:pPr marL="514350" indent="-514350">
              <a:buAutoNum type="arabicPeriod"/>
            </a:pPr>
            <a:r>
              <a:rPr lang="tr-TR" dirty="0" smtClean="0"/>
              <a:t>V</a:t>
            </a:r>
            <a:r>
              <a:rPr smtClean="0"/>
              <a:t>eri analizi</a:t>
            </a:r>
          </a:p>
          <a:p>
            <a:pPr marL="514350" indent="-514350">
              <a:buAutoNum type="arabicPeriod"/>
            </a:pPr>
            <a:r>
              <a:rPr lang="tr-TR" dirty="0" smtClean="0"/>
              <a:t>R</a:t>
            </a:r>
            <a:r>
              <a:rPr smtClean="0"/>
              <a:t>aporun hazırlanılması - sunma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İhtiyaç </a:t>
            </a:r>
            <a:r>
              <a:rPr lang="tr-TR" dirty="0" smtClean="0"/>
              <a:t>Analiz Teknikleri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lvl="1"/>
            <a:r>
              <a:rPr lang="tr-TR" dirty="0" err="1" smtClean="0"/>
              <a:t>Delphi</a:t>
            </a:r>
            <a:r>
              <a:rPr lang="tr-TR" dirty="0" smtClean="0"/>
              <a:t> </a:t>
            </a:r>
            <a:r>
              <a:rPr lang="tr-TR" dirty="0"/>
              <a:t>Tekniği – Anket Geliştirme</a:t>
            </a:r>
          </a:p>
          <a:p>
            <a:pPr lvl="1"/>
            <a:r>
              <a:rPr lang="tr-TR" dirty="0"/>
              <a:t>Progel (Dacum) Tekniği</a:t>
            </a:r>
          </a:p>
          <a:p>
            <a:pPr lvl="1"/>
            <a:r>
              <a:rPr lang="tr-TR" dirty="0"/>
              <a:t>Gözlem</a:t>
            </a:r>
          </a:p>
          <a:p>
            <a:pPr lvl="1"/>
            <a:r>
              <a:rPr lang="tr-TR" dirty="0"/>
              <a:t>Meslek (iş) Analizi</a:t>
            </a:r>
          </a:p>
          <a:p>
            <a:pPr lvl="1"/>
            <a:r>
              <a:rPr lang="tr-TR" dirty="0"/>
              <a:t>Ölçme Araçları / Testler</a:t>
            </a:r>
          </a:p>
          <a:p>
            <a:pPr lvl="1"/>
            <a:r>
              <a:rPr lang="tr-TR" dirty="0"/>
              <a:t>Görüşme – Grup toplantıları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733961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Delphi Tekniği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smtClean="0"/>
          </a:p>
          <a:p>
            <a:r>
              <a:rPr smtClean="0"/>
              <a:t>Çıkış noktası </a:t>
            </a:r>
          </a:p>
          <a:p>
            <a:pPr lvl="1"/>
            <a:r>
              <a:rPr smtClean="0"/>
              <a:t>"belli bir konuda bir çok görüş ve düşünce tek bir görüşten daha anlamıdır."</a:t>
            </a:r>
          </a:p>
          <a:p>
            <a:r>
              <a:rPr smtClean="0"/>
              <a:t>Seçilmiş uzmanlar grubunun belli bir konu ile ilgili ortak görüşünün alınması </a:t>
            </a:r>
          </a:p>
          <a:p>
            <a:r>
              <a:rPr smtClean="0"/>
              <a:t>Önceliklerin saptanması, amaçların belirlenmesi ve bunların gelecekte alacağı durum üzerine odaklanılır</a:t>
            </a:r>
          </a:p>
          <a:p>
            <a:pPr>
              <a:buNone/>
            </a:pPr>
            <a:endParaRPr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98617"/>
            <a:ext cx="5478914" cy="595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PROGEL (DACUM) tekniği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Çıkış Noktası</a:t>
            </a:r>
          </a:p>
          <a:p>
            <a:pPr lvl="1"/>
            <a:r>
              <a:rPr sz="2400" smtClean="0"/>
              <a:t>Bir meslekteki / işteki becerikli işçiler mesleği herkesten daha iyi tanımlar</a:t>
            </a:r>
          </a:p>
          <a:p>
            <a:pPr lvl="1"/>
            <a:r>
              <a:rPr lang="tr-TR" sz="2400" dirty="0" smtClean="0"/>
              <a:t>M</a:t>
            </a:r>
            <a:r>
              <a:rPr sz="2400" smtClean="0"/>
              <a:t>esleğinde başarılı bir işçinin yaptıkları esas alınarak her meslek etkili bir şekilde tanımlanır</a:t>
            </a:r>
          </a:p>
          <a:p>
            <a:pPr lvl="1"/>
            <a:r>
              <a:rPr lang="tr-TR" sz="2400" dirty="0" smtClean="0"/>
              <a:t>İ</a:t>
            </a:r>
            <a:r>
              <a:rPr sz="2400" smtClean="0"/>
              <a:t>şçiler, gerekli bilgi, beceri ve tavırlara sahipse işler doğru yapılır</a:t>
            </a:r>
          </a:p>
          <a:p>
            <a:r>
              <a:rPr smtClean="0"/>
              <a:t>Mesleğin beceri profili ortaya konulur ve bunlar çalışanların anlayacağı şekle getirilir. 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1189645"/>
          </a:xfrm>
        </p:spPr>
        <p:txBody>
          <a:bodyPr/>
          <a:lstStyle/>
          <a:p>
            <a:r>
              <a:rPr lang="tr-TR" dirty="0" smtClean="0"/>
              <a:t>B</a:t>
            </a:r>
            <a:r>
              <a:rPr smtClean="0"/>
              <a:t>elirlenen mesleğe ilişkin tanım yapıldıktan sonra, görevler ve işlemler belirlenir.</a:t>
            </a:r>
            <a:endParaRPr lang="tr-TR" dirty="0"/>
          </a:p>
        </p:txBody>
      </p:sp>
      <p:graphicFrame>
        <p:nvGraphicFramePr>
          <p:cNvPr id="5" name="4 Diyagram"/>
          <p:cNvGraphicFramePr/>
          <p:nvPr/>
        </p:nvGraphicFramePr>
        <p:xfrm>
          <a:off x="1524000" y="3571876"/>
          <a:ext cx="60960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Yuvarlatılmış Dikdörtgen"/>
          <p:cNvSpPr/>
          <p:nvPr/>
        </p:nvSpPr>
        <p:spPr>
          <a:xfrm>
            <a:off x="1571604" y="2857496"/>
            <a:ext cx="60722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/>
              <a:t>İş Tanımı : </a:t>
            </a:r>
            <a:endParaRPr lang="tr-TR" sz="3200" dirty="0"/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75656" y="2708920"/>
            <a:ext cx="7416824" cy="38164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tr-TR" dirty="0">
                <a:latin typeface="Gill Sans MT" pitchFamily="34" charset="0"/>
              </a:rPr>
              <a:t>Program geliştirme </a:t>
            </a:r>
            <a:r>
              <a:rPr lang="tr-TR" dirty="0" smtClean="0">
                <a:latin typeface="Gill Sans MT" pitchFamily="34" charset="0"/>
              </a:rPr>
              <a:t>modeli</a:t>
            </a:r>
          </a:p>
          <a:p>
            <a:pPr>
              <a:spcAft>
                <a:spcPts val="600"/>
              </a:spcAft>
            </a:pPr>
            <a:r>
              <a:rPr lang="tr-TR" dirty="0" smtClean="0">
                <a:latin typeface="Gill Sans MT" pitchFamily="34" charset="0"/>
              </a:rPr>
              <a:t>İhtiyaç analizi ve süreci</a:t>
            </a:r>
            <a:endParaRPr lang="tr-TR" dirty="0">
              <a:latin typeface="Gill Sans MT" pitchFamily="34" charset="0"/>
            </a:endParaRPr>
          </a:p>
          <a:p>
            <a:pPr>
              <a:spcAft>
                <a:spcPts val="600"/>
              </a:spcAft>
            </a:pPr>
            <a:r>
              <a:rPr lang="tr-TR" dirty="0" smtClean="0">
                <a:latin typeface="Gill Sans MT" pitchFamily="34" charset="0"/>
              </a:rPr>
              <a:t>Hedefler</a:t>
            </a:r>
            <a:endParaRPr lang="tr-TR" dirty="0">
              <a:latin typeface="Gill Sans MT" pitchFamily="34" charset="0"/>
            </a:endParaRPr>
          </a:p>
          <a:p>
            <a:pPr lvl="1">
              <a:spcAft>
                <a:spcPts val="600"/>
              </a:spcAft>
            </a:pPr>
            <a:r>
              <a:rPr lang="tr-TR" dirty="0">
                <a:latin typeface="Gill Sans MT" pitchFamily="34" charset="0"/>
              </a:rPr>
              <a:t>Yeterliğe dayalı </a:t>
            </a:r>
            <a:r>
              <a:rPr lang="tr-TR" dirty="0" smtClean="0">
                <a:latin typeface="Gill Sans MT" pitchFamily="34" charset="0"/>
              </a:rPr>
              <a:t>hedef </a:t>
            </a:r>
            <a:r>
              <a:rPr lang="tr-TR" dirty="0">
                <a:latin typeface="Gill Sans MT" pitchFamily="34" charset="0"/>
              </a:rPr>
              <a:t>yazma</a:t>
            </a:r>
          </a:p>
          <a:p>
            <a:pPr>
              <a:spcAft>
                <a:spcPts val="600"/>
              </a:spcAft>
            </a:pPr>
            <a:r>
              <a:rPr lang="tr-TR" dirty="0">
                <a:latin typeface="Gill Sans MT" pitchFamily="34" charset="0"/>
              </a:rPr>
              <a:t>İçerik (İçerik tasarım yaklaşımları)</a:t>
            </a:r>
          </a:p>
          <a:p>
            <a:pPr>
              <a:spcAft>
                <a:spcPts val="600"/>
              </a:spcAft>
            </a:pPr>
            <a:r>
              <a:rPr lang="tr-TR" dirty="0">
                <a:latin typeface="Gill Sans MT" pitchFamily="34" charset="0"/>
              </a:rPr>
              <a:t>Öğrenme Öğretme Süreçleri</a:t>
            </a:r>
          </a:p>
          <a:p>
            <a:pPr lvl="1">
              <a:spcAft>
                <a:spcPts val="600"/>
              </a:spcAft>
            </a:pPr>
            <a:r>
              <a:rPr lang="tr-TR" dirty="0">
                <a:latin typeface="Gill Sans MT" pitchFamily="34" charset="0"/>
              </a:rPr>
              <a:t>Çekirdek, piramit, modüler, soruna dayalı, sarmal ve lineer içerik tasarımı</a:t>
            </a:r>
          </a:p>
          <a:p>
            <a:pPr>
              <a:spcAft>
                <a:spcPts val="600"/>
              </a:spcAft>
            </a:pPr>
            <a:r>
              <a:rPr lang="tr-TR" dirty="0">
                <a:latin typeface="Gill Sans MT" pitchFamily="34" charset="0"/>
              </a:rPr>
              <a:t>Ölçme Değerlendirme</a:t>
            </a:r>
          </a:p>
          <a:p>
            <a:pPr lvl="1">
              <a:spcAft>
                <a:spcPts val="600"/>
              </a:spcAft>
            </a:pPr>
            <a:r>
              <a:rPr lang="tr-TR" dirty="0">
                <a:latin typeface="Gill Sans MT" pitchFamily="34" charset="0"/>
              </a:rPr>
              <a:t>Giriş &amp; Süreç &amp; Sonuç</a:t>
            </a:r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215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628650"/>
            <a:ext cx="90868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Meslek (İş) Analizi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smtClean="0"/>
              <a:t>Meslek Analiz Süreci</a:t>
            </a:r>
          </a:p>
          <a:p>
            <a:pPr lvl="1"/>
            <a:r>
              <a:rPr lang="tr-TR" dirty="0" smtClean="0"/>
              <a:t>İ</a:t>
            </a:r>
            <a:r>
              <a:rPr smtClean="0"/>
              <a:t>şin / mesleğin belirlenmesi</a:t>
            </a:r>
          </a:p>
          <a:p>
            <a:pPr lvl="1"/>
            <a:r>
              <a:rPr lang="tr-TR" dirty="0" smtClean="0"/>
              <a:t>İ</a:t>
            </a:r>
            <a:r>
              <a:rPr smtClean="0"/>
              <a:t>şe ilişkin kaynakların gözden geçirilmesi</a:t>
            </a:r>
          </a:p>
          <a:p>
            <a:pPr lvl="1"/>
            <a:r>
              <a:rPr lang="tr-TR" dirty="0" smtClean="0"/>
              <a:t>İ</a:t>
            </a:r>
            <a:r>
              <a:rPr smtClean="0"/>
              <a:t>ş ve işlem basamaklarının (taslak) listesinin hazırlanması ve bu listenin gözden geçirilmesi</a:t>
            </a:r>
          </a:p>
          <a:p>
            <a:pPr lvl="1"/>
            <a:r>
              <a:rPr smtClean="0"/>
              <a:t>İ</a:t>
            </a:r>
            <a:r>
              <a:rPr lang="tr-TR" dirty="0" smtClean="0"/>
              <a:t>ş</a:t>
            </a:r>
            <a:r>
              <a:rPr smtClean="0"/>
              <a:t>te çalışanların belirlenmesi</a:t>
            </a:r>
          </a:p>
          <a:p>
            <a:pPr lvl="1"/>
            <a:r>
              <a:rPr smtClean="0"/>
              <a:t>Araştırmada kullanılacak aracın geliştirilmesi</a:t>
            </a:r>
          </a:p>
          <a:p>
            <a:pPr lvl="1"/>
            <a:r>
              <a:rPr lang="tr-TR" dirty="0" smtClean="0"/>
              <a:t>Ö</a:t>
            </a:r>
            <a:r>
              <a:rPr smtClean="0"/>
              <a:t>rneklem planı geliştirme</a:t>
            </a:r>
          </a:p>
          <a:p>
            <a:pPr lvl="1"/>
            <a:r>
              <a:rPr lang="tr-TR" dirty="0" smtClean="0"/>
              <a:t>A</a:t>
            </a:r>
            <a:r>
              <a:rPr smtClean="0"/>
              <a:t>racı uygulama</a:t>
            </a:r>
          </a:p>
          <a:p>
            <a:pPr lvl="1"/>
            <a:r>
              <a:rPr lang="tr-TR" dirty="0" smtClean="0"/>
              <a:t>Toplanan b</a:t>
            </a:r>
            <a:r>
              <a:rPr smtClean="0"/>
              <a:t>ilgileri analiz etme </a:t>
            </a:r>
            <a:r>
              <a:rPr lang="tr-TR" dirty="0" smtClean="0"/>
              <a:t>–</a:t>
            </a:r>
            <a:r>
              <a:rPr smtClean="0"/>
              <a:t> değerlendirme</a:t>
            </a:r>
          </a:p>
          <a:p>
            <a:pPr lvl="1"/>
            <a:r>
              <a:rPr lang="tr-TR" dirty="0" smtClean="0"/>
              <a:t>İ</a:t>
            </a:r>
            <a:r>
              <a:rPr smtClean="0"/>
              <a:t>ş envanteri çıkarma / düzenleme</a:t>
            </a:r>
          </a:p>
          <a:p>
            <a:pPr lvl="1"/>
            <a:r>
              <a:rPr lang="tr-TR" dirty="0" smtClean="0"/>
              <a:t>Y</a:t>
            </a:r>
            <a:r>
              <a:rPr smtClean="0"/>
              <a:t>apılan tüm işlemleri ve elde edilen bulguları raporlama</a:t>
            </a:r>
          </a:p>
          <a:p>
            <a:pPr lvl="1"/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2996952"/>
            <a:ext cx="8352928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/>
              <a:t>Hedefler</a:t>
            </a:r>
            <a:endParaRPr lang="tr-TR" sz="4000" b="1" dirty="0"/>
          </a:p>
          <a:p>
            <a:pPr marL="457200" lvl="1" indent="0">
              <a:buNone/>
            </a:pPr>
            <a:r>
              <a:rPr lang="tr-TR" sz="4000" b="1" dirty="0"/>
              <a:t>Yeterliğe dayalı kazanım </a:t>
            </a:r>
            <a:r>
              <a:rPr lang="tr-TR" sz="4000" b="1" dirty="0" smtClean="0"/>
              <a:t>yazma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6712573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0" y="2708920"/>
            <a:ext cx="9144000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60000"/>
              <a:buNone/>
              <a:defRPr/>
            </a:pPr>
            <a:r>
              <a:rPr lang="tr-TR" sz="4000" b="1" dirty="0">
                <a:solidFill>
                  <a:srgbClr val="0060A8"/>
                </a:solidFill>
              </a:rPr>
              <a:t/>
            </a:r>
            <a:br>
              <a:rPr lang="tr-TR" sz="4000" b="1" dirty="0">
                <a:solidFill>
                  <a:srgbClr val="0060A8"/>
                </a:solidFill>
              </a:rPr>
            </a:br>
            <a:r>
              <a:rPr lang="tr-TR" sz="4000" b="1" dirty="0" smtClean="0">
                <a:solidFill>
                  <a:srgbClr val="0060A8"/>
                </a:solidFill>
              </a:rPr>
              <a:t>Hedeflerin </a:t>
            </a:r>
            <a:r>
              <a:rPr lang="tr-TR" sz="4000" b="1" dirty="0">
                <a:solidFill>
                  <a:srgbClr val="0060A8"/>
                </a:solidFill>
              </a:rPr>
              <a:t>belirleyicileri nelerdir? Temelleri neye dayanır?</a:t>
            </a:r>
          </a:p>
        </p:txBody>
      </p:sp>
    </p:spTree>
    <p:extLst>
      <p:ext uri="{BB962C8B-B14F-4D97-AF65-F5344CB8AC3E}">
        <p14:creationId xmlns:p14="http://schemas.microsoft.com/office/powerpoint/2010/main" xmlns="" val="921488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11760" y="269632"/>
            <a:ext cx="655272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tr-T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800" b="1" dirty="0" smtClean="0"/>
              <a:t>Hedeflerin Belirleyicileri</a:t>
            </a:r>
            <a:endParaRPr lang="tr-TR" sz="3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55776" y="1412633"/>
            <a:ext cx="6283424" cy="44811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Toplum</a:t>
            </a:r>
          </a:p>
          <a:p>
            <a:pPr lvl="1"/>
            <a:r>
              <a:rPr lang="tr-TR" dirty="0"/>
              <a:t>Türk toplumunda var olan sorunların bilinmesi ve bu sorunları çözecek insan gücünün yetiştirilmesi</a:t>
            </a:r>
          </a:p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Birey</a:t>
            </a:r>
          </a:p>
          <a:p>
            <a:pPr lvl="1"/>
            <a:r>
              <a:rPr lang="tr-TR" dirty="0"/>
              <a:t>Bireyin doğum ile birlikte getirdiği bilişsel, duyuşsal ve devinişsel özellikleri vardır. Bu özellikler kazandırılacak davranışları belirler.</a:t>
            </a:r>
          </a:p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Konu alanı</a:t>
            </a:r>
          </a:p>
          <a:p>
            <a:pPr lvl="1"/>
            <a:r>
              <a:rPr lang="tr-TR" dirty="0"/>
              <a:t>Biyoloji, fizik, kimya, matematik, sosyal bilgiler…vb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907611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57422" y="1857372"/>
            <a:ext cx="662649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tr-T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/>
              <a:t>Hedefler – Öğrenme Alanları</a:t>
            </a:r>
            <a:endParaRPr lang="tr-TR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12662" y="2828283"/>
            <a:ext cx="6026538" cy="3672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Bilişsel Alan</a:t>
            </a:r>
          </a:p>
          <a:p>
            <a:r>
              <a:rPr lang="tr-TR" dirty="0"/>
              <a:t>Duyuşsal Alan</a:t>
            </a:r>
          </a:p>
          <a:p>
            <a:r>
              <a:rPr lang="tr-TR" dirty="0"/>
              <a:t>Psikomotor (Devinişsel) Alan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44884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284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2741309"/>
              </p:ext>
            </p:extLst>
          </p:nvPr>
        </p:nvGraphicFramePr>
        <p:xfrm>
          <a:off x="0" y="0"/>
          <a:ext cx="9144000" cy="681216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040063"/>
                <a:gridCol w="3052762"/>
                <a:gridCol w="3051175"/>
              </a:tblGrid>
              <a:tr h="320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Bilişsel alan</a:t>
                      </a: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Duyuşsal Alan</a:t>
                      </a: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Devinişsel Alan</a:t>
                      </a: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</a:tr>
              <a:tr h="169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Bilgi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Kavramlar ve olgular bilgisi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Araç-gereç bilgisi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Sınıflama ve kategoriler bilgisi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Ölçütler bilgisi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Yöntem bilgisi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İlke ve kuramlar bilgisi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Alma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Farkında olma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Almaya isteklilik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Kontrollü-seçidi dikkat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Algılama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Duyuşsal uyarılma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İşaret seçme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Çevirme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</a:tr>
              <a:tr h="1005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Kavrama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Çevirme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Yorumlama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Öteleme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Tepkide bulunma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Uysal davranma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Karşılık verme isteği gösterme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Karşılık vermekten tatmin olma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Kurulma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Zihinsel kurulma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Bedensel kurulma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Duygusal kurulma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</a:tr>
              <a:tr h="1005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Uygulama</a:t>
                      </a: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Değer verme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Bir değeri kabullenmişlik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Bir değere düşkünlük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Adanmışlık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Klavuzla yapma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Taklit (klavuzla beraber yapma)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Deneme (kendi kendine yapma)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</a:tr>
              <a:tr h="1005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Analiz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Öğelere dönük analiz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İlişkilere dönük analiz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Örgütleme ilkelerine dönük analiz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Örgütleme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Değeri kavramsallaştırma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Değer sistemine katma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Mekanikleşme</a:t>
                      </a: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</a:tr>
              <a:tr h="1005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Sentez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Bir plan yada işlemler takımı önerisi ortaya koyma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Soyut ilişkiler takımı geliştirme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Kişilik haline getirme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Davranış ölçütü haline getirme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Karakterlenme  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Beceri haline getirme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Kararsızlığı giderme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Otomotik icra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</a:tr>
              <a:tr h="777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Değerlendirme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İç ölçütlere göre değerlendirme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Dış ölçütler göre değerlendirme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Uyum (duruma uyma)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 Yaratma</a:t>
                      </a: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2" marB="4571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97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5932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tr-T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500" b="1" dirty="0" smtClean="0"/>
              <a:t>Yeterliliğe Dayalı Kazanım Yazma (</a:t>
            </a:r>
            <a:r>
              <a:rPr lang="tr-TR" sz="3500" b="1" dirty="0"/>
              <a:t>Robert  </a:t>
            </a:r>
            <a:r>
              <a:rPr lang="tr-TR" sz="3500" b="1" dirty="0" smtClean="0"/>
              <a:t>Mager</a:t>
            </a:r>
            <a:r>
              <a:rPr lang="tr-TR" sz="3500" b="1" dirty="0"/>
              <a:t>)</a:t>
            </a: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8767012"/>
              </p:ext>
            </p:extLst>
          </p:nvPr>
        </p:nvGraphicFramePr>
        <p:xfrm>
          <a:off x="395536" y="1556792"/>
          <a:ext cx="8497639" cy="496855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11124"/>
                <a:gridCol w="3749516"/>
                <a:gridCol w="2736999"/>
              </a:tblGrid>
              <a:tr h="485912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Bölümler</a:t>
                      </a: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Açıklama</a:t>
                      </a: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Örnek</a:t>
                      </a: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</a:tr>
              <a:tr h="1544431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Davranış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(Neyi yapacak?)</a:t>
                      </a:r>
                      <a:endParaRPr kumimoji="0" lang="tr-TR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Öğrenenin yapması beklenilen; öğrenenin amaca ulaştığının bir göstergesi olarak öğretmenin kabul edeceği istendik öğrenci davranışı 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Ankara’nın komşu illerini listeleme</a:t>
                      </a: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</a:tr>
              <a:tr h="1082177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Koşul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(Hangi şartlar altında yapacak?)</a:t>
                      </a:r>
                      <a:endParaRPr kumimoji="0" lang="tr-TR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Davranışın hangi koşullar altında yapılacağı veya yapılmasının beklendiği</a:t>
                      </a:r>
                      <a:endParaRPr kumimoji="0" lang="tr-T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Verilen bir dizi il arasından….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(örn. notlara bakmadan, verilen bir haritadan…vb)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</a:tr>
              <a:tr h="1856033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Ölçüt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(Ne kadar iyi olacak?)</a:t>
                      </a:r>
                      <a:endParaRPr kumimoji="0" lang="tr-TR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Kabul edilebilir öğrenci performansının ifadesi veya standardı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Komşu illerin tamamının doğru olarak işaretlenmesi / listelenmesi 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tr-T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(örn: beş maddeden dördünü; en az %85’ini…vb)</a:t>
                      </a: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04" marB="4570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26879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500" b="1" dirty="0" smtClean="0">
                <a:solidFill>
                  <a:schemeClr val="tx1"/>
                </a:solidFill>
              </a:rPr>
              <a:t>Hedef Yazmanın Alfabesi</a:t>
            </a:r>
            <a:endParaRPr lang="en-US" sz="45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375558387"/>
              </p:ext>
            </p:extLst>
          </p:nvPr>
        </p:nvGraphicFramePr>
        <p:xfrm>
          <a:off x="323528" y="1412776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14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2996952"/>
            <a:ext cx="8352928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400" b="1" dirty="0" smtClean="0">
                <a:latin typeface="Gill Sans MT" pitchFamily="34" charset="0"/>
              </a:rPr>
              <a:t>İçeriğin Düzenlenmesi</a:t>
            </a:r>
            <a:endParaRPr lang="tr-TR" sz="44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0714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Dikdörtgen"/>
          <p:cNvSpPr/>
          <p:nvPr/>
        </p:nvSpPr>
        <p:spPr>
          <a:xfrm>
            <a:off x="3657600" y="1524000"/>
            <a:ext cx="1676400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Amaçlar</a:t>
            </a:r>
          </a:p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(NİÇİN?)</a:t>
            </a:r>
          </a:p>
        </p:txBody>
      </p:sp>
      <p:sp>
        <p:nvSpPr>
          <p:cNvPr id="23" name="22 Dikdörtgen"/>
          <p:cNvSpPr/>
          <p:nvPr/>
        </p:nvSpPr>
        <p:spPr>
          <a:xfrm>
            <a:off x="1371600" y="2819400"/>
            <a:ext cx="1676400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İçerik</a:t>
            </a:r>
          </a:p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(NE?)</a:t>
            </a:r>
          </a:p>
        </p:txBody>
      </p:sp>
      <p:sp>
        <p:nvSpPr>
          <p:cNvPr id="24" name="23 Dikdörtgen"/>
          <p:cNvSpPr/>
          <p:nvPr/>
        </p:nvSpPr>
        <p:spPr>
          <a:xfrm>
            <a:off x="3657600" y="4114800"/>
            <a:ext cx="16764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Öğretim</a:t>
            </a:r>
          </a:p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Süreçleri (NASIL)</a:t>
            </a:r>
          </a:p>
        </p:txBody>
      </p:sp>
      <p:sp>
        <p:nvSpPr>
          <p:cNvPr id="25" name="24 Dikdörtgen"/>
          <p:cNvSpPr/>
          <p:nvPr/>
        </p:nvSpPr>
        <p:spPr>
          <a:xfrm>
            <a:off x="5943600" y="2819400"/>
            <a:ext cx="1828800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Değerlendirme </a:t>
            </a:r>
          </a:p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(NE KADAR?)</a:t>
            </a:r>
          </a:p>
        </p:txBody>
      </p:sp>
      <p:cxnSp>
        <p:nvCxnSpPr>
          <p:cNvPr id="27" name="26 Düz Ok Bağlayıcısı"/>
          <p:cNvCxnSpPr/>
          <p:nvPr/>
        </p:nvCxnSpPr>
        <p:spPr>
          <a:xfrm flipH="1">
            <a:off x="3048000" y="2209800"/>
            <a:ext cx="6096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28 Düz Ok Bağlayıcısı"/>
          <p:cNvCxnSpPr/>
          <p:nvPr/>
        </p:nvCxnSpPr>
        <p:spPr>
          <a:xfrm flipH="1">
            <a:off x="5334000" y="3505200"/>
            <a:ext cx="6096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29 Düz Ok Bağlayıcısı"/>
          <p:cNvCxnSpPr/>
          <p:nvPr/>
        </p:nvCxnSpPr>
        <p:spPr>
          <a:xfrm rot="16200000" flipH="1">
            <a:off x="5334000" y="2209801"/>
            <a:ext cx="6096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 rot="16200000" flipH="1">
            <a:off x="3048000" y="3505200"/>
            <a:ext cx="6096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4427984" y="2274600"/>
            <a:ext cx="0" cy="176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34 Düz Ok Bağlayıcısı"/>
          <p:cNvCxnSpPr/>
          <p:nvPr/>
        </p:nvCxnSpPr>
        <p:spPr>
          <a:xfrm>
            <a:off x="3099600" y="3140968"/>
            <a:ext cx="2772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38 Yuvarlatılmış Dikdörtgen"/>
          <p:cNvSpPr/>
          <p:nvPr/>
        </p:nvSpPr>
        <p:spPr>
          <a:xfrm>
            <a:off x="762000" y="228600"/>
            <a:ext cx="19812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prstClr val="black"/>
                </a:solidFill>
              </a:rPr>
              <a:t>Kaynaklar</a:t>
            </a:r>
          </a:p>
          <a:p>
            <a:pPr algn="ctr">
              <a:defRPr/>
            </a:pPr>
            <a:r>
              <a:rPr lang="tr-TR" dirty="0">
                <a:solidFill>
                  <a:prstClr val="black"/>
                </a:solidFill>
              </a:rPr>
              <a:t>Birey</a:t>
            </a:r>
          </a:p>
          <a:p>
            <a:pPr algn="ctr">
              <a:defRPr/>
            </a:pPr>
            <a:r>
              <a:rPr lang="tr-TR" dirty="0">
                <a:solidFill>
                  <a:prstClr val="black"/>
                </a:solidFill>
              </a:rPr>
              <a:t>Toplum</a:t>
            </a:r>
          </a:p>
          <a:p>
            <a:pPr algn="ctr">
              <a:defRPr/>
            </a:pPr>
            <a:r>
              <a:rPr lang="tr-TR" dirty="0">
                <a:solidFill>
                  <a:prstClr val="black"/>
                </a:solidFill>
              </a:rPr>
              <a:t>Konu Alanı</a:t>
            </a:r>
          </a:p>
        </p:txBody>
      </p:sp>
      <p:sp>
        <p:nvSpPr>
          <p:cNvPr id="40" name="39 Yuvarlatılmış Dikdörtgen"/>
          <p:cNvSpPr/>
          <p:nvPr/>
        </p:nvSpPr>
        <p:spPr>
          <a:xfrm>
            <a:off x="6019800" y="228600"/>
            <a:ext cx="19812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prstClr val="black"/>
                </a:solidFill>
              </a:rPr>
              <a:t>Alanlar</a:t>
            </a:r>
          </a:p>
          <a:p>
            <a:pPr algn="ctr">
              <a:defRPr/>
            </a:pPr>
            <a:r>
              <a:rPr lang="tr-TR" dirty="0">
                <a:solidFill>
                  <a:prstClr val="black"/>
                </a:solidFill>
              </a:rPr>
              <a:t>Bilişsel</a:t>
            </a:r>
          </a:p>
          <a:p>
            <a:pPr algn="ctr">
              <a:defRPr/>
            </a:pPr>
            <a:r>
              <a:rPr lang="tr-TR" dirty="0">
                <a:solidFill>
                  <a:prstClr val="black"/>
                </a:solidFill>
              </a:rPr>
              <a:t>Duyuşsal</a:t>
            </a:r>
          </a:p>
          <a:p>
            <a:pPr algn="ctr">
              <a:defRPr/>
            </a:pPr>
            <a:r>
              <a:rPr lang="tr-TR" dirty="0" err="1">
                <a:solidFill>
                  <a:prstClr val="black"/>
                </a:solidFill>
              </a:rPr>
              <a:t>Psikomotor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505200" y="5334000"/>
            <a:ext cx="1981200" cy="14478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500" dirty="0">
                <a:solidFill>
                  <a:prstClr val="black"/>
                </a:solidFill>
                <a:cs typeface="Arial" pitchFamily="34" charset="0"/>
              </a:rPr>
              <a:t>Ders planı</a:t>
            </a:r>
          </a:p>
          <a:p>
            <a:pPr algn="ctr">
              <a:defRPr/>
            </a:pPr>
            <a:r>
              <a:rPr lang="tr-TR" sz="1500" dirty="0">
                <a:solidFill>
                  <a:prstClr val="black"/>
                </a:solidFill>
                <a:cs typeface="Arial" pitchFamily="34" charset="0"/>
              </a:rPr>
              <a:t>Öğretim Yöntemleri</a:t>
            </a:r>
          </a:p>
          <a:p>
            <a:pPr algn="ctr">
              <a:defRPr/>
            </a:pPr>
            <a:r>
              <a:rPr lang="tr-TR" sz="1500" dirty="0">
                <a:solidFill>
                  <a:prstClr val="black"/>
                </a:solidFill>
                <a:cs typeface="Arial" pitchFamily="34" charset="0"/>
              </a:rPr>
              <a:t>Öğretim İlkeleri</a:t>
            </a:r>
          </a:p>
          <a:p>
            <a:pPr algn="ctr">
              <a:defRPr/>
            </a:pPr>
            <a:r>
              <a:rPr lang="tr-TR" sz="1500" dirty="0">
                <a:solidFill>
                  <a:prstClr val="black"/>
                </a:solidFill>
                <a:cs typeface="Arial" pitchFamily="34" charset="0"/>
              </a:rPr>
              <a:t>Görsel-İşitsel Araçlar</a:t>
            </a:r>
          </a:p>
          <a:p>
            <a:pPr algn="ctr">
              <a:defRPr/>
            </a:pPr>
            <a:r>
              <a:rPr lang="tr-TR" sz="1500" dirty="0">
                <a:solidFill>
                  <a:prstClr val="black"/>
                </a:solidFill>
                <a:cs typeface="Arial" pitchFamily="34" charset="0"/>
              </a:rPr>
              <a:t>Sınıf içi İletişim</a:t>
            </a:r>
          </a:p>
          <a:p>
            <a:pPr algn="ctr">
              <a:defRPr/>
            </a:pPr>
            <a:r>
              <a:rPr lang="tr-TR" sz="1500" dirty="0">
                <a:solidFill>
                  <a:prstClr val="black"/>
                </a:solidFill>
                <a:cs typeface="Arial" pitchFamily="34" charset="0"/>
              </a:rPr>
              <a:t>Disiplin</a:t>
            </a:r>
          </a:p>
        </p:txBody>
      </p:sp>
      <p:cxnSp>
        <p:nvCxnSpPr>
          <p:cNvPr id="51" name="50 Düz Ok Bağlayıcısı"/>
          <p:cNvCxnSpPr/>
          <p:nvPr/>
        </p:nvCxnSpPr>
        <p:spPr>
          <a:xfrm>
            <a:off x="4427984" y="5029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51 Düz Ok Bağlayıcısı"/>
          <p:cNvCxnSpPr/>
          <p:nvPr/>
        </p:nvCxnSpPr>
        <p:spPr>
          <a:xfrm flipH="1" flipV="1">
            <a:off x="2895600" y="11430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54 Düz Ok Bağlayıcısı"/>
          <p:cNvCxnSpPr/>
          <p:nvPr/>
        </p:nvCxnSpPr>
        <p:spPr>
          <a:xfrm flipV="1">
            <a:off x="5334000" y="1066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106" name="Text Box 19"/>
          <p:cNvSpPr txBox="1">
            <a:spLocks noChangeArrowheads="1"/>
          </p:cNvSpPr>
          <p:nvPr/>
        </p:nvSpPr>
        <p:spPr bwMode="auto">
          <a:xfrm>
            <a:off x="2438400" y="228600"/>
            <a:ext cx="381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b="1">
                <a:solidFill>
                  <a:srgbClr val="D16349"/>
                </a:solidFill>
                <a:latin typeface="Georgia" pitchFamily="18" charset="0"/>
              </a:rPr>
              <a:t>PROGRAM GELİŞTİRME MODELİ</a:t>
            </a:r>
          </a:p>
        </p:txBody>
      </p:sp>
    </p:spTree>
    <p:extLst>
      <p:ext uri="{BB962C8B-B14F-4D97-AF65-F5344CB8AC3E}">
        <p14:creationId xmlns:p14="http://schemas.microsoft.com/office/powerpoint/2010/main" xmlns="" val="22483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7529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520" y="625128"/>
            <a:ext cx="655272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tr-T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800" b="1" dirty="0" smtClean="0">
                <a:latin typeface="Gill Sans MT" pitchFamily="34" charset="0"/>
              </a:rPr>
              <a:t>İçerik</a:t>
            </a:r>
            <a:endParaRPr lang="tr-TR" sz="3800" b="1" dirty="0">
              <a:latin typeface="Gill Sans M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2990" y="1700808"/>
            <a:ext cx="6531298" cy="48965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latin typeface="Gill Sans MT" pitchFamily="34" charset="0"/>
              </a:rPr>
              <a:t>Kazanımların </a:t>
            </a:r>
            <a:r>
              <a:rPr lang="tr-TR" dirty="0" smtClean="0">
                <a:latin typeface="Gill Sans MT" pitchFamily="34" charset="0"/>
              </a:rPr>
              <a:t>öğrenene </a:t>
            </a:r>
            <a:r>
              <a:rPr lang="tr-TR" dirty="0">
                <a:latin typeface="Gill Sans MT" pitchFamily="34" charset="0"/>
              </a:rPr>
              <a:t>kazandırılacak bir şekilde ünite ve konuların düzenlenmesidir.</a:t>
            </a:r>
          </a:p>
          <a:p>
            <a:r>
              <a:rPr lang="tr-TR" dirty="0">
                <a:latin typeface="Gill Sans MT" pitchFamily="34" charset="0"/>
              </a:rPr>
              <a:t>İçerik;</a:t>
            </a:r>
          </a:p>
          <a:p>
            <a:pPr lvl="1"/>
            <a:r>
              <a:rPr lang="tr-TR" dirty="0" smtClean="0">
                <a:latin typeface="Gill Sans MT" pitchFamily="34" charset="0"/>
              </a:rPr>
              <a:t>Kazanımlarla </a:t>
            </a:r>
            <a:r>
              <a:rPr lang="tr-TR" dirty="0">
                <a:latin typeface="Gill Sans MT" pitchFamily="34" charset="0"/>
              </a:rPr>
              <a:t>tutarlı</a:t>
            </a:r>
          </a:p>
          <a:p>
            <a:pPr lvl="1"/>
            <a:r>
              <a:rPr lang="tr-TR" dirty="0" smtClean="0">
                <a:latin typeface="Gill Sans MT" pitchFamily="34" charset="0"/>
              </a:rPr>
              <a:t>Öğrenenin </a:t>
            </a:r>
            <a:r>
              <a:rPr lang="tr-TR" dirty="0">
                <a:latin typeface="Gill Sans MT" pitchFamily="34" charset="0"/>
              </a:rPr>
              <a:t>hazır bulunuşluk düzeyine uygun</a:t>
            </a:r>
          </a:p>
          <a:p>
            <a:pPr lvl="1"/>
            <a:r>
              <a:rPr lang="tr-TR" dirty="0">
                <a:latin typeface="Gill Sans MT" pitchFamily="34" charset="0"/>
              </a:rPr>
              <a:t>Somuttan-soyuta</a:t>
            </a:r>
          </a:p>
          <a:p>
            <a:pPr lvl="1"/>
            <a:r>
              <a:rPr lang="tr-TR" dirty="0">
                <a:latin typeface="Gill Sans MT" pitchFamily="34" charset="0"/>
              </a:rPr>
              <a:t>Basitten karmaşığa / kolaydan zora</a:t>
            </a:r>
          </a:p>
          <a:p>
            <a:pPr lvl="1"/>
            <a:r>
              <a:rPr lang="tr-TR" dirty="0">
                <a:latin typeface="Gill Sans MT" pitchFamily="34" charset="0"/>
              </a:rPr>
              <a:t>Aşamalılık ilkesini dikkate alan (birbirinin ön koşulu)</a:t>
            </a:r>
          </a:p>
          <a:p>
            <a:pPr lvl="1"/>
            <a:r>
              <a:rPr lang="tr-TR" dirty="0">
                <a:latin typeface="Gill Sans MT" pitchFamily="34" charset="0"/>
              </a:rPr>
              <a:t>Bilinenden bilinmeyene</a:t>
            </a:r>
          </a:p>
          <a:p>
            <a:pPr lvl="1"/>
            <a:r>
              <a:rPr lang="tr-TR" dirty="0">
                <a:latin typeface="Gill Sans MT" pitchFamily="34" charset="0"/>
              </a:rPr>
              <a:t>Anlatım dili açısından öğrencinin düzeyine uygun</a:t>
            </a:r>
          </a:p>
          <a:p>
            <a:r>
              <a:rPr lang="tr-TR" dirty="0" smtClean="0">
                <a:latin typeface="Gill Sans MT" pitchFamily="34" charset="0"/>
              </a:rPr>
              <a:t>ilkeleri </a:t>
            </a:r>
            <a:r>
              <a:rPr lang="tr-TR" dirty="0">
                <a:latin typeface="Gill Sans MT" pitchFamily="34" charset="0"/>
              </a:rPr>
              <a:t>dikkate alınarak planlanmalıdır. </a:t>
            </a:r>
          </a:p>
        </p:txBody>
      </p:sp>
    </p:spTree>
    <p:extLst>
      <p:ext uri="{BB962C8B-B14F-4D97-AF65-F5344CB8AC3E}">
        <p14:creationId xmlns:p14="http://schemas.microsoft.com/office/powerpoint/2010/main" xmlns="" val="2107761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91880" y="1628800"/>
            <a:ext cx="5544616" cy="11521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400" b="1" dirty="0" smtClean="0">
                <a:latin typeface="Gill Sans MT" pitchFamily="34" charset="0"/>
              </a:rPr>
              <a:t>Öğretme-Öğrenme </a:t>
            </a:r>
            <a:r>
              <a:rPr lang="tr-TR" sz="4400" b="1" dirty="0">
                <a:latin typeface="Gill Sans MT" pitchFamily="34" charset="0"/>
              </a:rPr>
              <a:t>Süreci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059" y="299695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200" dirty="0" smtClean="0"/>
              <a:t>Hedeflere </a:t>
            </a:r>
            <a:r>
              <a:rPr lang="tr-TR" sz="3200" dirty="0"/>
              <a:t>nasıl ulaşılacak?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3200" dirty="0"/>
              <a:t>Eğitim durumlarının planlanması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r-TR" sz="2800" dirty="0"/>
              <a:t>Öğrenci ve öğretmenin öğretme-öğrenme sürecinde geliştirdiği tüm etkinlikler</a:t>
            </a:r>
          </a:p>
        </p:txBody>
      </p:sp>
    </p:spTree>
    <p:extLst>
      <p:ext uri="{BB962C8B-B14F-4D97-AF65-F5344CB8AC3E}">
        <p14:creationId xmlns:p14="http://schemas.microsoft.com/office/powerpoint/2010/main" xmlns="" val="26146187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791200" y="3048000"/>
            <a:ext cx="1752600" cy="1295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ÖĞRENENİN</a:t>
            </a:r>
            <a:endParaRPr lang="tr-TR" sz="2000" dirty="0">
              <a:solidFill>
                <a:schemeClr val="bg1"/>
              </a:solidFill>
            </a:endParaRPr>
          </a:p>
          <a:p>
            <a:pPr algn="ctr"/>
            <a:r>
              <a:rPr lang="tr-TR" sz="2000" dirty="0">
                <a:solidFill>
                  <a:schemeClr val="bg1"/>
                </a:solidFill>
              </a:rPr>
              <a:t>BAŞARISI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62600" y="609600"/>
            <a:ext cx="22860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UYGUN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EĞİTMEN</a:t>
            </a:r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dirty="0">
                <a:solidFill>
                  <a:schemeClr val="bg1"/>
                </a:solidFill>
              </a:rPr>
              <a:t>DAVRANIŞLARI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0" y="990600"/>
            <a:ext cx="22860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>
                <a:solidFill>
                  <a:schemeClr val="bg1"/>
                </a:solidFill>
              </a:rPr>
              <a:t>UYGUN YÖNTEM</a:t>
            </a:r>
          </a:p>
          <a:p>
            <a:pPr algn="ctr"/>
            <a:r>
              <a:rPr lang="tr-TR">
                <a:solidFill>
                  <a:schemeClr val="bg1"/>
                </a:solidFill>
              </a:rPr>
              <a:t>VE TEKNİKLER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5800" y="2362200"/>
            <a:ext cx="22860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ÖĞRENENİN</a:t>
            </a:r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dirty="0">
                <a:solidFill>
                  <a:schemeClr val="bg1"/>
                </a:solidFill>
              </a:rPr>
              <a:t>SAHİP OLDUĞU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BİLİŞSEL-DUYUŞSAL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ÖZELLİKLER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3886200"/>
            <a:ext cx="22860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>
                <a:solidFill>
                  <a:schemeClr val="bg1"/>
                </a:solidFill>
              </a:rPr>
              <a:t>SINIFİÇİ VE DIŞI</a:t>
            </a:r>
          </a:p>
          <a:p>
            <a:pPr algn="ctr"/>
            <a:r>
              <a:rPr lang="tr-TR">
                <a:solidFill>
                  <a:schemeClr val="bg1"/>
                </a:solidFill>
              </a:rPr>
              <a:t>ETKİNLİKLER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91200" y="5410200"/>
            <a:ext cx="22860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>
                <a:solidFill>
                  <a:schemeClr val="bg1"/>
                </a:solidFill>
              </a:rPr>
              <a:t>ÇEVRENİN</a:t>
            </a:r>
          </a:p>
          <a:p>
            <a:pPr algn="ctr"/>
            <a:r>
              <a:rPr lang="tr-TR">
                <a:solidFill>
                  <a:schemeClr val="bg1"/>
                </a:solidFill>
              </a:rPr>
              <a:t>DÜZENLENMESİ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86000" y="5410200"/>
            <a:ext cx="22860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DÖNÜT, İPUCU,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PEKİŞTİREÇ,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ÖĞRENEN </a:t>
            </a:r>
            <a:r>
              <a:rPr lang="tr-TR" dirty="0">
                <a:solidFill>
                  <a:schemeClr val="bg1"/>
                </a:solidFill>
              </a:rPr>
              <a:t>KATILIMI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705600" y="1905000"/>
            <a:ext cx="0" cy="10668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114800" y="2209800"/>
            <a:ext cx="1752600" cy="9906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124200" y="3048000"/>
            <a:ext cx="2667000" cy="457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048000" y="4038600"/>
            <a:ext cx="2743200" cy="5334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343400" y="4343400"/>
            <a:ext cx="1600200" cy="9906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6705600" y="4419600"/>
            <a:ext cx="0" cy="9144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7115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537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520" y="625128"/>
            <a:ext cx="6552728" cy="85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tr-T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800" b="1" dirty="0">
                <a:latin typeface="Gill Sans MT" pitchFamily="34" charset="0"/>
              </a:rPr>
              <a:t>AKTİF ÖĞRENME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700808"/>
            <a:ext cx="7200800" cy="48965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r-TR" dirty="0" smtClean="0"/>
              <a:t>Anlatılan </a:t>
            </a:r>
            <a:r>
              <a:rPr lang="tr-TR" dirty="0"/>
              <a:t>dersin unutulmasının en önemli nedeni,</a:t>
            </a:r>
          </a:p>
          <a:p>
            <a:pPr>
              <a:buNone/>
            </a:pPr>
            <a:endParaRPr lang="tr-TR" sz="1100" dirty="0"/>
          </a:p>
          <a:p>
            <a:r>
              <a:rPr lang="tr-TR" dirty="0" smtClean="0"/>
              <a:t>Eğitmenin </a:t>
            </a:r>
            <a:r>
              <a:rPr lang="tr-TR" dirty="0"/>
              <a:t>konuşma hızı ile </a:t>
            </a:r>
            <a:r>
              <a:rPr lang="tr-TR" dirty="0" smtClean="0"/>
              <a:t>dinleyenlerin </a:t>
            </a:r>
            <a:r>
              <a:rPr lang="tr-TR" dirty="0"/>
              <a:t>dinleme hızı arasındaki farklılıktır. </a:t>
            </a:r>
          </a:p>
          <a:p>
            <a:pPr lvl="1"/>
            <a:r>
              <a:rPr lang="tr-TR" dirty="0"/>
              <a:t>Çoğu </a:t>
            </a:r>
            <a:r>
              <a:rPr lang="tr-TR" dirty="0" smtClean="0"/>
              <a:t>eğitmen </a:t>
            </a:r>
            <a:r>
              <a:rPr lang="tr-TR" dirty="0"/>
              <a:t>dk‘da yaklaşık 100-200 kelime kullanarak konuşmaktadır</a:t>
            </a:r>
          </a:p>
          <a:p>
            <a:pPr lvl="1"/>
            <a:r>
              <a:rPr lang="tr-TR" dirty="0" smtClean="0"/>
              <a:t>Dinleyenler, </a:t>
            </a:r>
            <a:r>
              <a:rPr lang="tr-TR" dirty="0"/>
              <a:t>bütün dikkatleri ile dk.’da 50 veya 100 kelime dinleyebilmektedir.</a:t>
            </a:r>
          </a:p>
          <a:p>
            <a:pPr lvl="1"/>
            <a:endParaRPr lang="tr-TR" sz="1100" dirty="0"/>
          </a:p>
          <a:p>
            <a:r>
              <a:rPr lang="tr-TR" dirty="0"/>
              <a:t>Yapılan araştırmalar göstermektedir ki, </a:t>
            </a:r>
          </a:p>
          <a:p>
            <a:pPr lvl="1"/>
            <a:r>
              <a:rPr lang="tr-TR" dirty="0" smtClean="0"/>
              <a:t>Dinleyenler </a:t>
            </a:r>
            <a:r>
              <a:rPr lang="tr-TR" dirty="0"/>
              <a:t>ilk on dk’da dikkatlerini %70 oranında toplayabildikleri halde bu oran son on dk’da  %20’ye düşmektedir.</a:t>
            </a:r>
          </a:p>
          <a:p>
            <a:endParaRPr lang="en-US" dirty="0"/>
          </a:p>
          <a:p>
            <a:endParaRPr lang="tr-TR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740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648"/>
            <a:ext cx="6964362" cy="719137"/>
          </a:xfrm>
        </p:spPr>
        <p:txBody>
          <a:bodyPr/>
          <a:lstStyle/>
          <a:p>
            <a:pPr>
              <a:defRPr/>
            </a:pPr>
            <a:r>
              <a:rPr lang="tr-TR" sz="3200" dirty="0">
                <a:solidFill>
                  <a:schemeClr val="tx1"/>
                </a:solidFill>
                <a:latin typeface="Gill Sans MT" pitchFamily="34" charset="0"/>
              </a:rPr>
              <a:t>Akılda kalan öğrenmelerin ...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524234594"/>
              </p:ext>
            </p:extLst>
          </p:nvPr>
        </p:nvGraphicFramePr>
        <p:xfrm>
          <a:off x="2676128" y="2348880"/>
          <a:ext cx="4632176" cy="403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ağ Ayraç 2"/>
          <p:cNvSpPr/>
          <p:nvPr/>
        </p:nvSpPr>
        <p:spPr>
          <a:xfrm>
            <a:off x="7404100" y="2349500"/>
            <a:ext cx="287338" cy="863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33" name="Sağ Ayraç 32"/>
          <p:cNvSpPr/>
          <p:nvPr/>
        </p:nvSpPr>
        <p:spPr>
          <a:xfrm>
            <a:off x="7404100" y="4365625"/>
            <a:ext cx="287338" cy="20161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34" name="Sağ Ayraç 33"/>
          <p:cNvSpPr/>
          <p:nvPr/>
        </p:nvSpPr>
        <p:spPr>
          <a:xfrm>
            <a:off x="7404100" y="3429000"/>
            <a:ext cx="287338" cy="863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5436096" y="1412875"/>
            <a:ext cx="3312617" cy="7207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2000" b="1" dirty="0" smtClean="0">
                <a:solidFill>
                  <a:prstClr val="black"/>
                </a:solidFill>
                <a:latin typeface="Gill Sans MT" pitchFamily="34" charset="0"/>
              </a:rPr>
              <a:t>Öğrenme Çıktıları (insanların yapabildikleri)</a:t>
            </a:r>
            <a:endParaRPr lang="tr-TR" sz="2000" b="1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539552" y="1412875"/>
            <a:ext cx="3311723" cy="71913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2000" b="1" dirty="0" smtClean="0">
                <a:solidFill>
                  <a:prstClr val="black"/>
                </a:solidFill>
                <a:latin typeface="Gill Sans MT" pitchFamily="34" charset="0"/>
              </a:rPr>
              <a:t>Öğrenme etkinlikleri (insanların hatırladıkları)</a:t>
            </a:r>
            <a:endParaRPr lang="tr-TR" sz="2000" b="1" dirty="0">
              <a:solidFill>
                <a:prstClr val="black"/>
              </a:solidFill>
              <a:latin typeface="Gill Sans MT" pitchFamily="34" charset="0"/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755650" y="2781300"/>
            <a:ext cx="3671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Düz Bağlayıcı 39"/>
          <p:cNvCxnSpPr/>
          <p:nvPr/>
        </p:nvCxnSpPr>
        <p:spPr>
          <a:xfrm>
            <a:off x="755650" y="3357563"/>
            <a:ext cx="33845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Düz Bağlayıcı 43"/>
          <p:cNvCxnSpPr/>
          <p:nvPr/>
        </p:nvCxnSpPr>
        <p:spPr>
          <a:xfrm>
            <a:off x="684213" y="3860800"/>
            <a:ext cx="31670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Düz Bağlayıcı 44"/>
          <p:cNvCxnSpPr/>
          <p:nvPr/>
        </p:nvCxnSpPr>
        <p:spPr>
          <a:xfrm>
            <a:off x="684213" y="4437063"/>
            <a:ext cx="27352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Düz Bağlayıcı 46"/>
          <p:cNvCxnSpPr/>
          <p:nvPr/>
        </p:nvCxnSpPr>
        <p:spPr>
          <a:xfrm>
            <a:off x="827088" y="5445125"/>
            <a:ext cx="20161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684213" y="2349500"/>
            <a:ext cx="3455987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2000" dirty="0" smtClean="0">
                <a:solidFill>
                  <a:prstClr val="black"/>
                </a:solidFill>
                <a:latin typeface="Gill Sans MT" pitchFamily="34" charset="0"/>
              </a:rPr>
              <a:t>Okuduklarımızın %10</a:t>
            </a:r>
            <a:endParaRPr lang="tr-TR" sz="20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684213" y="2997200"/>
            <a:ext cx="3455987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2000" dirty="0" smtClean="0">
                <a:solidFill>
                  <a:prstClr val="black"/>
                </a:solidFill>
                <a:latin typeface="Gill Sans MT" pitchFamily="34" charset="0"/>
              </a:rPr>
              <a:t>İşittiklerimizin %20</a:t>
            </a:r>
            <a:endParaRPr lang="tr-TR" sz="20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684213" y="3500438"/>
            <a:ext cx="3455987" cy="4333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2000" dirty="0" smtClean="0">
                <a:solidFill>
                  <a:prstClr val="black"/>
                </a:solidFill>
                <a:latin typeface="Gill Sans MT" pitchFamily="34" charset="0"/>
              </a:rPr>
              <a:t>Gördüklerimizin %30</a:t>
            </a:r>
            <a:endParaRPr lang="tr-TR" sz="20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611188" y="4005263"/>
            <a:ext cx="3455987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2000" dirty="0" smtClean="0">
                <a:solidFill>
                  <a:prstClr val="black"/>
                </a:solidFill>
                <a:latin typeface="Gill Sans MT" pitchFamily="34" charset="0"/>
              </a:rPr>
              <a:t>Görüp işittiklerimizin %50</a:t>
            </a:r>
            <a:endParaRPr lang="tr-TR" sz="20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611188" y="4437063"/>
            <a:ext cx="3384550" cy="7921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2000" dirty="0" smtClean="0">
                <a:solidFill>
                  <a:prstClr val="black"/>
                </a:solidFill>
                <a:latin typeface="Gill Sans MT" pitchFamily="34" charset="0"/>
              </a:rPr>
              <a:t>Söyleyip </a:t>
            </a:r>
          </a:p>
          <a:p>
            <a:pPr>
              <a:defRPr/>
            </a:pPr>
            <a:r>
              <a:rPr lang="tr-TR" sz="2000" dirty="0" smtClean="0">
                <a:solidFill>
                  <a:prstClr val="black"/>
                </a:solidFill>
                <a:latin typeface="Gill Sans MT" pitchFamily="34" charset="0"/>
              </a:rPr>
              <a:t>yazdıklarımızın %70</a:t>
            </a:r>
            <a:endParaRPr lang="tr-TR" sz="20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611188" y="5589588"/>
            <a:ext cx="3455987" cy="431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2000" dirty="0" smtClean="0">
                <a:solidFill>
                  <a:prstClr val="black"/>
                </a:solidFill>
                <a:latin typeface="Gill Sans MT" pitchFamily="34" charset="0"/>
              </a:rPr>
              <a:t>Yaptıklarımızın %90</a:t>
            </a:r>
            <a:endParaRPr lang="tr-TR" sz="20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7691438" y="2349500"/>
            <a:ext cx="1452562" cy="8636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2000" dirty="0" smtClean="0">
                <a:solidFill>
                  <a:prstClr val="black"/>
                </a:solidFill>
                <a:latin typeface="Gill Sans MT" pitchFamily="34" charset="0"/>
              </a:rPr>
              <a:t>Tanımlama, Listeleme, Açıklama</a:t>
            </a:r>
            <a:endParaRPr lang="tr-TR" sz="20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7740650" y="3500438"/>
            <a:ext cx="1450975" cy="8651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2000" dirty="0" smtClean="0">
                <a:solidFill>
                  <a:prstClr val="black"/>
                </a:solidFill>
                <a:latin typeface="Gill Sans MT" pitchFamily="34" charset="0"/>
              </a:rPr>
              <a:t>Uygulama</a:t>
            </a:r>
          </a:p>
          <a:p>
            <a:pPr>
              <a:defRPr/>
            </a:pPr>
            <a:r>
              <a:rPr lang="tr-TR" sz="2000" dirty="0" smtClean="0">
                <a:solidFill>
                  <a:prstClr val="black"/>
                </a:solidFill>
                <a:latin typeface="Gill Sans MT" pitchFamily="34" charset="0"/>
              </a:rPr>
              <a:t>Gösterme </a:t>
            </a:r>
            <a:endParaRPr lang="tr-TR" sz="20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7667625" y="4437063"/>
            <a:ext cx="1524000" cy="13684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r-TR" sz="1800" dirty="0" smtClean="0">
                <a:solidFill>
                  <a:prstClr val="black"/>
                </a:solidFill>
                <a:latin typeface="Gill Sans MT" pitchFamily="34" charset="0"/>
              </a:rPr>
              <a:t>Analiz, sentez</a:t>
            </a:r>
          </a:p>
          <a:p>
            <a:pPr>
              <a:defRPr/>
            </a:pPr>
            <a:r>
              <a:rPr lang="tr-TR" sz="1800" dirty="0" smtClean="0">
                <a:solidFill>
                  <a:prstClr val="black"/>
                </a:solidFill>
                <a:latin typeface="Gill Sans MT" pitchFamily="34" charset="0"/>
              </a:rPr>
              <a:t>değerlendirme</a:t>
            </a:r>
            <a:endParaRPr lang="tr-TR" sz="1800" dirty="0">
              <a:solidFill>
                <a:prstClr val="black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5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9752" y="332656"/>
            <a:ext cx="6552728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tr-TR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500" b="1" dirty="0">
                <a:latin typeface="Gill Sans MT" pitchFamily="34" charset="0"/>
              </a:rPr>
              <a:t>TAM ÖĞRENME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21222" y="1196752"/>
            <a:ext cx="6531298" cy="5108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tr-T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tr-T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İyi veya kötü öğrenci yoktur, hızlı veya yavaş öğrenen öğrenci vardır</a:t>
            </a:r>
          </a:p>
          <a:p>
            <a:endParaRPr lang="tr-TR" dirty="0"/>
          </a:p>
          <a:p>
            <a:r>
              <a:rPr lang="tr-TR" dirty="0"/>
              <a:t>İşin başından itibaren olumlu öğrenme koşulları sağlanmış ise dünyada herhangi belli bir kişinin öğrenebileceği her şeyi hemen hemen herkes öğrenebilir. </a:t>
            </a:r>
          </a:p>
          <a:p>
            <a:endParaRPr lang="tr-TR" dirty="0"/>
          </a:p>
          <a:p>
            <a:r>
              <a:rPr lang="tr-TR" dirty="0"/>
              <a:t>Tüm </a:t>
            </a:r>
            <a:r>
              <a:rPr lang="tr-TR" dirty="0" smtClean="0"/>
              <a:t>öğrenenler </a:t>
            </a:r>
            <a:r>
              <a:rPr lang="tr-TR" dirty="0"/>
              <a:t>yeterli zaman ve uygun koşullar sağlanırsa öğrenirler.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2880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9388" y="2492846"/>
            <a:ext cx="1296987" cy="12239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black"/>
                </a:solidFill>
                <a:latin typeface="Gill Sans MT" pitchFamily="34" charset="0"/>
              </a:rPr>
              <a:t>Ünite 1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411413" y="2311871"/>
            <a:ext cx="1800225" cy="1549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solidFill>
                  <a:prstClr val="black"/>
                </a:solidFill>
                <a:latin typeface="Gill Sans MT" pitchFamily="34" charset="0"/>
              </a:rPr>
              <a:t>İzleme amacı ile yapılan değerlendirme (A)</a:t>
            </a:r>
            <a:endParaRPr lang="en-US" sz="16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4616450" y="1556221"/>
            <a:ext cx="1800225" cy="1079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solidFill>
                  <a:prstClr val="black"/>
                </a:solidFill>
                <a:latin typeface="Gill Sans MT" pitchFamily="34" charset="0"/>
              </a:rPr>
              <a:t>Zenginleştirme faaliyetleri</a:t>
            </a:r>
            <a:endParaRPr lang="en-US" sz="16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616450" y="3645371"/>
            <a:ext cx="1800225" cy="1079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black"/>
                </a:solidFill>
                <a:latin typeface="Gill Sans MT" pitchFamily="34" charset="0"/>
              </a:rPr>
              <a:t>Düzeltme faaliyetleri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6777038" y="3645371"/>
            <a:ext cx="2016125" cy="1079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black"/>
                </a:solidFill>
                <a:latin typeface="Gill Sans MT" pitchFamily="34" charset="0"/>
              </a:rPr>
              <a:t>İzleme amacı ile yapılan değerlendirme (B)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137400" y="1484784"/>
            <a:ext cx="1366838" cy="12239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black"/>
                </a:solidFill>
                <a:latin typeface="Gill Sans MT" pitchFamily="34" charset="0"/>
              </a:rPr>
              <a:t>Ünite 2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  <p:cxnSp>
        <p:nvCxnSpPr>
          <p:cNvPr id="10" name="Düz Ok Bağlayıcısı 9"/>
          <p:cNvCxnSpPr>
            <a:endCxn id="3" idx="1"/>
          </p:cNvCxnSpPr>
          <p:nvPr/>
        </p:nvCxnSpPr>
        <p:spPr>
          <a:xfrm>
            <a:off x="2184400" y="3086571"/>
            <a:ext cx="2270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stCxn id="3" idx="3"/>
            <a:endCxn id="4" idx="1"/>
          </p:cNvCxnSpPr>
          <p:nvPr/>
        </p:nvCxnSpPr>
        <p:spPr>
          <a:xfrm flipV="1">
            <a:off x="4211638" y="2095971"/>
            <a:ext cx="404812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3" idx="3"/>
            <a:endCxn id="5" idx="1"/>
          </p:cNvCxnSpPr>
          <p:nvPr/>
        </p:nvCxnSpPr>
        <p:spPr>
          <a:xfrm>
            <a:off x="4211638" y="3086571"/>
            <a:ext cx="404812" cy="1098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4" idx="3"/>
            <a:endCxn id="8" idx="2"/>
          </p:cNvCxnSpPr>
          <p:nvPr/>
        </p:nvCxnSpPr>
        <p:spPr>
          <a:xfrm>
            <a:off x="6416675" y="2095971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>
            <a:stCxn id="7" idx="0"/>
            <a:endCxn id="8" idx="4"/>
          </p:cNvCxnSpPr>
          <p:nvPr/>
        </p:nvCxnSpPr>
        <p:spPr>
          <a:xfrm flipV="1">
            <a:off x="7785100" y="2708746"/>
            <a:ext cx="36513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5" idx="3"/>
            <a:endCxn id="7" idx="1"/>
          </p:cNvCxnSpPr>
          <p:nvPr/>
        </p:nvCxnSpPr>
        <p:spPr>
          <a:xfrm>
            <a:off x="6416675" y="4185121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Başlık 23"/>
          <p:cNvSpPr>
            <a:spLocks noGrp="1"/>
          </p:cNvSpPr>
          <p:nvPr>
            <p:ph type="title"/>
          </p:nvPr>
        </p:nvSpPr>
        <p:spPr>
          <a:xfrm>
            <a:off x="539552" y="566192"/>
            <a:ext cx="8229600" cy="5585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3000" b="1" dirty="0" smtClean="0">
                <a:solidFill>
                  <a:schemeClr val="tx1"/>
                </a:solidFill>
                <a:latin typeface="Gill Sans MT" pitchFamily="34" charset="0"/>
              </a:rPr>
              <a:t>Dönüt – düzeltme ve zenginleştirme faaliyetleri</a:t>
            </a:r>
            <a:endParaRPr lang="en-US" sz="3000" b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>
            <a:off x="5510213" y="4724871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Yuvarlatılmış Dikdörtgen 27"/>
          <p:cNvSpPr/>
          <p:nvPr/>
        </p:nvSpPr>
        <p:spPr>
          <a:xfrm>
            <a:off x="4400550" y="5012209"/>
            <a:ext cx="2339975" cy="13684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1600" dirty="0">
                <a:solidFill>
                  <a:prstClr val="black"/>
                </a:solidFill>
                <a:latin typeface="Gill Sans MT" pitchFamily="34" charset="0"/>
              </a:rPr>
              <a:t>- Farklı ders kitapları</a:t>
            </a:r>
          </a:p>
          <a:p>
            <a:pPr>
              <a:defRPr/>
            </a:pPr>
            <a:r>
              <a:rPr lang="tr-TR" sz="1600" dirty="0">
                <a:solidFill>
                  <a:prstClr val="black"/>
                </a:solidFill>
                <a:latin typeface="Gill Sans MT" pitchFamily="34" charset="0"/>
              </a:rPr>
              <a:t>- Alternatif kaynaklar</a:t>
            </a:r>
          </a:p>
          <a:p>
            <a:pPr>
              <a:defRPr/>
            </a:pPr>
            <a:r>
              <a:rPr lang="tr-TR" sz="1600" dirty="0">
                <a:solidFill>
                  <a:prstClr val="black"/>
                </a:solidFill>
                <a:latin typeface="Gill Sans MT" pitchFamily="34" charset="0"/>
              </a:rPr>
              <a:t>- Çalışma etkinlikleri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40" name="Yuvarlatılmış Dikdörtgen 39"/>
          <p:cNvSpPr/>
          <p:nvPr/>
        </p:nvSpPr>
        <p:spPr>
          <a:xfrm rot="16200000">
            <a:off x="1032669" y="2841303"/>
            <a:ext cx="1800225" cy="3825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black"/>
                </a:solidFill>
                <a:latin typeface="Gill Sans MT" pitchFamily="34" charset="0"/>
              </a:rPr>
              <a:t>Öğretim</a:t>
            </a:r>
            <a:endParaRPr lang="en-US" dirty="0">
              <a:solidFill>
                <a:prstClr val="black"/>
              </a:solidFill>
              <a:latin typeface="Gill Sans MT" pitchFamily="34" charset="0"/>
            </a:endParaRPr>
          </a:p>
        </p:txBody>
      </p:sp>
      <p:cxnSp>
        <p:nvCxnSpPr>
          <p:cNvPr id="41" name="Düz Ok Bağlayıcısı 40"/>
          <p:cNvCxnSpPr/>
          <p:nvPr/>
        </p:nvCxnSpPr>
        <p:spPr>
          <a:xfrm>
            <a:off x="1476375" y="3086571"/>
            <a:ext cx="2270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363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F383A0-9E76-4A76-A105-7360852737B2}" type="slidenum">
              <a:rPr lang="tr-TR" altLang="en-US" smtClean="0">
                <a:solidFill>
                  <a:srgbClr val="FFFFFF"/>
                </a:solidFill>
                <a:latin typeface="Gill Sans MT" pitchFamily="34" charset="0"/>
              </a:rPr>
              <a:pPr eaLnBrk="1" hangingPunct="1"/>
              <a:t>36</a:t>
            </a:fld>
            <a:endParaRPr lang="tr-TR" altLang="en-US" smtClean="0">
              <a:solidFill>
                <a:srgbClr val="FFFFF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9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28" grpId="0" animBg="1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43808" y="1916832"/>
            <a:ext cx="6192688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 smtClean="0">
                <a:latin typeface="Gill Sans MT" pitchFamily="34" charset="0"/>
              </a:rPr>
              <a:t>Ölçme-Değerlendirme</a:t>
            </a:r>
            <a:endParaRPr lang="tr-TR" sz="4000" b="1" dirty="0">
              <a:latin typeface="Gill Sans M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059" y="2996952"/>
            <a:ext cx="86409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3000" dirty="0">
                <a:latin typeface="Gill Sans MT" pitchFamily="34" charset="0"/>
              </a:rPr>
              <a:t>Kazanımların hangi ölçüde / ne kadar ulaşıldığının belirlenmesi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3000" dirty="0">
                <a:latin typeface="Gill Sans MT" pitchFamily="34" charset="0"/>
              </a:rPr>
              <a:t>Değerlendirme, </a:t>
            </a:r>
            <a:r>
              <a:rPr lang="tr-TR" sz="3000" dirty="0" smtClean="0">
                <a:latin typeface="Gill Sans MT" pitchFamily="34" charset="0"/>
              </a:rPr>
              <a:t>öğrencilerin;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sz="2500" i="1" dirty="0" smtClean="0">
                <a:latin typeface="Gill Sans MT" pitchFamily="34" charset="0"/>
              </a:rPr>
              <a:t>Giriş </a:t>
            </a:r>
            <a:r>
              <a:rPr lang="tr-TR" sz="2500" dirty="0">
                <a:latin typeface="Gill Sans MT" pitchFamily="34" charset="0"/>
              </a:rPr>
              <a:t>(ön bilgi ve </a:t>
            </a:r>
            <a:r>
              <a:rPr lang="tr-TR" sz="2500" dirty="0" smtClean="0">
                <a:latin typeface="Gill Sans MT" pitchFamily="34" charset="0"/>
              </a:rPr>
              <a:t>birikin)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sz="2500" i="1" dirty="0" smtClean="0">
                <a:latin typeface="Gill Sans MT" pitchFamily="34" charset="0"/>
              </a:rPr>
              <a:t>Süreç </a:t>
            </a:r>
            <a:r>
              <a:rPr lang="tr-TR" sz="2500" dirty="0">
                <a:latin typeface="Gill Sans MT" pitchFamily="34" charset="0"/>
              </a:rPr>
              <a:t>(öğretimin </a:t>
            </a:r>
            <a:r>
              <a:rPr lang="tr-TR" sz="2500" dirty="0" smtClean="0">
                <a:latin typeface="Gill Sans MT" pitchFamily="34" charset="0"/>
              </a:rPr>
              <a:t>etkililiği)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sz="2500" i="1" dirty="0" smtClean="0">
                <a:latin typeface="Gill Sans MT" pitchFamily="34" charset="0"/>
              </a:rPr>
              <a:t>Sonuç</a:t>
            </a:r>
            <a:r>
              <a:rPr lang="tr-TR" sz="2500" dirty="0" smtClean="0">
                <a:latin typeface="Gill Sans MT" pitchFamily="34" charset="0"/>
              </a:rPr>
              <a:t> </a:t>
            </a:r>
            <a:r>
              <a:rPr lang="tr-TR" sz="2500" dirty="0">
                <a:latin typeface="Gill Sans MT" pitchFamily="34" charset="0"/>
              </a:rPr>
              <a:t>(kazanımlar)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3000" dirty="0">
                <a:latin typeface="Gill Sans MT" pitchFamily="34" charset="0"/>
              </a:rPr>
              <a:t>davranışlarını ortaya koymak</a:t>
            </a:r>
            <a:endParaRPr lang="en-US" sz="30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2094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9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57200" y="457200"/>
            <a:ext cx="8382000" cy="5715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Oval"/>
          <p:cNvSpPr/>
          <p:nvPr/>
        </p:nvSpPr>
        <p:spPr>
          <a:xfrm>
            <a:off x="1828800" y="1524000"/>
            <a:ext cx="3124200" cy="2971800"/>
          </a:xfrm>
          <a:prstGeom prst="ellipse">
            <a:avLst/>
          </a:prstGeom>
          <a:solidFill>
            <a:schemeClr val="tx2">
              <a:lumMod val="50000"/>
              <a:alpha val="5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3581400" y="1524000"/>
            <a:ext cx="3124200" cy="2971800"/>
          </a:xfrm>
          <a:prstGeom prst="ellipse">
            <a:avLst/>
          </a:prstGeom>
          <a:solidFill>
            <a:schemeClr val="tx2">
              <a:lumMod val="50000"/>
              <a:alpha val="5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Oval"/>
          <p:cNvSpPr/>
          <p:nvPr/>
        </p:nvSpPr>
        <p:spPr>
          <a:xfrm>
            <a:off x="2667000" y="2971800"/>
            <a:ext cx="3124200" cy="2971800"/>
          </a:xfrm>
          <a:prstGeom prst="ellipse">
            <a:avLst/>
          </a:prstGeom>
          <a:solidFill>
            <a:schemeClr val="tx2">
              <a:lumMod val="50000"/>
              <a:alpha val="5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8134" name="5 Metin kutusu"/>
          <p:cNvSpPr txBox="1">
            <a:spLocks noChangeArrowheads="1"/>
          </p:cNvSpPr>
          <p:nvPr/>
        </p:nvSpPr>
        <p:spPr bwMode="auto">
          <a:xfrm>
            <a:off x="4648200" y="2554288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b="1">
                <a:solidFill>
                  <a:prstClr val="white"/>
                </a:solidFill>
                <a:latin typeface="Georgia" pitchFamily="18" charset="0"/>
              </a:rPr>
              <a:t>Değerlendirilen Program</a:t>
            </a:r>
          </a:p>
        </p:txBody>
      </p:sp>
      <p:sp>
        <p:nvSpPr>
          <p:cNvPr id="48135" name="6 Metin kutusu"/>
          <p:cNvSpPr txBox="1">
            <a:spLocks noChangeArrowheads="1"/>
          </p:cNvSpPr>
          <p:nvPr/>
        </p:nvSpPr>
        <p:spPr bwMode="auto">
          <a:xfrm>
            <a:off x="3505200" y="46482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b="1">
                <a:solidFill>
                  <a:prstClr val="white"/>
                </a:solidFill>
                <a:latin typeface="Georgia" pitchFamily="18" charset="0"/>
              </a:rPr>
              <a:t>Uygulanan Program</a:t>
            </a:r>
          </a:p>
        </p:txBody>
      </p:sp>
      <p:sp>
        <p:nvSpPr>
          <p:cNvPr id="48136" name="7 Metin kutusu"/>
          <p:cNvSpPr txBox="1">
            <a:spLocks noChangeArrowheads="1"/>
          </p:cNvSpPr>
          <p:nvPr/>
        </p:nvSpPr>
        <p:spPr bwMode="auto">
          <a:xfrm>
            <a:off x="2057400" y="25146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sz="2000" b="1">
                <a:solidFill>
                  <a:prstClr val="white"/>
                </a:solidFill>
                <a:latin typeface="Georgia" pitchFamily="18" charset="0"/>
              </a:rPr>
              <a:t>Resmi Program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6553200" y="4953000"/>
            <a:ext cx="1600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200" b="1" dirty="0">
                <a:solidFill>
                  <a:srgbClr val="646B86">
                    <a:lumMod val="75000"/>
                  </a:srgbClr>
                </a:solidFill>
              </a:rPr>
              <a:t>ÖRTÜK</a:t>
            </a:r>
          </a:p>
        </p:txBody>
      </p:sp>
    </p:spTree>
    <p:extLst>
      <p:ext uri="{BB962C8B-B14F-4D97-AF65-F5344CB8AC3E}">
        <p14:creationId xmlns:p14="http://schemas.microsoft.com/office/powerpoint/2010/main" xmlns="" val="15435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Program Geliştirme – İhtiyaç </a:t>
            </a:r>
            <a:r>
              <a:rPr lang="tr-TR" dirty="0" smtClean="0"/>
              <a:t>Analizi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İhtiyaç </a:t>
            </a:r>
            <a:r>
              <a:rPr lang="tr-TR" dirty="0" smtClean="0"/>
              <a:t>analizi</a:t>
            </a:r>
          </a:p>
          <a:p>
            <a:pPr lvl="1"/>
            <a:r>
              <a:rPr lang="tr-TR" dirty="0" smtClean="0"/>
              <a:t>Olması gereken ile olan arasındaki fark</a:t>
            </a:r>
          </a:p>
          <a:p>
            <a:pPr lvl="1"/>
            <a:r>
              <a:rPr lang="tr-TR" dirty="0" smtClean="0"/>
              <a:t>Hedeflenen yer ile  gelinen yer arasındaki fark</a:t>
            </a:r>
            <a:endParaRPr lang="tr-TR" dirty="0"/>
          </a:p>
          <a:p>
            <a:endParaRPr lang="tr-TR" dirty="0"/>
          </a:p>
        </p:txBody>
      </p:sp>
      <p:sp>
        <p:nvSpPr>
          <p:cNvPr id="76802" name="AutoShape 2" descr="data:image/jpeg;base64,/9j/4AAQSkZJRgABAQAAAQABAAD/2wCEAAkGBhQQEBIQERAQFBAQFBUTEBQUEBUQFRUXFBAVFBQQFBQYHCYeFxknGRUVIS8gIycpLC4sFR4xNTAqNSYrLCkBCQoKDgwOGg8PGiwlHiQuLDUxLDYpKTU2LCotLTQ0LS0yLykpLSwvNS4pLiksLSwvLCwsKSwsLCwsLCwpLywtNP/AABEIALEBHQMBIgACEQEDEQH/xAAcAAEAAQUBAQAAAAAAAAAAAAAABQEDBAYHAgj/xABCEAACAQIDBQYDBgQEBAcAAAABAgADEQQSIQUxQVFhBhMicYGRB6GxFDJCUmLBcoLR8CNDkuGio8LSFRckM0RTg//EABsBAQACAwEBAAAAAAAAAAAAAAAEBQECBgMH/8QAMxEAAgIBAQYCCQMFAQAAAAAAAAECAwQRBRIhMUFREyJhcYGRobHR4fAjMsEGFBUzYvH/2gAMAwEAAhEDEQA/AO4xEQBERAEREAREGAIkdtXtBQwovXrInIE3Y+SDU+00/aPxepLcUKD1P1ORSHnbU/SSqcO+/wD1xb9PT3skVYttv7InQbxecexXxaxZIKrQUXAsEZr3YCxJbrDducaf/kH0p0/+2THsi9PR6L2/Y88uqWK1GzmzsN4nIKfb3GD/ADwfOkh+gkhhfidiF+/TouOgamfe5Hymktl3rlo/b9SIr4nT4mobO+JWHqWFVXonmRnX/Uuo9RNowuMSqoem6up3FWDD3EhWUWVfvjoesZKXIvxETxNhERAEREAREQBERAEREAREQBERAEREAREQBERAEREAREiO0naWlgaXeVDcnSmg+855DkOZ4TeEJWSUYrVs2hCU2oxWrM3aO06eHpmrWdURd5J+QG8noJzDtH8UatW6YQGlT3d4bGo3UcE+Z8prG3+0VXG1e8qtoPuIPuoOSj995kXOtwtkV1JSu4y7dF9TpcXZkK1vWcX8Ee6tUuxZmZmbVmYliepJ1M8REvORbFHS4t8+RBuD7zw1Isbs7luBDZMvVVWwE9s1gTyF/YTyBV0Pc3zAEZaikai/iva3peeFnhp6zIOVLFhJSv0146ar3klg6xemrHfazeYOU/MGXpYwVA06aqTci5YjddmLG3S5MvyCuR8/npvPd5aiZOA2jUoNno1GRuanf0I3EecxohpNaM1Oj9nfiMtS1PFBabnQVBoh/iH4Pp5Td1a+6fO+IqEuKYYLcZib2Yi9sqdeZ4etxuHZLtm2EK0qpZsPoLb2p8LrxI/T7dabJ2ZvJzp930NXtGFVirs9/Y6zEt4eurqHVgysLqwNwQdxEuShLXXUREQBERAEREAREQBERAEREAREQBERAEREAREoYBibV2kmHpPWqGyoPUncFHUmcU7VbQfFVftDFspAAUm4pfoH6Sdb8b9Jsfb3b/f1+5U/4VAkabmfczem4evOasRoRwYWYcCDvB5ia421HiZG/Fark/sdnszZe5SrZfvfwXb2kThsK1RA4qZc18gyAi17Anjrv0tvlMpGjCxHI3B6g8pKO4RSToqi56AD/aRVWsajhspVVBAuRmOYi5IG4eHdv1Mt9jbSzcjKaesoPn/z2/8AOpZXVRriuPm+f0/EVielW8vJTtOxsvjXw6kOdiiWVpE8NJnbPpHu1U70GU/y6A+1pKbH7LYjFWNKkcn528CejHf6Xm3bO+GLgHva6C40yIWsb8yRfS43SlytoR15rVHPbVlC+CTa1Ro32c8vnPDIRvBE6T/5aLwxDX60wf3mHiuwFZQcjU6g5aofY3HzkSO0o68TnHSzQZZfFqrBCwDG1hrxvYE7gTY2vvk7tbYTUgxNNldVLZCLZrC+hkAuDshR/vN4nO4ljYhh5WFugEsq7VavIV+VcsfTeXMuVqKuLOqkfqAI89Z4whGRct8trrffl/Dv6W+Ut/ZGbSpUVk4qqZM38ZubjoLA/KZMkVxeu8ypz8qFqUIcfSbd2E7VfZ3GHqn/AAah8JJ/9tj9FPHrrznU7z5+nWewXaD7TQ7tzerQsrX3sv4H+Vj5dZR7WxNP1oe36k/ZGY3+hP2fQ2iIiUB0QiIgCIiAIiIAiIgCIiAIiIAiIgCIiAJDdrNr/ZcLUqA2c+Cn/E2gPoLn0kzOdfE/aF6lGgDoimo3mxyr8gfeeN09yDZYbNx/7jJjB8ub9S/NDSIiJTn0goyAix1B0IOvpMIbKIPgPh/K3DoG/Y+8zpfppYSZiZd2LPfplp/JHvhGS48yOXBtmFMI2drBVAuWvutzv0nTOynw6SkFq4pQ9XeKZ1RP4vzt8h13zI7B7By0xiKgBJuaAIByAixcHeC3ThNxAnQ2bRsuguGmvM4XOyWpuuD5c33CrbThwlYiQCpEREAsYvBpVXLUUMvUfMcpoXafsTkS9K5VQAhOpFt1NjxHIzok81EBBBFwdCJ70XzpkpRPDIohfDdkcAYW0O/jF5s/b3YP2euHUeCtc/zDf8voZq87Wi1XVqcepw99MqbHCXQreTXZDa32bF03Jsjnu6nLKxAv6Gx9JCRNrIKyDg+TNarHXNTXNH0CJWRvZzH9/hKNUnVkGb+JfC3zBklODnFwk4vod/CSnFSXURETU2EREAREQBERAEREAREQBERAEREAoZx7tlie8x1c/lYIP5FC/W87CZw/bVS+IrseNWqf+Y0h5b8qR0v9OwTunLsvm/sYkS/hNkvVRXNXIrgMqqgZrEXBZm0va2gGnMy3j8KaJpjNnFQsoJAUghc2oGhFgdfLnKaOTVKe4nx9p1KyoOWnH1nmmLkSV2RgO/r06X52APlvY+wMjcONfSbh8PcPfFFvyU2I82Kr9LybVHekkeG0LXVVKa6L4nRaVMKAoFgoAA5ACwE9xEuD5wIiIAiIgCIiAa18QMB3uCc28VIrUX0Nm/4SfacpXBOdyH6fWd1xWHFRGQ7nUqfUWkK3ZKgiMQhdwpKl3O8A23WG+WuHtB49e5p1KjN2csizf16HHSJk08CSAbjXdvluphnBIKNm4jKd86X8PNmMMM3fU1ylyaYZAWtYZt43X/eXubkumrfi1qUODiq+3ckmZfw+psmCAfdncp1Unf8A6s0nTtSlnFPvaXeHQL3i5j0Avea72/qGnhO7Twod+Xw6KVsotw1+U0fsZUprjaLVSAoJsSbDNlOW58/2nIW2Oybm+peWZn9rZDGiu3Fs7Hea9i+3mFpVGps7EqbEqhZbjeARvkjt3DvVw1VKTlHZDlYadbX4X3X6zibUsuhOvHp0mj5G20s2zG0UFz6nctmbUp4mmKtI3QkgGxXUGxFjGIx9jZdTx5TT+yuKZNk1HXerv7Epc+xMktkYsVaStxAs3QiETca/xYRb5tak7h8fc2ItfdMyQ1FLsAN9/wCzJmCUIiIAiIgCIiAIiIAiIgFDOP7c2Iy1qxV6bf4jnKMytq5NvEAPnOwGc+7S0MmKqcmsw/mUfveU+1rp01KcUuZebFulC2Si+a+RrmxcM1OiqOLFS2UXDFUzEqhI00GnlaW9q7Meq6OjJ4Ay2a9vEVOYW4+G0k4nHq+UbPFXPj8ToFw5ETh9huNWr+LgFpjL65iSfcTb/h9h2StUDlCTT0y3F7ONbHd7mQ4Ml9g4ju69NjuJynybT629pbYGbY7FvvqQ85zlVKOvNG/RKCVnZHHiIiAIiIAiIgCUIvKxAIo9maGa+U+Wc29pJUqQQBVACjQAT3Ey5N8zVRjHkjTviXWAw6jizWHuD/0mcxm5fEvaQfELRB0pLdv4m4e31mmzRnGbUsU8mWnTgezXa1szW5Zjb2niIE1K7Vs6t8PcP/6Bbi4d6hseIzZf2kgvZulSJdWdF3kBtAB+0hOy+MdMNSQEBQulgPxEte/rJt8UzqVY3DAgi1tDvE9Du8WKVMF2SLeD2p3gJprlQGwJ1ZrbyeUyaONYHUkjj/tMLDYZaa5UFhv3k7/OXYJS9JNqbi/OVmBgMR+A/wAv9JnwZEREAREQBERAEREATU+2+E1p1R1Rvqv7zbJhbXwHf0Xp8SLr0Yaj5/WQs6jx6JQXPp60SsS7wboyfL+Dm8QykEg6EaEciN4lJ89fA7ITJwzX8PtMUn5b5SnVB1VgeoN/mJ61ycHvI1nFSWh0bYm0e9pi/wB9bB+vJvX+skpz/Y21GFTwKxqKAXAGhUmwvqN9jp0M3jCYsVFBsVPFTvE7fAzY3wUW/Mcll4/hTenIyIiJZkIREQBLVfFLTF3ZVFwLswUXJsBczG2rtenhk7yq4UcBvZjyUcTOW9o+0r4x7nw0lJ7tL7v1NzaQcvMhjru+xXZ20IYse8u31Ovg3lZqHYPCYpE/xTbDst6asbsDwK/lW3Azb5IpsdkFJrQlY9rurU3FrXoxMPa2ONGi9QIXZR4VAuWPATMlGGmu6ex6yTaaRwfF4hqlR3qEl2Ylr6ak66cJZm4fEA4bvAKRU1gfHl1tvuGO7lpvmnTQ4LJq8Kxx119JWZOzcOKlamjXyswzW1OW/it6XmNNy7EdlmrKcSSFFyqAjf8Amb309DCRtiUO+1QXt9RtWAoYdECotUKNwJBt03zIxCqUYIXDlTkJtYNbQn1lynsdhxX5/wBJdGzG5r8/6Tc7tLgRGyaNVKdq7h6lz4hy0sNw6zLWoCSt9VtccRe9vofaZn/hrc1+chNqqcNXFRiO7dQpO7dfTzub+sGxJAyVw1fMt+PGRCsCAQbg6g9DxmTgXIcW46H2gEpETw1UDeYB7iWVxak2v/fnL0AREQBERAEREA0ztdsjI/fqPC/3+jfm8j9fOa5OpYigHUowurCxE57tvYzYZ7G5pt9xuf6T1nIbXwHXLxoLyvn6H9zpNm5inHwp81y9K+xjbJ2UuIZqlUBqNNitOmRdXZT4qjj8QDaBTpdSTfS2TtnYJaolfDrTFQApVUnuxUTepzAHxKRpcbmYcpF09p1cIrlCj0rl+7YFWux1Wm68WY6AqdWtxm4TmL52VTU0+HRfP878jF2/Gzelz6GDsjZvcU7EhqjnPVYCwLWAst/wgAAdBzJkpSxJX0/vfLN4kSORZGfiRejI8lvcyXobYH4rzJXadM/iHzmvEzFxm06VG3eVFUkXAJ1sN5yjW0v8f+oM39iSk/U9fgyJOitLeb0RMbS7Z4agxR3JcANlVCTY3sb7uB4zWtqfEtmBGHpBf1ucx8wo09yZr/anEJVq0a1J1dWpujFTfVailAeR8dT2kPeW3+TyLIJvyt9NPrxOK2tnX03yprl5eHFeldzIxuPesxeq7Ox4k39ByHQSwJSLyC229Wc2229Wdh7NbdTE0VKkZ1ADrxBtv8uss9rO0hwaUyqqzO9rEkeEC7HT0HrOU4bFNTYMjMrDcVJB9xL7162KqKGapVqNZVBJY+Q5S5/ycnVupebuX/8AmZyp3EvP3Ov7H2wmKpCrTOh0YHep4qZmVqeZSvMWkJ2T7OfY6RBN6tSxqG+gtuVegudeMnpeUubgnYuJ0dDnKpO1aS04nGe0vZ2phKrZlJpsSUqbwbm9ieDeckuyvY8YuhVqtmuGy0rGwNhdjfjvA5aGdSemGBBAIO8EXB8xFOmFACgADcALAek9NCshsiuNu+3rHsccwvZaq+KGGsdTdntYBAfEx5HhbnadewWEWlTWmgsiKFUdB+8vW4ysaEzEwoY2rjxb+XYRETJOMLG7SFM5R4n4Ly85EVcP3pDVrORqAfur5CZG0aGStn4P/SxlUtcX3cfKDBZr11prmbduFh8peo1bWZT1EksRglqUyltDutwPAyAoA0mNJ+B0P98IMk1Ux992nOYj1SZ5AmZh8Dxb2/rALOHwxY9Of9JKygFpWAIiIAiIgCIiAJYxeDWqhRxdTvH7jkZfi8xJKS0fIym09UadV7JrRqCqc1QJrTJ3IfzWH4rfi4a2tL02oyOxWyVbVTlPLh/tOM2psGcn4mO9f+e3q/PeT4Zbk/1Ofchryl5er4N03rpzGo95YnI2UzqluzTT9JKUk1wK3mhdpb/baxP5KIX+HITYdMxeb3IXbnZwYh1qq+SoBka65wy3JAIuCCCTY/qMk4Vsa7G5cE1+fIq9rYtmVjOuvnw9ppt5S8nu0eykw9Cjk+93wV2sLsGpuSD0BUESBl7GcZrei9UfPc3Csw5quzTVrXgIl/B7PqVmy0qbOf0i9vM7hNu2N8OibNiXCj/60N2PQtuHpf0kmnGsufkR50Ylt78kfb0NW2XsmpiX7ukhY8TuCjmx4CdQ7M9k6eDW+j1mHifl+lOQ+ZkngMFSoIKdJFRRwA39Sd5PUzJ70c50OJgQo80uMvkdTg7Nrx/NLjL5er6nuJ47wSveCWRbanqJ5ziM4ganqJTMIzQZKxKXlbwDF2hhu8QjiNV8+UiKD3HUaTYZBbQpd3Vv+F/rx/r6wYZJbPrXXKd6/SZD0Q29QfMAyIw9bKwPv5SZBgyeEw6g3CgGXIiAIiIAiIgCUlZSALzyWnq0plmj1MnguZ4Zm6S7ljLNHFm2qMVnfkJZd6vALM/JKFJo4PuNSJqPiOAp+8wMRQxJ/wAvD/SbEw5S21K8jW1wmtJrX1/c2Ta5GoVKOLH4MOf5zLD1cWP8igf/ANSP2m6fZ5Q0QN8r3szFk/8AUvj/AAb+LNdTnW1cLiq6qr0qKhWzC1Qk3sRx6EzzgthVE30cMer5n/e3ynQcRhgQPP8AYyz9jHKTKcSmuKUYJfnpK7IrhZPfnFN99CGwhxQAC/Zwo4KMo9hMtDiePd/OZ4wkyKYI6yckZSI5TW45PnLyd50kmlMGe+4noom26Ryl+kuqWmZ3Mr3M20M7pigtPVzMjupXu5kzoWBeVuZe7uVyTJnQs3MXMv5IyQNGWCW6TB2rSqOhXwXP3b3FjbfcSWyyzUS5gyQWzsLXygVVS40zKxsRzsRoZP0iQALDTrKinLgEGSgM9REGRERAEREAREQBERAERPJmACZ5tK2nqeclqZPGWMs92i013DOp4yy063MyLTyVmVE1lxMcU5Xu5eyyuWbbppulju47uX8sZY0MbpZVZfUymWLTZcDZcD3EoJWbGwiIgCIiAIiIAlAJWIAiJSAViIgCIiAIiIAiIgCIiAJ5iJhgSsRMGRERMAREQYKRETJgREQCsGIgASsRNjJSViIAiIgCIiAIiIAiIgCIiAIiIAiIg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233488"/>
            <a:ext cx="41529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6804" name="AutoShape 4" descr="data:image/jpeg;base64,/9j/4AAQSkZJRgABAQAAAQABAAD/2wCEAAkGBhQQEBIQERAQFBAQFBUTEBQUEBUQFRUXFBAVFBQQFBQYHCYeFxknGRUVIS8gIycpLC4sFR4xNTAqNSYrLCkBCQoKDgwOGg8PGiwlHiQuLDUxLDYpKTU2LCotLTQ0LS0yLykpLSwvNS4pLiksLSwvLCwsKSwsLCwsLCwpLywtNP/AABEIALEBHQMBIgACEQEDEQH/xAAcAAEAAQUBAQAAAAAAAAAAAAAABQEDBAYHAgj/xABCEAACAQIDBQYDBgQEBAcAAAABAgADEQQSIQUxQVFhBhMicYGRB6GxFDJCUmLBcoLR8CNDkuGio8LSFRckM0RTg//EABsBAQACAwEBAAAAAAAAAAAAAAAEBQECBgMH/8QAMxEAAgIBAQYCCQMFAQAAAAAAAAECAwQRBRIhMUFREyJhcYGRobHR4fAjMsEGFBUzYvH/2gAMAwEAAhEDEQA/AO4xEQBERAEREAREGAIkdtXtBQwovXrInIE3Y+SDU+00/aPxepLcUKD1P1ORSHnbU/SSqcO+/wD1xb9PT3skVYttv7InQbxecexXxaxZIKrQUXAsEZr3YCxJbrDducaf/kH0p0/+2THsi9PR6L2/Y88uqWK1GzmzsN4nIKfb3GD/ADwfOkh+gkhhfidiF+/TouOgamfe5Hymktl3rlo/b9SIr4nT4mobO+JWHqWFVXonmRnX/Uuo9RNowuMSqoem6up3FWDD3EhWUWVfvjoesZKXIvxETxNhERAEREAREQBERAEREAREQBERAEREAREQBERAEREAREiO0naWlgaXeVDcnSmg+855DkOZ4TeEJWSUYrVs2hCU2oxWrM3aO06eHpmrWdURd5J+QG8noJzDtH8UatW6YQGlT3d4bGo3UcE+Z8prG3+0VXG1e8qtoPuIPuoOSj995kXOtwtkV1JSu4y7dF9TpcXZkK1vWcX8Ee6tUuxZmZmbVmYliepJ1M8REvORbFHS4t8+RBuD7zw1Isbs7luBDZMvVVWwE9s1gTyF/YTyBV0Pc3zAEZaikai/iva3peeFnhp6zIOVLFhJSv0146ar3klg6xemrHfazeYOU/MGXpYwVA06aqTci5YjddmLG3S5MvyCuR8/npvPd5aiZOA2jUoNno1GRuanf0I3EecxohpNaM1Oj9nfiMtS1PFBabnQVBoh/iH4Pp5Td1a+6fO+IqEuKYYLcZib2Yi9sqdeZ4etxuHZLtm2EK0qpZsPoLb2p8LrxI/T7dabJ2ZvJzp930NXtGFVirs9/Y6zEt4eurqHVgysLqwNwQdxEuShLXXUREQBERAEREAREQBERAEREAREQBERAEREAREoYBibV2kmHpPWqGyoPUncFHUmcU7VbQfFVftDFspAAUm4pfoH6Sdb8b9Jsfb3b/f1+5U/4VAkabmfczem4evOasRoRwYWYcCDvB5ia421HiZG/Fark/sdnszZe5SrZfvfwXb2kThsK1RA4qZc18gyAi17Anjrv0tvlMpGjCxHI3B6g8pKO4RSToqi56AD/aRVWsajhspVVBAuRmOYi5IG4eHdv1Mt9jbSzcjKaesoPn/z2/8AOpZXVRriuPm+f0/EVielW8vJTtOxsvjXw6kOdiiWVpE8NJnbPpHu1U70GU/y6A+1pKbH7LYjFWNKkcn528CejHf6Xm3bO+GLgHva6C40yIWsb8yRfS43SlytoR15rVHPbVlC+CTa1Ro32c8vnPDIRvBE6T/5aLwxDX60wf3mHiuwFZQcjU6g5aofY3HzkSO0o68TnHSzQZZfFqrBCwDG1hrxvYE7gTY2vvk7tbYTUgxNNldVLZCLZrC+hkAuDshR/vN4nO4ljYhh5WFugEsq7VavIV+VcsfTeXMuVqKuLOqkfqAI89Z4whGRct8trrffl/Dv6W+Ut/ZGbSpUVk4qqZM38ZubjoLA/KZMkVxeu8ypz8qFqUIcfSbd2E7VfZ3GHqn/AAah8JJ/9tj9FPHrrznU7z5+nWewXaD7TQ7tzerQsrX3sv4H+Vj5dZR7WxNP1oe36k/ZGY3+hP2fQ2iIiUB0QiIgCIiAIiIAiIgCIiAIiIAiIgCIiAJDdrNr/ZcLUqA2c+Cn/E2gPoLn0kzOdfE/aF6lGgDoimo3mxyr8gfeeN09yDZYbNx/7jJjB8ub9S/NDSIiJTn0goyAix1B0IOvpMIbKIPgPh/K3DoG/Y+8zpfppYSZiZd2LPfplp/JHvhGS48yOXBtmFMI2drBVAuWvutzv0nTOynw6SkFq4pQ9XeKZ1RP4vzt8h13zI7B7By0xiKgBJuaAIByAixcHeC3ThNxAnQ2bRsuguGmvM4XOyWpuuD5c33CrbThwlYiQCpEREAsYvBpVXLUUMvUfMcpoXafsTkS9K5VQAhOpFt1NjxHIzok81EBBBFwdCJ70XzpkpRPDIohfDdkcAYW0O/jF5s/b3YP2euHUeCtc/zDf8voZq87Wi1XVqcepw99MqbHCXQreTXZDa32bF03Jsjnu6nLKxAv6Gx9JCRNrIKyDg+TNarHXNTXNH0CJWRvZzH9/hKNUnVkGb+JfC3zBklODnFwk4vod/CSnFSXURETU2EREAREQBERAEREAREQBERAEREAoZx7tlie8x1c/lYIP5FC/W87CZw/bVS+IrseNWqf+Y0h5b8qR0v9OwTunLsvm/sYkS/hNkvVRXNXIrgMqqgZrEXBZm0va2gGnMy3j8KaJpjNnFQsoJAUghc2oGhFgdfLnKaOTVKe4nx9p1KyoOWnH1nmmLkSV2RgO/r06X52APlvY+wMjcONfSbh8PcPfFFvyU2I82Kr9LybVHekkeG0LXVVKa6L4nRaVMKAoFgoAA5ACwE9xEuD5wIiIAiIgCIiAa18QMB3uCc28VIrUX0Nm/4SfacpXBOdyH6fWd1xWHFRGQ7nUqfUWkK3ZKgiMQhdwpKl3O8A23WG+WuHtB49e5p1KjN2csizf16HHSJk08CSAbjXdvluphnBIKNm4jKd86X8PNmMMM3fU1ylyaYZAWtYZt43X/eXubkumrfi1qUODiq+3ckmZfw+psmCAfdncp1Unf8A6s0nTtSlnFPvaXeHQL3i5j0Avea72/qGnhO7Twod+Xw6KVsotw1+U0fsZUprjaLVSAoJsSbDNlOW58/2nIW2Oybm+peWZn9rZDGiu3Fs7Hea9i+3mFpVGps7EqbEqhZbjeARvkjt3DvVw1VKTlHZDlYadbX4X3X6zibUsuhOvHp0mj5G20s2zG0UFz6nctmbUp4mmKtI3QkgGxXUGxFjGIx9jZdTx5TT+yuKZNk1HXerv7Epc+xMktkYsVaStxAs3QiETca/xYRb5tak7h8fc2ItfdMyQ1FLsAN9/wCzJmCUIiIAiIgCIiAIiIAiIgFDOP7c2Iy1qxV6bf4jnKMytq5NvEAPnOwGc+7S0MmKqcmsw/mUfveU+1rp01KcUuZebFulC2Si+a+RrmxcM1OiqOLFS2UXDFUzEqhI00GnlaW9q7Meq6OjJ4Ay2a9vEVOYW4+G0k4nHq+UbPFXPj8ToFw5ETh9huNWr+LgFpjL65iSfcTb/h9h2StUDlCTT0y3F7ONbHd7mQ4Ml9g4ju69NjuJynybT629pbYGbY7FvvqQ85zlVKOvNG/RKCVnZHHiIiAIiIAiIgCUIvKxAIo9maGa+U+Wc29pJUqQQBVACjQAT3Ey5N8zVRjHkjTviXWAw6jizWHuD/0mcxm5fEvaQfELRB0pLdv4m4e31mmzRnGbUsU8mWnTgezXa1szW5Zjb2niIE1K7Vs6t8PcP/6Bbi4d6hseIzZf2kgvZulSJdWdF3kBtAB+0hOy+MdMNSQEBQulgPxEte/rJt8UzqVY3DAgi1tDvE9Du8WKVMF2SLeD2p3gJprlQGwJ1ZrbyeUyaONYHUkjj/tMLDYZaa5UFhv3k7/OXYJS9JNqbi/OVmBgMR+A/wAv9JnwZEREAREQBERAEREATU+2+E1p1R1Rvqv7zbJhbXwHf0Xp8SLr0Yaj5/WQs6jx6JQXPp60SsS7wboyfL+Dm8QykEg6EaEciN4lJ89fA7ITJwzX8PtMUn5b5SnVB1VgeoN/mJ61ycHvI1nFSWh0bYm0e9pi/wB9bB+vJvX+skpz/Y21GFTwKxqKAXAGhUmwvqN9jp0M3jCYsVFBsVPFTvE7fAzY3wUW/Mcll4/hTenIyIiJZkIREQBLVfFLTF3ZVFwLswUXJsBczG2rtenhk7yq4UcBvZjyUcTOW9o+0r4x7nw0lJ7tL7v1NzaQcvMhjru+xXZ20IYse8u31Ovg3lZqHYPCYpE/xTbDst6asbsDwK/lW3Azb5IpsdkFJrQlY9rurU3FrXoxMPa2ONGi9QIXZR4VAuWPATMlGGmu6ex6yTaaRwfF4hqlR3qEl2Ylr6ak66cJZm4fEA4bvAKRU1gfHl1tvuGO7lpvmnTQ4LJq8Kxx119JWZOzcOKlamjXyswzW1OW/it6XmNNy7EdlmrKcSSFFyqAjf8Amb309DCRtiUO+1QXt9RtWAoYdECotUKNwJBt03zIxCqUYIXDlTkJtYNbQn1lynsdhxX5/wBJdGzG5r8/6Tc7tLgRGyaNVKdq7h6lz4hy0sNw6zLWoCSt9VtccRe9vofaZn/hrc1+chNqqcNXFRiO7dQpO7dfTzub+sGxJAyVw1fMt+PGRCsCAQbg6g9DxmTgXIcW46H2gEpETw1UDeYB7iWVxak2v/fnL0AREQBERAEREA0ztdsjI/fqPC/3+jfm8j9fOa5OpYigHUowurCxE57tvYzYZ7G5pt9xuf6T1nIbXwHXLxoLyvn6H9zpNm5inHwp81y9K+xjbJ2UuIZqlUBqNNitOmRdXZT4qjj8QDaBTpdSTfS2TtnYJaolfDrTFQApVUnuxUTepzAHxKRpcbmYcpF09p1cIrlCj0rl+7YFWux1Wm68WY6AqdWtxm4TmL52VTU0+HRfP878jF2/Gzelz6GDsjZvcU7EhqjnPVYCwLWAst/wgAAdBzJkpSxJX0/vfLN4kSORZGfiRejI8lvcyXobYH4rzJXadM/iHzmvEzFxm06VG3eVFUkXAJ1sN5yjW0v8f+oM39iSk/U9fgyJOitLeb0RMbS7Z4agxR3JcANlVCTY3sb7uB4zWtqfEtmBGHpBf1ucx8wo09yZr/anEJVq0a1J1dWpujFTfVailAeR8dT2kPeW3+TyLIJvyt9NPrxOK2tnX03yprl5eHFeldzIxuPesxeq7Ox4k39ByHQSwJSLyC229Wc2229Wdh7NbdTE0VKkZ1ADrxBtv8uss9rO0hwaUyqqzO9rEkeEC7HT0HrOU4bFNTYMjMrDcVJB9xL7162KqKGapVqNZVBJY+Q5S5/ycnVupebuX/8AmZyp3EvP3Ov7H2wmKpCrTOh0YHep4qZmVqeZSvMWkJ2T7OfY6RBN6tSxqG+gtuVegudeMnpeUubgnYuJ0dDnKpO1aS04nGe0vZ2phKrZlJpsSUqbwbm9ieDeckuyvY8YuhVqtmuGy0rGwNhdjfjvA5aGdSemGBBAIO8EXB8xFOmFACgADcALAek9NCshsiuNu+3rHsccwvZaq+KGGsdTdntYBAfEx5HhbnadewWEWlTWmgsiKFUdB+8vW4ysaEzEwoY2rjxb+XYRETJOMLG7SFM5R4n4Ly85EVcP3pDVrORqAfur5CZG0aGStn4P/SxlUtcX3cfKDBZr11prmbduFh8peo1bWZT1EksRglqUyltDutwPAyAoA0mNJ+B0P98IMk1Ux992nOYj1SZ5AmZh8Dxb2/rALOHwxY9Of9JKygFpWAIiIAiIgCIiAJYxeDWqhRxdTvH7jkZfi8xJKS0fIym09UadV7JrRqCqc1QJrTJ3IfzWH4rfi4a2tL02oyOxWyVbVTlPLh/tOM2psGcn4mO9f+e3q/PeT4Zbk/1Ofchryl5er4N03rpzGo95YnI2UzqluzTT9JKUk1wK3mhdpb/baxP5KIX+HITYdMxeb3IXbnZwYh1qq+SoBka65wy3JAIuCCCTY/qMk4Vsa7G5cE1+fIq9rYtmVjOuvnw9ppt5S8nu0eykw9Cjk+93wV2sLsGpuSD0BUESBl7GcZrei9UfPc3Csw5quzTVrXgIl/B7PqVmy0qbOf0i9vM7hNu2N8OibNiXCj/60N2PQtuHpf0kmnGsufkR50Ylt78kfb0NW2XsmpiX7ukhY8TuCjmx4CdQ7M9k6eDW+j1mHifl+lOQ+ZkngMFSoIKdJFRRwA39Sd5PUzJ70c50OJgQo80uMvkdTg7Nrx/NLjL5er6nuJ47wSveCWRbanqJ5ziM4ganqJTMIzQZKxKXlbwDF2hhu8QjiNV8+UiKD3HUaTYZBbQpd3Vv+F/rx/r6wYZJbPrXXKd6/SZD0Q29QfMAyIw9bKwPv5SZBgyeEw6g3CgGXIiAIiIAiIgCUlZSALzyWnq0plmj1MnguZ4Zm6S7ljLNHFm2qMVnfkJZd6vALM/JKFJo4PuNSJqPiOAp+8wMRQxJ/wAvD/SbEw5S21K8jW1wmtJrX1/c2Ta5GoVKOLH4MOf5zLD1cWP8igf/ANSP2m6fZ5Q0QN8r3szFk/8AUvj/AAb+LNdTnW1cLiq6qr0qKhWzC1Qk3sRx6EzzgthVE30cMer5n/e3ynQcRhgQPP8AYyz9jHKTKcSmuKUYJfnpK7IrhZPfnFN99CGwhxQAC/Zwo4KMo9hMtDiePd/OZ4wkyKYI6yckZSI5TW45PnLyd50kmlMGe+4noom26Ryl+kuqWmZ3Mr3M20M7pigtPVzMjupXu5kzoWBeVuZe7uVyTJnQs3MXMv5IyQNGWCW6TB2rSqOhXwXP3b3FjbfcSWyyzUS5gyQWzsLXygVVS40zKxsRzsRoZP0iQALDTrKinLgEGSgM9REGRERAEREAREQBERAERPJmACZ5tK2nqeclqZPGWMs92i013DOp4yy063MyLTyVmVE1lxMcU5Xu5eyyuWbbppulju47uX8sZY0MbpZVZfUymWLTZcDZcD3EoJWbGwiIgCIiAIiIAlAJWIAiJSAViIgCIiAIiIAiIgCIiAJ5iJhgSsRMGRERMAREQYKRETJgREQCsGIgASsRNjJSViIAiIgCIiAIiIAiIgCIiAIiIAiIg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233488"/>
            <a:ext cx="41529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6805" name="Picture 5" descr="C:\Users\ERDOGAN\Desktop\xx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00438"/>
            <a:ext cx="4572032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083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İhtiyaç (Analiz) Yaklaşımları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smtClean="0"/>
          </a:p>
          <a:p>
            <a:r>
              <a:rPr smtClean="0"/>
              <a:t>Farklar Yaklaşımı</a:t>
            </a:r>
          </a:p>
          <a:p>
            <a:r>
              <a:rPr smtClean="0"/>
              <a:t>Demokratik Yaklaşım</a:t>
            </a:r>
          </a:p>
          <a:p>
            <a:r>
              <a:rPr smtClean="0"/>
              <a:t>Analitik Yaklaşım</a:t>
            </a:r>
          </a:p>
          <a:p>
            <a:r>
              <a:rPr smtClean="0"/>
              <a:t>Betimsel Yaklaşım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1689711"/>
          </a:xfrm>
        </p:spPr>
        <p:txBody>
          <a:bodyPr/>
          <a:lstStyle/>
          <a:p>
            <a:r>
              <a:rPr smtClean="0"/>
              <a:t>Farklar yaklaşımı</a:t>
            </a:r>
          </a:p>
          <a:p>
            <a:pPr lvl="1"/>
            <a:r>
              <a:rPr lang="tr-TR" dirty="0" smtClean="0"/>
              <a:t>B</a:t>
            </a:r>
            <a:r>
              <a:rPr smtClean="0"/>
              <a:t>eklenen ve gözlenen başarı arasındaki fark</a:t>
            </a:r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1071538" y="3214686"/>
            <a:ext cx="2071702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Bireyin biyolojik, psikolojik ve sosyolojik olarak gerek duyduğu yeterlikler</a:t>
            </a:r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3643306" y="3214686"/>
            <a:ext cx="2071702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Bireyin sahip olduğu yeterlikler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6143636" y="3214686"/>
            <a:ext cx="2071702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Bireye kazandırılmak istenen yeterlikler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143240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(-)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5715008" y="42741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(=)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Demokratik Yaklaşım</a:t>
            </a:r>
          </a:p>
          <a:p>
            <a:pPr lvl="1"/>
            <a:r>
              <a:rPr lang="tr-TR" dirty="0" smtClean="0"/>
              <a:t>R</a:t>
            </a:r>
            <a:r>
              <a:rPr smtClean="0"/>
              <a:t>eferans (üstün </a:t>
            </a:r>
            <a:r>
              <a:rPr lang="tr-TR" dirty="0" smtClean="0"/>
              <a:t>–</a:t>
            </a:r>
            <a:r>
              <a:rPr smtClean="0"/>
              <a:t> dominant) gruplar tarafından istenilen değerler / değişiklikler </a:t>
            </a:r>
          </a:p>
          <a:p>
            <a:pPr lvl="1"/>
            <a:r>
              <a:rPr lang="tr-TR" dirty="0" smtClean="0"/>
              <a:t>İ</a:t>
            </a:r>
            <a:r>
              <a:rPr smtClean="0"/>
              <a:t>htiyaç toplumdaki baskın grupların istek ve taleplerine bağlı olarak ortaya çıkar</a:t>
            </a:r>
          </a:p>
          <a:p>
            <a:pPr lvl="1">
              <a:buNone/>
            </a:pP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Analitik Yaklaşım</a:t>
            </a:r>
          </a:p>
          <a:p>
            <a:pPr lvl="1"/>
            <a:r>
              <a:rPr lang="tr-TR" dirty="0" smtClean="0"/>
              <a:t>İ</a:t>
            </a:r>
            <a:r>
              <a:rPr smtClean="0"/>
              <a:t>htiyaç; gelecekte ortaya çıkması muhtemel durumlardan yola çıkarak belirlenir</a:t>
            </a:r>
          </a:p>
          <a:p>
            <a:pPr lvl="1"/>
            <a:r>
              <a:rPr lang="tr-TR" dirty="0" smtClean="0"/>
              <a:t>B</a:t>
            </a:r>
            <a:r>
              <a:rPr smtClean="0"/>
              <a:t>u günkü mevcut bilgilerden yararlanılır ve geleceğe yönelik varsayımlar ortaya konulur</a:t>
            </a:r>
          </a:p>
          <a:p>
            <a:pPr lvl="1"/>
            <a:r>
              <a:rPr lang="tr-TR" dirty="0" smtClean="0"/>
              <a:t>B</a:t>
            </a:r>
            <a:r>
              <a:rPr smtClean="0"/>
              <a:t>u yaklaşımda eğitimde eksik olan durumlar ve bu eksikliklerin doğuracağı sorunlar dikkate alınarak ihtiyaçlar belirlenir</a:t>
            </a:r>
            <a:endParaRPr lang="tr-TR" dirty="0"/>
          </a:p>
        </p:txBody>
      </p:sp>
    </p:spTree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1438</Words>
  <Application>Microsoft Office PowerPoint</Application>
  <PresentationFormat>Ekran Gösterisi (4:3)</PresentationFormat>
  <Paragraphs>335</Paragraphs>
  <Slides>38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38</vt:i4>
      </vt:variant>
    </vt:vector>
  </HeadingPairs>
  <TitlesOfParts>
    <vt:vector size="42" baseType="lpstr">
      <vt:lpstr>Office Theme</vt:lpstr>
      <vt:lpstr>TS101674557</vt:lpstr>
      <vt:lpstr>Kent</vt:lpstr>
      <vt:lpstr>1_Kent</vt:lpstr>
      <vt:lpstr>PROGRAM GELİŞTİRME SÜRECİ</vt:lpstr>
      <vt:lpstr>Slayt 2</vt:lpstr>
      <vt:lpstr>Slayt 3</vt:lpstr>
      <vt:lpstr>Slayt 4</vt:lpstr>
      <vt:lpstr>Program Geliştirme – İhtiyaç Analizi</vt:lpstr>
      <vt:lpstr>İhtiyaç (Analiz) Yaklaşımları</vt:lpstr>
      <vt:lpstr>Slayt 7</vt:lpstr>
      <vt:lpstr>Slayt 8</vt:lpstr>
      <vt:lpstr>Slayt 9</vt:lpstr>
      <vt:lpstr>Slayt 10</vt:lpstr>
      <vt:lpstr>Slayt 11</vt:lpstr>
      <vt:lpstr>İhtiyaç Analiz Süreci</vt:lpstr>
      <vt:lpstr>Slayt 13</vt:lpstr>
      <vt:lpstr>İhtiyaç analiz aşamaları</vt:lpstr>
      <vt:lpstr>İhtiyaç Analiz Teknikleri</vt:lpstr>
      <vt:lpstr>Delphi Tekniği</vt:lpstr>
      <vt:lpstr>Slayt 17</vt:lpstr>
      <vt:lpstr>PROGEL (DACUM) tekniği</vt:lpstr>
      <vt:lpstr>Slayt 19</vt:lpstr>
      <vt:lpstr>Slayt 20</vt:lpstr>
      <vt:lpstr>Meslek (İş) Analizi</vt:lpstr>
      <vt:lpstr>Slayt 22</vt:lpstr>
      <vt:lpstr>Slayt 23</vt:lpstr>
      <vt:lpstr>Slayt 24</vt:lpstr>
      <vt:lpstr>Slayt 25</vt:lpstr>
      <vt:lpstr>Slayt 26</vt:lpstr>
      <vt:lpstr>Slayt 27</vt:lpstr>
      <vt:lpstr>Hedef Yazmanın Alfabesi</vt:lpstr>
      <vt:lpstr>Slayt 29</vt:lpstr>
      <vt:lpstr>Slayt 30</vt:lpstr>
      <vt:lpstr>Slayt 31</vt:lpstr>
      <vt:lpstr>Slayt 32</vt:lpstr>
      <vt:lpstr>Slayt 33</vt:lpstr>
      <vt:lpstr>Akılda kalan öğrenmelerin ...</vt:lpstr>
      <vt:lpstr>Slayt 35</vt:lpstr>
      <vt:lpstr>Dönüt – düzeltme ve zenginleştirme faaliyetleri</vt:lpstr>
      <vt:lpstr>Slayt 37</vt:lpstr>
      <vt:lpstr>Slayt 38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Öğretim yöntem ve teknikleri - Öğretim ilkeleri - Strateji – Yöntem – Teknik - 6 şapkalı düşünme tekniği - İstasyon tekniği - Ayrılıp birleşme tekniği</dc:title>
  <dc:creator>gull</dc:creator>
  <cp:lastModifiedBy>ERDOGAN</cp:lastModifiedBy>
  <cp:revision>135</cp:revision>
  <cp:lastPrinted>2012-05-30T21:08:20Z</cp:lastPrinted>
  <dcterms:created xsi:type="dcterms:W3CDTF">2012-05-23T19:09:08Z</dcterms:created>
  <dcterms:modified xsi:type="dcterms:W3CDTF">2013-12-10T10:00:33Z</dcterms:modified>
</cp:coreProperties>
</file>