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760" r:id="rId3"/>
    <p:sldMasterId id="2147483772" r:id="rId4"/>
  </p:sldMasterIdLst>
  <p:notesMasterIdLst>
    <p:notesMasterId r:id="rId19"/>
  </p:notesMasterIdLst>
  <p:handoutMasterIdLst>
    <p:handoutMasterId r:id="rId20"/>
  </p:handoutMasterIdLst>
  <p:sldIdLst>
    <p:sldId id="257" r:id="rId5"/>
    <p:sldId id="427" r:id="rId6"/>
    <p:sldId id="428" r:id="rId7"/>
    <p:sldId id="429" r:id="rId8"/>
    <p:sldId id="430" r:id="rId9"/>
    <p:sldId id="370" r:id="rId10"/>
    <p:sldId id="371" r:id="rId11"/>
    <p:sldId id="372" r:id="rId12"/>
    <p:sldId id="375" r:id="rId13"/>
    <p:sldId id="376" r:id="rId14"/>
    <p:sldId id="377" r:id="rId15"/>
    <p:sldId id="413" r:id="rId16"/>
    <p:sldId id="422" r:id="rId17"/>
    <p:sldId id="426" r:id="rId18"/>
  </p:sldIdLst>
  <p:sldSz cx="9144000" cy="6858000" type="screen4x3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5D51F9"/>
    <a:srgbClr val="AB5E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13BA2-79D7-4490-8CE4-C2B4019494DF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A5779FD8-5D9E-4ED6-8DDB-018567EA43D5}">
      <dgm:prSet/>
      <dgm:spPr/>
      <dgm:t>
        <a:bodyPr/>
        <a:lstStyle/>
        <a:p>
          <a:pPr rtl="0"/>
          <a:r>
            <a:rPr lang="tr-TR" dirty="0" smtClean="0"/>
            <a:t>İhtiyaç Analizi Yap ve Değerlendir</a:t>
          </a:r>
          <a:endParaRPr lang="tr-TR" dirty="0"/>
        </a:p>
      </dgm:t>
    </dgm:pt>
    <dgm:pt modelId="{1896689A-E77B-4ECB-AF2A-77B4BB1BF882}" type="parTrans" cxnId="{3FE4AEF6-54EE-4B70-B698-3AEEBED32701}">
      <dgm:prSet/>
      <dgm:spPr/>
      <dgm:t>
        <a:bodyPr/>
        <a:lstStyle/>
        <a:p>
          <a:endParaRPr lang="tr-TR"/>
        </a:p>
      </dgm:t>
    </dgm:pt>
    <dgm:pt modelId="{A66CA037-938C-49AE-8353-951072B5BD43}" type="sibTrans" cxnId="{3FE4AEF6-54EE-4B70-B698-3AEEBED32701}">
      <dgm:prSet/>
      <dgm:spPr/>
      <dgm:t>
        <a:bodyPr/>
        <a:lstStyle/>
        <a:p>
          <a:endParaRPr lang="tr-TR"/>
        </a:p>
      </dgm:t>
    </dgm:pt>
    <dgm:pt modelId="{28B232CB-0020-42BE-8594-DAF268FB1C95}">
      <dgm:prSet/>
      <dgm:spPr/>
      <dgm:t>
        <a:bodyPr/>
        <a:lstStyle/>
        <a:p>
          <a:pPr rtl="0"/>
          <a:r>
            <a:rPr lang="tr-TR" dirty="0" smtClean="0"/>
            <a:t>Program Tasarısı Hazırla</a:t>
          </a:r>
          <a:endParaRPr lang="tr-TR" dirty="0"/>
        </a:p>
      </dgm:t>
    </dgm:pt>
    <dgm:pt modelId="{0B8D43F7-4B6F-4A3C-80C1-62BF70FC3E2E}" type="parTrans" cxnId="{D7D30BF1-542F-4E7E-A6CA-D63238BAF8CE}">
      <dgm:prSet/>
      <dgm:spPr/>
      <dgm:t>
        <a:bodyPr/>
        <a:lstStyle/>
        <a:p>
          <a:endParaRPr lang="tr-TR"/>
        </a:p>
      </dgm:t>
    </dgm:pt>
    <dgm:pt modelId="{FEE42FC2-F6AF-4D2A-86AE-DDB3815E843E}" type="sibTrans" cxnId="{D7D30BF1-542F-4E7E-A6CA-D63238BAF8CE}">
      <dgm:prSet/>
      <dgm:spPr/>
      <dgm:t>
        <a:bodyPr/>
        <a:lstStyle/>
        <a:p>
          <a:endParaRPr lang="tr-TR"/>
        </a:p>
      </dgm:t>
    </dgm:pt>
    <dgm:pt modelId="{25747374-219D-424C-97FF-4BC8DCC48A9B}">
      <dgm:prSet/>
      <dgm:spPr/>
      <dgm:t>
        <a:bodyPr/>
        <a:lstStyle/>
        <a:p>
          <a:pPr rtl="0"/>
          <a:r>
            <a:rPr lang="tr-TR" dirty="0" smtClean="0"/>
            <a:t>Dene</a:t>
          </a:r>
          <a:endParaRPr lang="tr-TR" dirty="0"/>
        </a:p>
      </dgm:t>
    </dgm:pt>
    <dgm:pt modelId="{A215CADD-D243-40BC-8D9D-AD4A699F407C}" type="parTrans" cxnId="{1B6F297E-C854-49A9-A91B-5759FA04C36E}">
      <dgm:prSet/>
      <dgm:spPr/>
      <dgm:t>
        <a:bodyPr/>
        <a:lstStyle/>
        <a:p>
          <a:endParaRPr lang="tr-TR"/>
        </a:p>
      </dgm:t>
    </dgm:pt>
    <dgm:pt modelId="{DA934EC8-7349-4B93-B686-DA1F1042C230}" type="sibTrans" cxnId="{1B6F297E-C854-49A9-A91B-5759FA04C36E}">
      <dgm:prSet/>
      <dgm:spPr/>
      <dgm:t>
        <a:bodyPr/>
        <a:lstStyle/>
        <a:p>
          <a:endParaRPr lang="tr-TR"/>
        </a:p>
      </dgm:t>
    </dgm:pt>
    <dgm:pt modelId="{376349E1-ADE1-44D7-BB93-E034FCF1DFE2}">
      <dgm:prSet/>
      <dgm:spPr/>
      <dgm:t>
        <a:bodyPr/>
        <a:lstStyle/>
        <a:p>
          <a:pPr rtl="0"/>
          <a:r>
            <a:rPr lang="tr-TR" dirty="0" smtClean="0"/>
            <a:t>Değerlendir</a:t>
          </a:r>
          <a:endParaRPr lang="tr-TR" dirty="0"/>
        </a:p>
      </dgm:t>
    </dgm:pt>
    <dgm:pt modelId="{A5FFD89F-E977-428D-B935-4DAB6997A000}" type="parTrans" cxnId="{44AF3320-C882-4C85-94B4-DC6E0887634C}">
      <dgm:prSet/>
      <dgm:spPr/>
      <dgm:t>
        <a:bodyPr/>
        <a:lstStyle/>
        <a:p>
          <a:endParaRPr lang="tr-TR"/>
        </a:p>
      </dgm:t>
    </dgm:pt>
    <dgm:pt modelId="{9302EC9F-654D-4A0D-A6B3-A98C274A07CF}" type="sibTrans" cxnId="{44AF3320-C882-4C85-94B4-DC6E0887634C}">
      <dgm:prSet/>
      <dgm:spPr/>
      <dgm:t>
        <a:bodyPr/>
        <a:lstStyle/>
        <a:p>
          <a:endParaRPr lang="tr-TR"/>
        </a:p>
      </dgm:t>
    </dgm:pt>
    <dgm:pt modelId="{B6D32692-1814-4608-91C5-C851ABEB5C72}">
      <dgm:prSet/>
      <dgm:spPr/>
      <dgm:t>
        <a:bodyPr/>
        <a:lstStyle/>
        <a:p>
          <a:pPr rtl="0"/>
          <a:r>
            <a:rPr lang="tr-TR" dirty="0" smtClean="0"/>
            <a:t>Uygula</a:t>
          </a:r>
          <a:endParaRPr lang="tr-TR" dirty="0"/>
        </a:p>
      </dgm:t>
    </dgm:pt>
    <dgm:pt modelId="{5F00D467-7D3E-4F83-8004-E854251B037F}" type="parTrans" cxnId="{BA04C8E3-DCFC-43BB-9A44-9F0A283E5C6B}">
      <dgm:prSet/>
      <dgm:spPr/>
      <dgm:t>
        <a:bodyPr/>
        <a:lstStyle/>
        <a:p>
          <a:endParaRPr lang="tr-TR"/>
        </a:p>
      </dgm:t>
    </dgm:pt>
    <dgm:pt modelId="{8D3D69E8-3D23-4116-966A-A1E5DC1DBF47}" type="sibTrans" cxnId="{BA04C8E3-DCFC-43BB-9A44-9F0A283E5C6B}">
      <dgm:prSet/>
      <dgm:spPr/>
      <dgm:t>
        <a:bodyPr/>
        <a:lstStyle/>
        <a:p>
          <a:endParaRPr lang="tr-TR"/>
        </a:p>
      </dgm:t>
    </dgm:pt>
    <dgm:pt modelId="{D8858DA6-27ED-4E51-9DFC-B3A700F09482}">
      <dgm:prSet/>
      <dgm:spPr/>
      <dgm:t>
        <a:bodyPr/>
        <a:lstStyle/>
        <a:p>
          <a:pPr rtl="0"/>
          <a:r>
            <a:rPr lang="tr-TR" dirty="0" smtClean="0"/>
            <a:t>Değerlendir</a:t>
          </a:r>
          <a:endParaRPr lang="tr-TR" dirty="0"/>
        </a:p>
      </dgm:t>
    </dgm:pt>
    <dgm:pt modelId="{E7028536-55C1-46C6-9CA1-6A35D97087B3}" type="parTrans" cxnId="{5F85968F-0CF0-4924-84B3-1C7F76B1A7A6}">
      <dgm:prSet/>
      <dgm:spPr/>
      <dgm:t>
        <a:bodyPr/>
        <a:lstStyle/>
        <a:p>
          <a:endParaRPr lang="tr-TR"/>
        </a:p>
      </dgm:t>
    </dgm:pt>
    <dgm:pt modelId="{5C1C615F-914B-4013-ADAF-0DBB35956E28}" type="sibTrans" cxnId="{5F85968F-0CF0-4924-84B3-1C7F76B1A7A6}">
      <dgm:prSet/>
      <dgm:spPr/>
      <dgm:t>
        <a:bodyPr/>
        <a:lstStyle/>
        <a:p>
          <a:endParaRPr lang="tr-TR"/>
        </a:p>
      </dgm:t>
    </dgm:pt>
    <dgm:pt modelId="{A19C7304-A90C-49B1-96E2-82FB0208965C}" type="pres">
      <dgm:prSet presAssocID="{27E13BA2-79D7-4490-8CE4-C2B401949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D105E96-1BF6-4B15-8DF1-A9A723D54566}" type="pres">
      <dgm:prSet presAssocID="{D8858DA6-27ED-4E51-9DFC-B3A700F09482}" presName="boxAndChildren" presStyleCnt="0"/>
      <dgm:spPr/>
      <dgm:t>
        <a:bodyPr/>
        <a:lstStyle/>
        <a:p>
          <a:endParaRPr lang="tr-TR"/>
        </a:p>
      </dgm:t>
    </dgm:pt>
    <dgm:pt modelId="{9517CB00-8DF6-4A4E-AFF4-F85166A8AF6F}" type="pres">
      <dgm:prSet presAssocID="{D8858DA6-27ED-4E51-9DFC-B3A700F09482}" presName="parentTextBox" presStyleLbl="node1" presStyleIdx="0" presStyleCnt="6"/>
      <dgm:spPr/>
      <dgm:t>
        <a:bodyPr/>
        <a:lstStyle/>
        <a:p>
          <a:endParaRPr lang="tr-TR"/>
        </a:p>
      </dgm:t>
    </dgm:pt>
    <dgm:pt modelId="{B90016BD-0D78-4CCB-94AB-72C052095AA3}" type="pres">
      <dgm:prSet presAssocID="{8D3D69E8-3D23-4116-966A-A1E5DC1DBF47}" presName="sp" presStyleCnt="0"/>
      <dgm:spPr/>
      <dgm:t>
        <a:bodyPr/>
        <a:lstStyle/>
        <a:p>
          <a:endParaRPr lang="tr-TR"/>
        </a:p>
      </dgm:t>
    </dgm:pt>
    <dgm:pt modelId="{C5ABC884-25B5-4E97-8292-14FADD5F4D44}" type="pres">
      <dgm:prSet presAssocID="{B6D32692-1814-4608-91C5-C851ABEB5C72}" presName="arrowAndChildren" presStyleCnt="0"/>
      <dgm:spPr/>
      <dgm:t>
        <a:bodyPr/>
        <a:lstStyle/>
        <a:p>
          <a:endParaRPr lang="tr-TR"/>
        </a:p>
      </dgm:t>
    </dgm:pt>
    <dgm:pt modelId="{35681FA6-0099-4AA5-9278-678748E723B1}" type="pres">
      <dgm:prSet presAssocID="{B6D32692-1814-4608-91C5-C851ABEB5C72}" presName="parentTextArrow" presStyleLbl="node1" presStyleIdx="1" presStyleCnt="6"/>
      <dgm:spPr/>
      <dgm:t>
        <a:bodyPr/>
        <a:lstStyle/>
        <a:p>
          <a:endParaRPr lang="tr-TR"/>
        </a:p>
      </dgm:t>
    </dgm:pt>
    <dgm:pt modelId="{90883E3C-8D8F-4701-8584-E61C9E8DCC69}" type="pres">
      <dgm:prSet presAssocID="{9302EC9F-654D-4A0D-A6B3-A98C274A07CF}" presName="sp" presStyleCnt="0"/>
      <dgm:spPr/>
      <dgm:t>
        <a:bodyPr/>
        <a:lstStyle/>
        <a:p>
          <a:endParaRPr lang="tr-TR"/>
        </a:p>
      </dgm:t>
    </dgm:pt>
    <dgm:pt modelId="{4A1FF98E-3D64-411F-B031-236DC01912A9}" type="pres">
      <dgm:prSet presAssocID="{376349E1-ADE1-44D7-BB93-E034FCF1DFE2}" presName="arrowAndChildren" presStyleCnt="0"/>
      <dgm:spPr/>
      <dgm:t>
        <a:bodyPr/>
        <a:lstStyle/>
        <a:p>
          <a:endParaRPr lang="tr-TR"/>
        </a:p>
      </dgm:t>
    </dgm:pt>
    <dgm:pt modelId="{27863308-5B44-47B7-9B17-DAAFAD06A2FA}" type="pres">
      <dgm:prSet presAssocID="{376349E1-ADE1-44D7-BB93-E034FCF1DFE2}" presName="parentTextArrow" presStyleLbl="node1" presStyleIdx="2" presStyleCnt="6"/>
      <dgm:spPr/>
      <dgm:t>
        <a:bodyPr/>
        <a:lstStyle/>
        <a:p>
          <a:endParaRPr lang="tr-TR"/>
        </a:p>
      </dgm:t>
    </dgm:pt>
    <dgm:pt modelId="{66AADBB4-9269-46AE-B86A-863C6EE31C57}" type="pres">
      <dgm:prSet presAssocID="{DA934EC8-7349-4B93-B686-DA1F1042C230}" presName="sp" presStyleCnt="0"/>
      <dgm:spPr/>
      <dgm:t>
        <a:bodyPr/>
        <a:lstStyle/>
        <a:p>
          <a:endParaRPr lang="tr-TR"/>
        </a:p>
      </dgm:t>
    </dgm:pt>
    <dgm:pt modelId="{E10BC1FC-94BD-4AD7-91B0-A328848444B2}" type="pres">
      <dgm:prSet presAssocID="{25747374-219D-424C-97FF-4BC8DCC48A9B}" presName="arrowAndChildren" presStyleCnt="0"/>
      <dgm:spPr/>
      <dgm:t>
        <a:bodyPr/>
        <a:lstStyle/>
        <a:p>
          <a:endParaRPr lang="tr-TR"/>
        </a:p>
      </dgm:t>
    </dgm:pt>
    <dgm:pt modelId="{4680F41F-14D3-42FD-A064-68CB0C4747C9}" type="pres">
      <dgm:prSet presAssocID="{25747374-219D-424C-97FF-4BC8DCC48A9B}" presName="parentTextArrow" presStyleLbl="node1" presStyleIdx="3" presStyleCnt="6"/>
      <dgm:spPr/>
      <dgm:t>
        <a:bodyPr/>
        <a:lstStyle/>
        <a:p>
          <a:endParaRPr lang="tr-TR"/>
        </a:p>
      </dgm:t>
    </dgm:pt>
    <dgm:pt modelId="{91905C9F-1009-422F-AF5E-9C215CCFFB77}" type="pres">
      <dgm:prSet presAssocID="{FEE42FC2-F6AF-4D2A-86AE-DDB3815E843E}" presName="sp" presStyleCnt="0"/>
      <dgm:spPr/>
      <dgm:t>
        <a:bodyPr/>
        <a:lstStyle/>
        <a:p>
          <a:endParaRPr lang="tr-TR"/>
        </a:p>
      </dgm:t>
    </dgm:pt>
    <dgm:pt modelId="{D0AE7A82-FF8F-46BD-B4CD-E48031A6D1E5}" type="pres">
      <dgm:prSet presAssocID="{28B232CB-0020-42BE-8594-DAF268FB1C95}" presName="arrowAndChildren" presStyleCnt="0"/>
      <dgm:spPr/>
      <dgm:t>
        <a:bodyPr/>
        <a:lstStyle/>
        <a:p>
          <a:endParaRPr lang="tr-TR"/>
        </a:p>
      </dgm:t>
    </dgm:pt>
    <dgm:pt modelId="{8CF7BEE9-572B-49B5-80CD-33E79EE45D75}" type="pres">
      <dgm:prSet presAssocID="{28B232CB-0020-42BE-8594-DAF268FB1C95}" presName="parentTextArrow" presStyleLbl="node1" presStyleIdx="4" presStyleCnt="6"/>
      <dgm:spPr/>
      <dgm:t>
        <a:bodyPr/>
        <a:lstStyle/>
        <a:p>
          <a:endParaRPr lang="tr-TR"/>
        </a:p>
      </dgm:t>
    </dgm:pt>
    <dgm:pt modelId="{881F7B21-C5E9-4640-AB61-502C63D12F48}" type="pres">
      <dgm:prSet presAssocID="{A66CA037-938C-49AE-8353-951072B5BD43}" presName="sp" presStyleCnt="0"/>
      <dgm:spPr/>
      <dgm:t>
        <a:bodyPr/>
        <a:lstStyle/>
        <a:p>
          <a:endParaRPr lang="tr-TR"/>
        </a:p>
      </dgm:t>
    </dgm:pt>
    <dgm:pt modelId="{C0B05551-A4B1-4C5C-ABF0-972FF418E2DC}" type="pres">
      <dgm:prSet presAssocID="{A5779FD8-5D9E-4ED6-8DDB-018567EA43D5}" presName="arrowAndChildren" presStyleCnt="0"/>
      <dgm:spPr/>
      <dgm:t>
        <a:bodyPr/>
        <a:lstStyle/>
        <a:p>
          <a:endParaRPr lang="tr-TR"/>
        </a:p>
      </dgm:t>
    </dgm:pt>
    <dgm:pt modelId="{42EF3178-D8F8-41E5-BE03-FC694143D102}" type="pres">
      <dgm:prSet presAssocID="{A5779FD8-5D9E-4ED6-8DDB-018567EA43D5}" presName="parentTextArrow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FB74AFB7-5CB3-49BB-9FFA-375B8CD0E8B9}" type="presOf" srcId="{B6D32692-1814-4608-91C5-C851ABEB5C72}" destId="{35681FA6-0099-4AA5-9278-678748E723B1}" srcOrd="0" destOrd="0" presId="urn:microsoft.com/office/officeart/2005/8/layout/process4"/>
    <dgm:cxn modelId="{D7D30BF1-542F-4E7E-A6CA-D63238BAF8CE}" srcId="{27E13BA2-79D7-4490-8CE4-C2B4019494DF}" destId="{28B232CB-0020-42BE-8594-DAF268FB1C95}" srcOrd="1" destOrd="0" parTransId="{0B8D43F7-4B6F-4A3C-80C1-62BF70FC3E2E}" sibTransId="{FEE42FC2-F6AF-4D2A-86AE-DDB3815E843E}"/>
    <dgm:cxn modelId="{3FE4AEF6-54EE-4B70-B698-3AEEBED32701}" srcId="{27E13BA2-79D7-4490-8CE4-C2B4019494DF}" destId="{A5779FD8-5D9E-4ED6-8DDB-018567EA43D5}" srcOrd="0" destOrd="0" parTransId="{1896689A-E77B-4ECB-AF2A-77B4BB1BF882}" sibTransId="{A66CA037-938C-49AE-8353-951072B5BD43}"/>
    <dgm:cxn modelId="{C6C22ABE-1D69-4375-AF3E-109AD9547A9D}" type="presOf" srcId="{25747374-219D-424C-97FF-4BC8DCC48A9B}" destId="{4680F41F-14D3-42FD-A064-68CB0C4747C9}" srcOrd="0" destOrd="0" presId="urn:microsoft.com/office/officeart/2005/8/layout/process4"/>
    <dgm:cxn modelId="{387ED984-9C73-4A54-AB7D-CCA0C8F15589}" type="presOf" srcId="{376349E1-ADE1-44D7-BB93-E034FCF1DFE2}" destId="{27863308-5B44-47B7-9B17-DAAFAD06A2FA}" srcOrd="0" destOrd="0" presId="urn:microsoft.com/office/officeart/2005/8/layout/process4"/>
    <dgm:cxn modelId="{1B6F297E-C854-49A9-A91B-5759FA04C36E}" srcId="{27E13BA2-79D7-4490-8CE4-C2B4019494DF}" destId="{25747374-219D-424C-97FF-4BC8DCC48A9B}" srcOrd="2" destOrd="0" parTransId="{A215CADD-D243-40BC-8D9D-AD4A699F407C}" sibTransId="{DA934EC8-7349-4B93-B686-DA1F1042C230}"/>
    <dgm:cxn modelId="{DDB60314-9782-4C70-B738-F32757BD95FA}" type="presOf" srcId="{28B232CB-0020-42BE-8594-DAF268FB1C95}" destId="{8CF7BEE9-572B-49B5-80CD-33E79EE45D75}" srcOrd="0" destOrd="0" presId="urn:microsoft.com/office/officeart/2005/8/layout/process4"/>
    <dgm:cxn modelId="{9EA31A4F-9411-4F2E-BB20-583A8B5AFA22}" type="presOf" srcId="{D8858DA6-27ED-4E51-9DFC-B3A700F09482}" destId="{9517CB00-8DF6-4A4E-AFF4-F85166A8AF6F}" srcOrd="0" destOrd="0" presId="urn:microsoft.com/office/officeart/2005/8/layout/process4"/>
    <dgm:cxn modelId="{5F85968F-0CF0-4924-84B3-1C7F76B1A7A6}" srcId="{27E13BA2-79D7-4490-8CE4-C2B4019494DF}" destId="{D8858DA6-27ED-4E51-9DFC-B3A700F09482}" srcOrd="5" destOrd="0" parTransId="{E7028536-55C1-46C6-9CA1-6A35D97087B3}" sibTransId="{5C1C615F-914B-4013-ADAF-0DBB35956E28}"/>
    <dgm:cxn modelId="{44AF3320-C882-4C85-94B4-DC6E0887634C}" srcId="{27E13BA2-79D7-4490-8CE4-C2B4019494DF}" destId="{376349E1-ADE1-44D7-BB93-E034FCF1DFE2}" srcOrd="3" destOrd="0" parTransId="{A5FFD89F-E977-428D-B935-4DAB6997A000}" sibTransId="{9302EC9F-654D-4A0D-A6B3-A98C274A07CF}"/>
    <dgm:cxn modelId="{5DA7E2F1-74C2-4641-BC5E-A96F187F913D}" type="presOf" srcId="{A5779FD8-5D9E-4ED6-8DDB-018567EA43D5}" destId="{42EF3178-D8F8-41E5-BE03-FC694143D102}" srcOrd="0" destOrd="0" presId="urn:microsoft.com/office/officeart/2005/8/layout/process4"/>
    <dgm:cxn modelId="{2A7870D7-0622-45F2-8286-6237EB3D56EE}" type="presOf" srcId="{27E13BA2-79D7-4490-8CE4-C2B4019494DF}" destId="{A19C7304-A90C-49B1-96E2-82FB0208965C}" srcOrd="0" destOrd="0" presId="urn:microsoft.com/office/officeart/2005/8/layout/process4"/>
    <dgm:cxn modelId="{BA04C8E3-DCFC-43BB-9A44-9F0A283E5C6B}" srcId="{27E13BA2-79D7-4490-8CE4-C2B4019494DF}" destId="{B6D32692-1814-4608-91C5-C851ABEB5C72}" srcOrd="4" destOrd="0" parTransId="{5F00D467-7D3E-4F83-8004-E854251B037F}" sibTransId="{8D3D69E8-3D23-4116-966A-A1E5DC1DBF47}"/>
    <dgm:cxn modelId="{FE51E6AA-5DA4-4C74-94F5-7A52C2D5EB6E}" type="presParOf" srcId="{A19C7304-A90C-49B1-96E2-82FB0208965C}" destId="{7D105E96-1BF6-4B15-8DF1-A9A723D54566}" srcOrd="0" destOrd="0" presId="urn:microsoft.com/office/officeart/2005/8/layout/process4"/>
    <dgm:cxn modelId="{DFB0A9EC-972A-4B62-B659-3789CA50AC0D}" type="presParOf" srcId="{7D105E96-1BF6-4B15-8DF1-A9A723D54566}" destId="{9517CB00-8DF6-4A4E-AFF4-F85166A8AF6F}" srcOrd="0" destOrd="0" presId="urn:microsoft.com/office/officeart/2005/8/layout/process4"/>
    <dgm:cxn modelId="{308A5E85-C16D-4F00-BCC6-E833F4F58203}" type="presParOf" srcId="{A19C7304-A90C-49B1-96E2-82FB0208965C}" destId="{B90016BD-0D78-4CCB-94AB-72C052095AA3}" srcOrd="1" destOrd="0" presId="urn:microsoft.com/office/officeart/2005/8/layout/process4"/>
    <dgm:cxn modelId="{A2DDA5EB-8346-4FA7-B461-EF6225305CD3}" type="presParOf" srcId="{A19C7304-A90C-49B1-96E2-82FB0208965C}" destId="{C5ABC884-25B5-4E97-8292-14FADD5F4D44}" srcOrd="2" destOrd="0" presId="urn:microsoft.com/office/officeart/2005/8/layout/process4"/>
    <dgm:cxn modelId="{85B6209E-86F8-4076-9891-273C1629C20D}" type="presParOf" srcId="{C5ABC884-25B5-4E97-8292-14FADD5F4D44}" destId="{35681FA6-0099-4AA5-9278-678748E723B1}" srcOrd="0" destOrd="0" presId="urn:microsoft.com/office/officeart/2005/8/layout/process4"/>
    <dgm:cxn modelId="{6D4320D2-E372-4826-B716-67D05C955211}" type="presParOf" srcId="{A19C7304-A90C-49B1-96E2-82FB0208965C}" destId="{90883E3C-8D8F-4701-8584-E61C9E8DCC69}" srcOrd="3" destOrd="0" presId="urn:microsoft.com/office/officeart/2005/8/layout/process4"/>
    <dgm:cxn modelId="{7AA908A8-21F9-412C-871B-C830B43F6AD0}" type="presParOf" srcId="{A19C7304-A90C-49B1-96E2-82FB0208965C}" destId="{4A1FF98E-3D64-411F-B031-236DC01912A9}" srcOrd="4" destOrd="0" presId="urn:microsoft.com/office/officeart/2005/8/layout/process4"/>
    <dgm:cxn modelId="{FFDAF8BA-42F8-4F0E-9E78-104842D0A616}" type="presParOf" srcId="{4A1FF98E-3D64-411F-B031-236DC01912A9}" destId="{27863308-5B44-47B7-9B17-DAAFAD06A2FA}" srcOrd="0" destOrd="0" presId="urn:microsoft.com/office/officeart/2005/8/layout/process4"/>
    <dgm:cxn modelId="{6F8E9824-E69C-4FC5-8765-8BB151B4A144}" type="presParOf" srcId="{A19C7304-A90C-49B1-96E2-82FB0208965C}" destId="{66AADBB4-9269-46AE-B86A-863C6EE31C57}" srcOrd="5" destOrd="0" presId="urn:microsoft.com/office/officeart/2005/8/layout/process4"/>
    <dgm:cxn modelId="{2752E0B6-CD4F-4978-B9D7-20D07A50D75F}" type="presParOf" srcId="{A19C7304-A90C-49B1-96E2-82FB0208965C}" destId="{E10BC1FC-94BD-4AD7-91B0-A328848444B2}" srcOrd="6" destOrd="0" presId="urn:microsoft.com/office/officeart/2005/8/layout/process4"/>
    <dgm:cxn modelId="{75D5A0D1-89E7-4D26-90F6-9056FE2F352F}" type="presParOf" srcId="{E10BC1FC-94BD-4AD7-91B0-A328848444B2}" destId="{4680F41F-14D3-42FD-A064-68CB0C4747C9}" srcOrd="0" destOrd="0" presId="urn:microsoft.com/office/officeart/2005/8/layout/process4"/>
    <dgm:cxn modelId="{06E6D54B-3159-46B5-BA82-CFDEC2321E61}" type="presParOf" srcId="{A19C7304-A90C-49B1-96E2-82FB0208965C}" destId="{91905C9F-1009-422F-AF5E-9C215CCFFB77}" srcOrd="7" destOrd="0" presId="urn:microsoft.com/office/officeart/2005/8/layout/process4"/>
    <dgm:cxn modelId="{FC51DF2C-A0AF-460C-B725-03B6CEDC28BF}" type="presParOf" srcId="{A19C7304-A90C-49B1-96E2-82FB0208965C}" destId="{D0AE7A82-FF8F-46BD-B4CD-E48031A6D1E5}" srcOrd="8" destOrd="0" presId="urn:microsoft.com/office/officeart/2005/8/layout/process4"/>
    <dgm:cxn modelId="{8A2AA9AF-9BB8-4735-8835-468EDBD8DD54}" type="presParOf" srcId="{D0AE7A82-FF8F-46BD-B4CD-E48031A6D1E5}" destId="{8CF7BEE9-572B-49B5-80CD-33E79EE45D75}" srcOrd="0" destOrd="0" presId="urn:microsoft.com/office/officeart/2005/8/layout/process4"/>
    <dgm:cxn modelId="{4CA2778B-8A0F-49BE-9CEF-6C287CAD12A1}" type="presParOf" srcId="{A19C7304-A90C-49B1-96E2-82FB0208965C}" destId="{881F7B21-C5E9-4640-AB61-502C63D12F48}" srcOrd="9" destOrd="0" presId="urn:microsoft.com/office/officeart/2005/8/layout/process4"/>
    <dgm:cxn modelId="{94B8EB97-B2AD-4D1F-AC9B-19643090135A}" type="presParOf" srcId="{A19C7304-A90C-49B1-96E2-82FB0208965C}" destId="{C0B05551-A4B1-4C5C-ABF0-972FF418E2DC}" srcOrd="10" destOrd="0" presId="urn:microsoft.com/office/officeart/2005/8/layout/process4"/>
    <dgm:cxn modelId="{17B7C5CB-2A0F-4CED-840E-74E9E8DF50A7}" type="presParOf" srcId="{C0B05551-A4B1-4C5C-ABF0-972FF418E2DC}" destId="{42EF3178-D8F8-41E5-BE03-FC694143D102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r">
              <a:defRPr sz="1200"/>
            </a:lvl1pPr>
          </a:lstStyle>
          <a:p>
            <a:fld id="{DEB98C17-F4CE-488C-9652-FC8AB5A41AD0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r">
              <a:defRPr sz="1200"/>
            </a:lvl1pPr>
          </a:lstStyle>
          <a:p>
            <a:fld id="{5EB2BA24-9217-44BD-BF7E-55CBAF194B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563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r">
              <a:defRPr sz="1200"/>
            </a:lvl1pPr>
          </a:lstStyle>
          <a:p>
            <a:fld id="{E28D776C-95B5-4F12-9847-2337011BB1B3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87" tIns="47444" rIns="94887" bIns="47444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887" tIns="47444" rIns="94887" bIns="474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r">
              <a:defRPr sz="1200"/>
            </a:lvl1pPr>
          </a:lstStyle>
          <a:p>
            <a:fld id="{F5F2D680-5A19-4655-AF1C-044143BB53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3213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873">
              <a:defRPr lang="tr-TR"/>
            </a:pPr>
            <a:r>
              <a:rPr lang="tr-TR" dirty="0" smtClean="0"/>
              <a:t>Bu şablon bir grup ayarında eğitim malzemesi sunmak için başlangıç dosyası olarak kullanılabilir.</a:t>
            </a:r>
          </a:p>
          <a:p>
            <a:endParaRPr lang="tr-TR" dirty="0" smtClean="0"/>
          </a:p>
          <a:p>
            <a:pPr lvl="0"/>
            <a:r>
              <a:rPr lang="tr-TR" b="1" dirty="0" smtClean="0"/>
              <a:t>Bölümler</a:t>
            </a:r>
            <a:endParaRPr lang="tr-TR" dirty="0" smtClean="0"/>
          </a:p>
          <a:p>
            <a:pPr lvl="0"/>
            <a:r>
              <a:rPr lang="tr-TR" dirty="0" smtClean="0"/>
              <a:t>Bölüm eklemek için slaydı sağ tıklatın. Bölümler slaytlarınızı düzenlemenize veya birden çok yazar arasındaki işbirliğini kolaylaştırmanıza yardımcı olabilir.</a:t>
            </a:r>
          </a:p>
          <a:p>
            <a:pPr lvl="0"/>
            <a:endParaRPr lang="tr-TR" b="1" dirty="0" smtClean="0"/>
          </a:p>
          <a:p>
            <a:pPr lvl="0"/>
            <a:r>
              <a:rPr lang="tr-TR" b="1" dirty="0" smtClean="0"/>
              <a:t>Notlar</a:t>
            </a:r>
          </a:p>
          <a:p>
            <a:pPr lvl="0"/>
            <a:r>
              <a:rPr lang="tr-TR" dirty="0" smtClean="0"/>
              <a:t>Teslim notları veya izleyicilere ek bilgi sağlamak için Notlar bölümünü kullanın. Sununuz sırasında Sunu Görünümü'nde bu notları görüntüleyin. </a:t>
            </a:r>
          </a:p>
          <a:p>
            <a:pPr lvl="0">
              <a:buFontTx/>
              <a:buNone/>
            </a:pPr>
            <a:r>
              <a:rPr lang="tr-TR" dirty="0" smtClean="0"/>
              <a:t>Yazı tipi boyutuna dikkat edin (Erişilebilirlik, görünürlük, video kaydı ve çevrimiçi üretim için önemlidir)</a:t>
            </a:r>
          </a:p>
          <a:p>
            <a:pPr lvl="0"/>
            <a:endParaRPr lang="tr-TR" dirty="0" smtClean="0"/>
          </a:p>
          <a:p>
            <a:pPr lvl="0">
              <a:buFontTx/>
              <a:buNone/>
            </a:pPr>
            <a:r>
              <a:rPr lang="tr-TR" b="1" dirty="0" smtClean="0"/>
              <a:t>Birlikte kullanılan renkler </a:t>
            </a:r>
          </a:p>
          <a:p>
            <a:pPr lvl="0">
              <a:buFontTx/>
              <a:buNone/>
            </a:pPr>
            <a:r>
              <a:rPr lang="tr-TR" dirty="0" smtClean="0"/>
              <a:t>Grafiklere, çizelgelere ve metin kutularına özellikle dikkat edin. </a:t>
            </a:r>
          </a:p>
          <a:p>
            <a:pPr lvl="0"/>
            <a:r>
              <a:rPr lang="tr-TR" dirty="0" smtClean="0"/>
              <a:t>Katılımcılar, siyah ve beyaz veya </a:t>
            </a:r>
            <a:r>
              <a:rPr lang="tr-TR" dirty="0" err="1" smtClean="0"/>
              <a:t>gri tonlamalı</a:t>
            </a:r>
            <a:r>
              <a:rPr lang="tr-TR" dirty="0" smtClean="0"/>
              <a:t>yazdırabilir. Tümüyle siyah ve beyaz ve </a:t>
            </a:r>
            <a:r>
              <a:rPr lang="tr-TR" dirty="0" err="1" smtClean="0"/>
              <a:t>gri tonlamalı</a:t>
            </a:r>
            <a:r>
              <a:rPr lang="tr-TR" dirty="0" smtClean="0"/>
              <a:t>yazdırırken renklerinizin uygun olacağından emin olmak için bir sınama baskısı çalıştırın.</a:t>
            </a:r>
          </a:p>
          <a:p>
            <a:pPr lvl="0">
              <a:buFontTx/>
              <a:buNone/>
            </a:pPr>
            <a:endParaRPr lang="tr-TR" dirty="0" smtClean="0"/>
          </a:p>
          <a:p>
            <a:pPr lvl="0">
              <a:buFontTx/>
              <a:buNone/>
            </a:pPr>
            <a:r>
              <a:rPr lang="tr-TR" b="1" dirty="0" smtClean="0"/>
              <a:t>Grafikler, tablolar ve çizimler</a:t>
            </a:r>
          </a:p>
          <a:p>
            <a:pPr lvl="0"/>
            <a:r>
              <a:rPr lang="tr-TR" dirty="0" smtClean="0"/>
              <a:t>Basit tutun: Mümkünse, tutarlı ve dikkat dağıtmayan stiller ve renkler kullanın.</a:t>
            </a:r>
          </a:p>
          <a:p>
            <a:pPr lvl="0"/>
            <a:r>
              <a:rPr lang="tr-TR" dirty="0" smtClean="0"/>
              <a:t>Tüm grafikleri ve tabloları etiketleyin.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0959" indent="-29652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86091" indent="-23721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60528" indent="-23721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34964" indent="-23721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0940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3837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58273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3271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B32718-83CB-43E1-B38F-632DC754830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0959" indent="-29652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86091" indent="-23721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60528" indent="-23721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34964" indent="-23721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0940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3837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58273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3271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E9FC8-7B7E-4C5E-BD41-7B1F459892D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0959" indent="-29652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86091" indent="-23721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60528" indent="-23721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34964" indent="-23721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0940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3837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58273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3271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8FF7E-FD3B-472A-9720-7F8996288AAE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4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0959" indent="-29652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86091" indent="-23721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60528" indent="-23721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34964" indent="-23721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0940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3837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58273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32710" indent="-23721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4B6BC-24ED-426F-86B6-9B5D73309916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873">
              <a:defRPr lang="tr-TR"/>
            </a:pPr>
            <a:r>
              <a:rPr lang="tr-TR" dirty="0" smtClean="0"/>
              <a:t>Bu, geçiş kullanılan Genel Bakış slaytları için başka bir seçenektir.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873">
              <a:defRPr lang="tr-TR"/>
            </a:pPr>
            <a:r>
              <a:rPr lang="tr-TR" dirty="0" smtClean="0"/>
              <a:t>Bu, geçiş kullanılan Genel Bakış slaytları için başka bir seçenektir.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088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4901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8428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tr-TR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2000" baseline="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:p14="http://schemas.microsoft.com/office/powerpoint/2010/main" xmlns="" val="3182263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tr-TR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r-T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2000" baseline="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:p14="http://schemas.microsoft.com/office/powerpoint/2010/main" xmlns="" val="21815422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180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:p14="http://schemas.microsoft.com/office/powerpoint/2010/main" xmlns="" val="21248030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tr-TR"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tr-TR" sz="3200">
                <a:latin typeface="+mn-lt"/>
              </a:defRPr>
            </a:lvl1pPr>
            <a:lvl2pPr latinLnBrk="0">
              <a:defRPr lang="tr-TR" sz="2800">
                <a:latin typeface="+mn-lt"/>
              </a:defRPr>
            </a:lvl2pPr>
            <a:lvl3pPr latinLnBrk="0">
              <a:defRPr lang="tr-TR" sz="2400">
                <a:latin typeface="+mn-lt"/>
              </a:defRPr>
            </a:lvl3pPr>
            <a:lvl4pPr latinLnBrk="0">
              <a:defRPr lang="tr-TR" sz="2400">
                <a:latin typeface="+mn-lt"/>
              </a:defRPr>
            </a:lvl4pPr>
            <a:lvl5pPr latinLnBrk="0">
              <a:defRPr lang="tr-TR" sz="2400">
                <a:latin typeface="+mn-lt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1332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tr-TR" sz="2800"/>
            </a:lvl1pPr>
            <a:lvl2pPr latinLnBrk="0">
              <a:defRPr lang="tr-TR" sz="2400"/>
            </a:lvl2pPr>
            <a:lvl3pPr latinLnBrk="0">
              <a:defRPr lang="tr-TR" sz="2000"/>
            </a:lvl3pPr>
            <a:lvl4pPr latinLnBrk="0">
              <a:defRPr lang="tr-TR" sz="1800"/>
            </a:lvl4pPr>
            <a:lvl5pPr latinLnBrk="0">
              <a:defRPr lang="tr-TR" sz="18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tr-TR" sz="2800"/>
            </a:lvl1pPr>
            <a:lvl2pPr latinLnBrk="0">
              <a:defRPr lang="tr-TR" sz="2400"/>
            </a:lvl2pPr>
            <a:lvl3pPr latinLnBrk="0">
              <a:defRPr lang="tr-TR" sz="2000"/>
            </a:lvl3pPr>
            <a:lvl4pPr latinLnBrk="0">
              <a:defRPr lang="tr-TR" sz="1800"/>
            </a:lvl4pPr>
            <a:lvl5pPr latinLnBrk="0">
              <a:defRPr lang="tr-TR" sz="18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845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r-TR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966197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İçerik, Açıklamalı Alt Yazıy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tr-TR"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tr-TR" sz="3200"/>
            </a:lvl1pPr>
            <a:lvl2pPr latinLnBrk="0">
              <a:defRPr lang="tr-TR" sz="2800"/>
            </a:lvl2pPr>
            <a:lvl3pPr latinLnBrk="0">
              <a:defRPr lang="tr-TR" sz="2400"/>
            </a:lvl3pPr>
            <a:lvl4pPr latinLnBrk="0">
              <a:defRPr lang="tr-TR" sz="2000"/>
            </a:lvl4pPr>
            <a:lvl5pPr latinLnBrk="0">
              <a:defRPr lang="tr-TR" sz="2000"/>
            </a:lvl5pPr>
            <a:lvl6pPr latinLnBrk="0">
              <a:defRPr lang="tr-TR" sz="2000"/>
            </a:lvl6pPr>
            <a:lvl7pPr latinLnBrk="0">
              <a:defRPr lang="tr-TR" sz="2000"/>
            </a:lvl7pPr>
            <a:lvl8pPr latinLnBrk="0">
              <a:defRPr lang="tr-TR" sz="2000"/>
            </a:lvl8pPr>
            <a:lvl9pPr latinLnBrk="0">
              <a:defRPr lang="tr-TR"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6388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, Açıklamalı Alt Yazıy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tr-TR"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497529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1353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437182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821722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tr-TR" baseline="0"/>
            </a:lvl4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tr-TR" baseline="0"/>
            </a:lvl4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93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38474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090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alnızca Arka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6344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180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:p14="http://schemas.microsoft.com/office/powerpoint/2010/main" xmlns="" val="36402736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351841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784866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6508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40367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39583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56673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758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F31FE2-6C5B-425C-BE92-75EE5D23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65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759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001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323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5800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8874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93086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34284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28827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90352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41915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2373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F31FE2-6C5B-425C-BE92-75EE5D23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61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148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8781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45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87619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Yalnızca Arka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7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299215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1800"/>
            </a:lvl1pPr>
          </a:lstStyle>
          <a:p>
            <a:r>
              <a:rPr lang="tr-TR"/>
              <a:t>Şirket Logosu</a:t>
            </a:r>
          </a:p>
        </p:txBody>
      </p:sp>
    </p:spTree>
    <p:extLst>
      <p:ext uri="{BB962C8B-B14F-4D97-AF65-F5344CB8AC3E}">
        <p14:creationId xmlns:p14="http://schemas.microsoft.com/office/powerpoint/2010/main" xmlns="" val="12429270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84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0302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9259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012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BFCA-A0DB-4ED9-AFA9-97DAF8678D9A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16C3-7358-4A75-A83B-9506D4FEBBE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066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Ana başlık stilini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12/17/2009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73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786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tr-T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5434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A166A5-75B5-447E-BDB8-997A97ED44FF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F31FE2-6C5B-425C-BE92-75EE5D23834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8443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57422" y="2286000"/>
            <a:ext cx="6413602" cy="1470025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2">
                    <a:lumMod val="50000"/>
                  </a:schemeClr>
                </a:solidFill>
              </a:rPr>
              <a:t>ÖĞRETİM İLKE VE YÖNTEMLERİ -- PROGRAM </a:t>
            </a:r>
            <a:r>
              <a:rPr lang="tr-TR" sz="3600" dirty="0" smtClean="0">
                <a:solidFill>
                  <a:schemeClr val="tx2">
                    <a:lumMod val="50000"/>
                  </a:schemeClr>
                </a:solidFill>
              </a:rPr>
              <a:t>GELİŞTİRME SÜRECİ</a:t>
            </a:r>
            <a:endParaRPr lang="tr-TR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smtClean="0"/>
          </a:p>
          <a:p>
            <a:r>
              <a:rPr lang="tr-TR" dirty="0" smtClean="0"/>
              <a:t>Doç</a:t>
            </a:r>
            <a:r>
              <a:rPr smtClean="0"/>
              <a:t>.Dr. Mehmet ERDOĞAN</a:t>
            </a:r>
            <a:endParaRPr lang="tr-T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041789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0" y="2708920"/>
            <a:ext cx="9144000" cy="28803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700"/>
              </a:spcBef>
              <a:buClr>
                <a:schemeClr val="accent1">
                  <a:lumMod val="75000"/>
                </a:schemeClr>
              </a:buClr>
              <a:buSzPct val="60000"/>
              <a:buNone/>
              <a:defRPr/>
            </a:pPr>
            <a:r>
              <a:rPr lang="tr-TR" sz="4000" b="1" dirty="0">
                <a:solidFill>
                  <a:srgbClr val="0060A8"/>
                </a:solidFill>
              </a:rPr>
              <a:t/>
            </a:r>
            <a:br>
              <a:rPr lang="tr-TR" sz="4000" b="1" dirty="0">
                <a:solidFill>
                  <a:srgbClr val="0060A8"/>
                </a:solidFill>
              </a:rPr>
            </a:br>
            <a:r>
              <a:rPr lang="tr-TR" sz="4000" b="1" dirty="0">
                <a:solidFill>
                  <a:srgbClr val="0060A8"/>
                </a:solidFill>
              </a:rPr>
              <a:t>Kazanımların belirleyicileri nelerdir? Temelleri neye dayanır?</a:t>
            </a:r>
          </a:p>
        </p:txBody>
      </p:sp>
    </p:spTree>
    <p:extLst>
      <p:ext uri="{BB962C8B-B14F-4D97-AF65-F5344CB8AC3E}">
        <p14:creationId xmlns:p14="http://schemas.microsoft.com/office/powerpoint/2010/main" xmlns="" val="921488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11760" y="269632"/>
            <a:ext cx="655272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tr-T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800" b="1" dirty="0" smtClean="0"/>
              <a:t>Kazanımların Belirleyicileri</a:t>
            </a:r>
            <a:endParaRPr lang="tr-TR" sz="3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55776" y="1412633"/>
            <a:ext cx="6283424" cy="44811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Toplum</a:t>
            </a:r>
          </a:p>
          <a:p>
            <a:pPr lvl="1"/>
            <a:r>
              <a:rPr lang="tr-TR" dirty="0"/>
              <a:t>Türk toplumunda var olan sorunların bilinmesi ve bu sorunları çözecek insan gücünün yetiştirilmesi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Birey</a:t>
            </a:r>
          </a:p>
          <a:p>
            <a:pPr lvl="1"/>
            <a:r>
              <a:rPr lang="tr-TR" dirty="0"/>
              <a:t>Bireyin doğum ile birlikte getirdiği bilişsel, duyuşsal ve devinişsel özellikleri vardır. Bu özellikler kazandırılacak davranışları belirler.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Konu alanı</a:t>
            </a:r>
          </a:p>
          <a:p>
            <a:pPr lvl="1"/>
            <a:r>
              <a:rPr lang="tr-TR" dirty="0"/>
              <a:t>Biyoloji, fizik, kimya, matematik, sosyal bilgiler…vb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907611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375290" y="0"/>
            <a:ext cx="7765662" cy="164761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51520" y="625128"/>
            <a:ext cx="655272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tr-T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800" b="1" dirty="0" smtClean="0">
                <a:latin typeface="Gill Sans MT" pitchFamily="34" charset="0"/>
              </a:rPr>
              <a:t>İçerik</a:t>
            </a:r>
            <a:endParaRPr lang="tr-TR" sz="3800" b="1" dirty="0">
              <a:latin typeface="Gill Sans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990" y="1700808"/>
            <a:ext cx="6531298" cy="489654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tr-T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tr-T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latin typeface="Gill Sans MT" pitchFamily="34" charset="0"/>
              </a:rPr>
              <a:t>Kazanımların öğrenciye kazandırılacak bir şekilde ünite ve konuların düzenlenmesidir.</a:t>
            </a:r>
          </a:p>
          <a:p>
            <a:r>
              <a:rPr lang="tr-TR" dirty="0">
                <a:latin typeface="Gill Sans MT" pitchFamily="34" charset="0"/>
              </a:rPr>
              <a:t>İçerik;</a:t>
            </a:r>
          </a:p>
          <a:p>
            <a:pPr lvl="1"/>
            <a:r>
              <a:rPr lang="tr-TR" dirty="0" smtClean="0">
                <a:latin typeface="Gill Sans MT" pitchFamily="34" charset="0"/>
              </a:rPr>
              <a:t>Kazanımlarla </a:t>
            </a:r>
            <a:r>
              <a:rPr lang="tr-TR" dirty="0">
                <a:latin typeface="Gill Sans MT" pitchFamily="34" charset="0"/>
              </a:rPr>
              <a:t>tutarlı</a:t>
            </a:r>
          </a:p>
          <a:p>
            <a:pPr lvl="1"/>
            <a:r>
              <a:rPr lang="tr-TR" dirty="0">
                <a:latin typeface="Gill Sans MT" pitchFamily="34" charset="0"/>
              </a:rPr>
              <a:t>Öğrencinin hazır bulunuşluk düzeyine uygun</a:t>
            </a:r>
          </a:p>
          <a:p>
            <a:pPr lvl="1"/>
            <a:r>
              <a:rPr lang="tr-TR" dirty="0">
                <a:latin typeface="Gill Sans MT" pitchFamily="34" charset="0"/>
              </a:rPr>
              <a:t>Somuttan-soyuta</a:t>
            </a:r>
          </a:p>
          <a:p>
            <a:pPr lvl="1"/>
            <a:r>
              <a:rPr lang="tr-TR" dirty="0">
                <a:latin typeface="Gill Sans MT" pitchFamily="34" charset="0"/>
              </a:rPr>
              <a:t>Basitten karmaşığa / kolaydan zora</a:t>
            </a:r>
          </a:p>
          <a:p>
            <a:pPr lvl="1"/>
            <a:r>
              <a:rPr lang="tr-TR" dirty="0">
                <a:latin typeface="Gill Sans MT" pitchFamily="34" charset="0"/>
              </a:rPr>
              <a:t>Aşamalılık ilkesini dikkate alan (birbirinin ön koşulu)</a:t>
            </a:r>
          </a:p>
          <a:p>
            <a:pPr lvl="1"/>
            <a:r>
              <a:rPr lang="tr-TR" dirty="0">
                <a:latin typeface="Gill Sans MT" pitchFamily="34" charset="0"/>
              </a:rPr>
              <a:t>Bilinenden bilinmeyene</a:t>
            </a:r>
          </a:p>
          <a:p>
            <a:pPr lvl="1"/>
            <a:r>
              <a:rPr lang="tr-TR" dirty="0">
                <a:latin typeface="Gill Sans MT" pitchFamily="34" charset="0"/>
              </a:rPr>
              <a:t>Anlatım dili açısından öğrencinin düzeyine uygun</a:t>
            </a:r>
          </a:p>
          <a:p>
            <a:r>
              <a:rPr lang="tr-TR" dirty="0" smtClean="0">
                <a:latin typeface="Gill Sans MT" pitchFamily="34" charset="0"/>
              </a:rPr>
              <a:t>ilkeleri </a:t>
            </a:r>
            <a:r>
              <a:rPr lang="tr-TR" dirty="0">
                <a:latin typeface="Gill Sans MT" pitchFamily="34" charset="0"/>
              </a:rPr>
              <a:t>dikkate alınarak planlanmalıdır.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107761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91880" y="1628800"/>
            <a:ext cx="5544616" cy="11521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b="1" dirty="0" smtClean="0">
                <a:latin typeface="Gill Sans MT" pitchFamily="34" charset="0"/>
              </a:rPr>
              <a:t>Öğretme-Öğrenme </a:t>
            </a:r>
            <a:r>
              <a:rPr lang="tr-TR" sz="4400" b="1" dirty="0">
                <a:latin typeface="Gill Sans MT" pitchFamily="34" charset="0"/>
              </a:rPr>
              <a:t>Süreci</a:t>
            </a:r>
          </a:p>
        </p:txBody>
      </p:sp>
      <p:sp>
        <p:nvSpPr>
          <p:cNvPr id="3" name="Rectangle 2"/>
          <p:cNvSpPr/>
          <p:nvPr/>
        </p:nvSpPr>
        <p:spPr>
          <a:xfrm>
            <a:off x="366059" y="299695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/>
              <a:t>Kazanımlara nasıl ulaşılacak?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/>
              <a:t>Eğitim durumlarının planlanması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tr-TR" sz="2800" dirty="0"/>
              <a:t>Öğrenci ve öğretmenin öğretme-öğrenme sürecinde geliştirdiği tüm etkinlikler</a:t>
            </a:r>
          </a:p>
        </p:txBody>
      </p:sp>
    </p:spTree>
    <p:extLst>
      <p:ext uri="{BB962C8B-B14F-4D97-AF65-F5344CB8AC3E}">
        <p14:creationId xmlns:p14="http://schemas.microsoft.com/office/powerpoint/2010/main" xmlns="" val="26146187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43808" y="1916832"/>
            <a:ext cx="6192688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b="1" dirty="0" smtClean="0">
                <a:latin typeface="Gill Sans MT" pitchFamily="34" charset="0"/>
              </a:rPr>
              <a:t>Ölçme-Değerlendirme</a:t>
            </a:r>
            <a:endParaRPr lang="tr-TR" sz="4000" b="1" dirty="0">
              <a:latin typeface="Gill Sans M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059" y="2996952"/>
            <a:ext cx="86409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3000" dirty="0">
                <a:latin typeface="Gill Sans MT" pitchFamily="34" charset="0"/>
              </a:rPr>
              <a:t>Kazanımların hangi ölçüde / ne kadar ulaşıldığının belirlenmesi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3000" dirty="0">
                <a:latin typeface="Gill Sans MT" pitchFamily="34" charset="0"/>
              </a:rPr>
              <a:t>Değerlendirme, </a:t>
            </a:r>
            <a:r>
              <a:rPr lang="tr-TR" sz="3000" dirty="0" smtClean="0">
                <a:latin typeface="Gill Sans MT" pitchFamily="34" charset="0"/>
              </a:rPr>
              <a:t>öğrencilerin;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tr-TR" sz="2500" i="1" dirty="0" smtClean="0">
                <a:latin typeface="Gill Sans MT" pitchFamily="34" charset="0"/>
              </a:rPr>
              <a:t>Giriş </a:t>
            </a:r>
            <a:r>
              <a:rPr lang="tr-TR" sz="2500" dirty="0">
                <a:latin typeface="Gill Sans MT" pitchFamily="34" charset="0"/>
              </a:rPr>
              <a:t>(ön bilgi ve </a:t>
            </a:r>
            <a:r>
              <a:rPr lang="tr-TR" sz="2500" dirty="0" smtClean="0">
                <a:latin typeface="Gill Sans MT" pitchFamily="34" charset="0"/>
              </a:rPr>
              <a:t>birikin)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tr-TR" sz="2500" i="1" dirty="0" smtClean="0">
                <a:latin typeface="Gill Sans MT" pitchFamily="34" charset="0"/>
              </a:rPr>
              <a:t>Süreç </a:t>
            </a:r>
            <a:r>
              <a:rPr lang="tr-TR" sz="2500" dirty="0">
                <a:latin typeface="Gill Sans MT" pitchFamily="34" charset="0"/>
              </a:rPr>
              <a:t>(öğretimin </a:t>
            </a:r>
            <a:r>
              <a:rPr lang="tr-TR" sz="2500" dirty="0" smtClean="0">
                <a:latin typeface="Gill Sans MT" pitchFamily="34" charset="0"/>
              </a:rPr>
              <a:t>etkililiği)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tr-TR" sz="2500" i="1" dirty="0" smtClean="0">
                <a:latin typeface="Gill Sans MT" pitchFamily="34" charset="0"/>
              </a:rPr>
              <a:t>Sonuç</a:t>
            </a:r>
            <a:r>
              <a:rPr lang="tr-TR" sz="2500" dirty="0" smtClean="0">
                <a:latin typeface="Gill Sans MT" pitchFamily="34" charset="0"/>
              </a:rPr>
              <a:t> </a:t>
            </a:r>
            <a:r>
              <a:rPr lang="tr-TR" sz="2500" dirty="0">
                <a:latin typeface="Gill Sans MT" pitchFamily="34" charset="0"/>
              </a:rPr>
              <a:t>(kazanımlar)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3000" dirty="0">
                <a:latin typeface="Gill Sans MT" pitchFamily="34" charset="0"/>
              </a:rPr>
              <a:t>davranışlarını ortaya koymak</a:t>
            </a:r>
            <a:endParaRPr lang="en-US" sz="30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2094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/>
              <a:t>PROGRAM GELİŞTİRME SÜRECİ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73448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/>
              <a:t>Program Geliştirme Sürecinin İlkeleri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r>
              <a:rPr lang="tr-TR" smtClean="0"/>
              <a:t>Program geliştirme;</a:t>
            </a:r>
          </a:p>
          <a:p>
            <a:pPr lvl="1"/>
            <a:endParaRPr lang="tr-TR" smtClean="0"/>
          </a:p>
          <a:p>
            <a:pPr lvl="1"/>
            <a:r>
              <a:rPr lang="tr-TR" smtClean="0"/>
              <a:t>yetiştirilmesi düşünülen insanda bulunması gereken nitelikleri en etkili ve verimli uygulamalarla kazandırmayı hedefler.</a:t>
            </a:r>
          </a:p>
          <a:p>
            <a:pPr lvl="1"/>
            <a:r>
              <a:rPr lang="tr-TR" smtClean="0"/>
              <a:t>kapsamlı, devamlı ve dinamik bir süreçtir.</a:t>
            </a:r>
          </a:p>
          <a:p>
            <a:pPr lvl="1"/>
            <a:r>
              <a:rPr lang="tr-TR" smtClean="0"/>
              <a:t>bilimsel yaklaşımı ele alır.</a:t>
            </a:r>
          </a:p>
          <a:p>
            <a:pPr lvl="1"/>
            <a:r>
              <a:rPr lang="tr-TR" smtClean="0"/>
              <a:t>uzmanlık, bilgi ve beceri gerektiren bir görevdir.</a:t>
            </a:r>
          </a:p>
          <a:p>
            <a:pPr lvl="1"/>
            <a:r>
              <a:rPr lang="tr-TR" smtClean="0"/>
              <a:t>merkezden okullara, okullardan da merkeze sürekli bir iletişim gerektiren süreçtir.</a:t>
            </a:r>
          </a:p>
          <a:p>
            <a:pPr lvl="1"/>
            <a:r>
              <a:rPr lang="tr-TR" smtClean="0"/>
              <a:t>biri diğerini etkileyen sistemli çalışmalardan oluşur.</a:t>
            </a:r>
          </a:p>
          <a:p>
            <a:pPr lvl="1"/>
            <a:r>
              <a:rPr lang="tr-TR" smtClean="0"/>
              <a:t>uygulama sırasında gelişen sistemli araştırma sürecidir.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Program geliştirme;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/>
              <a:t>denencel</a:t>
            </a:r>
            <a:r>
              <a:rPr lang="tr-TR" dirty="0" smtClean="0"/>
              <a:t> bir süreçtir.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planlı bir çalışmadır.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ekip çalışmasını gerektirir.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araştırma-geliştirme sürecidir.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süreklilik gösteren bir çabadır.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süreçlerinde tüm ilgililerin, malzeme ve materyallerin, araç ve gereçlerin, çevre koşullarının geliştirilmesi ve en iyi noktaya getirilmesi, programı daha işlevsel hale dönüştürür.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/>
              <a:t>Program Geliştirmeyi Sürecindeki Zorluklar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Geleneksel içerik ve yöntemlere bağlılık</a:t>
            </a:r>
          </a:p>
          <a:p>
            <a:r>
              <a:rPr lang="tr-TR" dirty="0" smtClean="0"/>
              <a:t>Mesleki gelişim gereksinimine inanmayış</a:t>
            </a:r>
          </a:p>
          <a:p>
            <a:r>
              <a:rPr lang="tr-TR" dirty="0" smtClean="0"/>
              <a:t>Aşırı bireysellik</a:t>
            </a:r>
          </a:p>
          <a:p>
            <a:r>
              <a:rPr lang="tr-TR" dirty="0" smtClean="0"/>
              <a:t>Uygulamaya dönük direnç</a:t>
            </a:r>
          </a:p>
          <a:p>
            <a:r>
              <a:rPr lang="tr-TR" dirty="0" smtClean="0"/>
              <a:t>İlgisizlik</a:t>
            </a:r>
          </a:p>
          <a:p>
            <a:r>
              <a:rPr lang="tr-TR" dirty="0" smtClean="0"/>
              <a:t>Bilgi ve Beceri eksikliği / yetersizliği </a:t>
            </a:r>
          </a:p>
          <a:p>
            <a:r>
              <a:rPr lang="tr-TR" dirty="0" smtClean="0"/>
              <a:t>Deneysel ve bilimsel yaklaşımdan kaçınmak</a:t>
            </a:r>
          </a:p>
          <a:p>
            <a:endParaRPr lang="tr-TR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Dikdörtgen"/>
          <p:cNvSpPr/>
          <p:nvPr/>
        </p:nvSpPr>
        <p:spPr>
          <a:xfrm>
            <a:off x="3657600" y="1524000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Amaçlar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(NİÇİN?)</a:t>
            </a:r>
          </a:p>
        </p:txBody>
      </p:sp>
      <p:sp>
        <p:nvSpPr>
          <p:cNvPr id="23" name="22 Dikdörtgen"/>
          <p:cNvSpPr/>
          <p:nvPr/>
        </p:nvSpPr>
        <p:spPr>
          <a:xfrm>
            <a:off x="1371600" y="2819400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İçerik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(NE?)</a:t>
            </a:r>
          </a:p>
        </p:txBody>
      </p:sp>
      <p:sp>
        <p:nvSpPr>
          <p:cNvPr id="24" name="23 Dikdörtgen"/>
          <p:cNvSpPr/>
          <p:nvPr/>
        </p:nvSpPr>
        <p:spPr>
          <a:xfrm>
            <a:off x="3657600" y="4114800"/>
            <a:ext cx="16764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Öğretim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Süreçleri (NASIL)</a:t>
            </a:r>
          </a:p>
        </p:txBody>
      </p:sp>
      <p:sp>
        <p:nvSpPr>
          <p:cNvPr id="25" name="24 Dikdörtgen"/>
          <p:cNvSpPr/>
          <p:nvPr/>
        </p:nvSpPr>
        <p:spPr>
          <a:xfrm>
            <a:off x="5943600" y="2819400"/>
            <a:ext cx="18288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Değerlendirme </a:t>
            </a:r>
          </a:p>
          <a:p>
            <a:pPr algn="ctr">
              <a:defRPr/>
            </a:pPr>
            <a:r>
              <a:rPr lang="tr-TR" dirty="0">
                <a:solidFill>
                  <a:prstClr val="white"/>
                </a:solidFill>
              </a:rPr>
              <a:t>(NE KADAR?)</a:t>
            </a:r>
          </a:p>
        </p:txBody>
      </p:sp>
      <p:cxnSp>
        <p:nvCxnSpPr>
          <p:cNvPr id="27" name="26 Düz Ok Bağlayıcısı"/>
          <p:cNvCxnSpPr/>
          <p:nvPr/>
        </p:nvCxnSpPr>
        <p:spPr>
          <a:xfrm flipH="1">
            <a:off x="3048000" y="22098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/>
          <p:nvPr/>
        </p:nvCxnSpPr>
        <p:spPr>
          <a:xfrm flipH="1">
            <a:off x="5334000" y="35052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 rot="16200000" flipH="1">
            <a:off x="5334000" y="2209801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/>
          <p:nvPr/>
        </p:nvCxnSpPr>
        <p:spPr>
          <a:xfrm rot="16200000" flipH="1">
            <a:off x="3048000" y="35052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>
            <a:off x="4427984" y="2274600"/>
            <a:ext cx="0" cy="176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>
            <a:off x="3099600" y="3140968"/>
            <a:ext cx="277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38 Yuvarlatılmış Dikdörtgen"/>
          <p:cNvSpPr/>
          <p:nvPr/>
        </p:nvSpPr>
        <p:spPr>
          <a:xfrm>
            <a:off x="762000" y="228600"/>
            <a:ext cx="19812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prstClr val="black"/>
                </a:solidFill>
              </a:rPr>
              <a:t>Kaynaklar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Birey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Toplum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Konu Alanı</a:t>
            </a:r>
          </a:p>
        </p:txBody>
      </p:sp>
      <p:sp>
        <p:nvSpPr>
          <p:cNvPr id="40" name="39 Yuvarlatılmış Dikdörtgen"/>
          <p:cNvSpPr/>
          <p:nvPr/>
        </p:nvSpPr>
        <p:spPr>
          <a:xfrm>
            <a:off x="6019800" y="228600"/>
            <a:ext cx="19812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prstClr val="black"/>
                </a:solidFill>
              </a:rPr>
              <a:t>Alanlar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Bilişsel</a:t>
            </a:r>
          </a:p>
          <a:p>
            <a:pPr algn="ctr">
              <a:defRPr/>
            </a:pPr>
            <a:r>
              <a:rPr lang="tr-TR" dirty="0">
                <a:solidFill>
                  <a:prstClr val="black"/>
                </a:solidFill>
              </a:rPr>
              <a:t>Duyuşsal</a:t>
            </a:r>
          </a:p>
          <a:p>
            <a:pPr algn="ctr">
              <a:defRPr/>
            </a:pPr>
            <a:r>
              <a:rPr lang="tr-TR" dirty="0" err="1">
                <a:solidFill>
                  <a:prstClr val="black"/>
                </a:solidFill>
              </a:rPr>
              <a:t>Psikomotor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3505200" y="5334000"/>
            <a:ext cx="1981200" cy="1447800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Ders planı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Öğretim Yöntemleri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Öğretim İlkeleri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Görsel-İşitsel Araçlar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Sınıf içi İletişim</a:t>
            </a:r>
          </a:p>
          <a:p>
            <a:pPr algn="ctr">
              <a:defRPr/>
            </a:pPr>
            <a:r>
              <a:rPr lang="tr-TR" sz="1500" dirty="0">
                <a:solidFill>
                  <a:prstClr val="black"/>
                </a:solidFill>
                <a:cs typeface="Arial" pitchFamily="34" charset="0"/>
              </a:rPr>
              <a:t>Disiplin</a:t>
            </a:r>
          </a:p>
        </p:txBody>
      </p:sp>
      <p:cxnSp>
        <p:nvCxnSpPr>
          <p:cNvPr id="51" name="50 Düz Ok Bağlayıcısı"/>
          <p:cNvCxnSpPr/>
          <p:nvPr/>
        </p:nvCxnSpPr>
        <p:spPr>
          <a:xfrm>
            <a:off x="4427984" y="5029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51 Düz Ok Bağlayıcısı"/>
          <p:cNvCxnSpPr/>
          <p:nvPr/>
        </p:nvCxnSpPr>
        <p:spPr>
          <a:xfrm flipH="1" flipV="1">
            <a:off x="2895600" y="11430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54 Düz Ok Bağlayıcısı"/>
          <p:cNvCxnSpPr/>
          <p:nvPr/>
        </p:nvCxnSpPr>
        <p:spPr>
          <a:xfrm flipV="1">
            <a:off x="5334000" y="1066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6106" name="Text Box 19"/>
          <p:cNvSpPr txBox="1">
            <a:spLocks noChangeArrowheads="1"/>
          </p:cNvSpPr>
          <p:nvPr/>
        </p:nvSpPr>
        <p:spPr bwMode="auto">
          <a:xfrm>
            <a:off x="2438400" y="228600"/>
            <a:ext cx="381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>
                <a:solidFill>
                  <a:srgbClr val="D16349"/>
                </a:solidFill>
                <a:latin typeface="Georgia" pitchFamily="18" charset="0"/>
              </a:rPr>
              <a:t>PROGRAM GELİŞTİRME MODELİ</a:t>
            </a:r>
          </a:p>
        </p:txBody>
      </p:sp>
    </p:spTree>
    <p:extLst>
      <p:ext uri="{BB962C8B-B14F-4D97-AF65-F5344CB8AC3E}">
        <p14:creationId xmlns:p14="http://schemas.microsoft.com/office/powerpoint/2010/main" xmlns="" val="224835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57200" y="457200"/>
            <a:ext cx="8382000" cy="5715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3" name="2 Oval"/>
          <p:cNvSpPr/>
          <p:nvPr/>
        </p:nvSpPr>
        <p:spPr>
          <a:xfrm>
            <a:off x="1828800" y="1524000"/>
            <a:ext cx="3124200" cy="2971800"/>
          </a:xfrm>
          <a:prstGeom prst="ellipse">
            <a:avLst/>
          </a:prstGeom>
          <a:solidFill>
            <a:schemeClr val="tx2">
              <a:lumMod val="50000"/>
              <a:alpha val="51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3581400" y="1524000"/>
            <a:ext cx="3124200" cy="2971800"/>
          </a:xfrm>
          <a:prstGeom prst="ellipse">
            <a:avLst/>
          </a:prstGeom>
          <a:solidFill>
            <a:schemeClr val="tx2">
              <a:lumMod val="50000"/>
              <a:alpha val="51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Oval"/>
          <p:cNvSpPr/>
          <p:nvPr/>
        </p:nvSpPr>
        <p:spPr>
          <a:xfrm>
            <a:off x="2667000" y="2971800"/>
            <a:ext cx="3124200" cy="2971800"/>
          </a:xfrm>
          <a:prstGeom prst="ellipse">
            <a:avLst/>
          </a:prstGeom>
          <a:solidFill>
            <a:schemeClr val="tx2">
              <a:lumMod val="50000"/>
              <a:alpha val="51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8134" name="5 Metin kutusu"/>
          <p:cNvSpPr txBox="1">
            <a:spLocks noChangeArrowheads="1"/>
          </p:cNvSpPr>
          <p:nvPr/>
        </p:nvSpPr>
        <p:spPr bwMode="auto">
          <a:xfrm>
            <a:off x="4648200" y="2554288"/>
            <a:ext cx="205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tr-TR" b="1">
                <a:solidFill>
                  <a:prstClr val="white"/>
                </a:solidFill>
                <a:latin typeface="Georgia" pitchFamily="18" charset="0"/>
              </a:rPr>
              <a:t>Değerlendirilen Program</a:t>
            </a:r>
          </a:p>
        </p:txBody>
      </p:sp>
      <p:sp>
        <p:nvSpPr>
          <p:cNvPr id="48135" name="6 Metin kutusu"/>
          <p:cNvSpPr txBox="1">
            <a:spLocks noChangeArrowheads="1"/>
          </p:cNvSpPr>
          <p:nvPr/>
        </p:nvSpPr>
        <p:spPr bwMode="auto">
          <a:xfrm>
            <a:off x="3505200" y="46482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r-TR" b="1">
                <a:solidFill>
                  <a:prstClr val="white"/>
                </a:solidFill>
                <a:latin typeface="Georgia" pitchFamily="18" charset="0"/>
              </a:rPr>
              <a:t>Uygulanan Program</a:t>
            </a:r>
          </a:p>
        </p:txBody>
      </p:sp>
      <p:sp>
        <p:nvSpPr>
          <p:cNvPr id="48136" name="7 Metin kutusu"/>
          <p:cNvSpPr txBox="1">
            <a:spLocks noChangeArrowheads="1"/>
          </p:cNvSpPr>
          <p:nvPr/>
        </p:nvSpPr>
        <p:spPr bwMode="auto">
          <a:xfrm>
            <a:off x="2057400" y="2514600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r-TR" sz="2000" b="1">
                <a:solidFill>
                  <a:prstClr val="white"/>
                </a:solidFill>
                <a:latin typeface="Georgia" pitchFamily="18" charset="0"/>
              </a:rPr>
              <a:t>Resmi Program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6553200" y="4953000"/>
            <a:ext cx="16002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rgbClr val="646B86">
                    <a:lumMod val="75000"/>
                  </a:srgbClr>
                </a:solidFill>
              </a:rPr>
              <a:t>ÖRTÜK</a:t>
            </a:r>
          </a:p>
        </p:txBody>
      </p:sp>
    </p:spTree>
    <p:extLst>
      <p:ext uri="{BB962C8B-B14F-4D97-AF65-F5344CB8AC3E}">
        <p14:creationId xmlns:p14="http://schemas.microsoft.com/office/powerpoint/2010/main" xmlns="" val="15435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Program Geliştirme – İhtiyaç </a:t>
            </a:r>
            <a:r>
              <a:rPr lang="tr-TR" dirty="0" smtClean="0"/>
              <a:t>Analizi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İhtiyaç </a:t>
            </a:r>
            <a:r>
              <a:rPr lang="tr-TR" dirty="0" smtClean="0"/>
              <a:t>analizi</a:t>
            </a:r>
          </a:p>
          <a:p>
            <a:pPr lvl="1"/>
            <a:r>
              <a:rPr lang="tr-TR" dirty="0" smtClean="0"/>
              <a:t>Olması gereken ile Olan arasındaki fark</a:t>
            </a:r>
          </a:p>
          <a:p>
            <a:pPr lvl="1"/>
            <a:r>
              <a:rPr lang="tr-TR" dirty="0" smtClean="0"/>
              <a:t>Hedeflenen yer ile  Gelinen yer arasındaki fark</a:t>
            </a:r>
            <a:endParaRPr lang="tr-TR" dirty="0"/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403648" y="4077072"/>
            <a:ext cx="20162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What</a:t>
            </a:r>
            <a:r>
              <a:rPr lang="tr-TR" sz="2400" dirty="0" smtClean="0"/>
              <a:t> is?</a:t>
            </a:r>
            <a:endParaRPr lang="en-US" sz="2400" dirty="0"/>
          </a:p>
        </p:txBody>
      </p:sp>
      <p:sp>
        <p:nvSpPr>
          <p:cNvPr id="5" name="Yuvarlatılmış Dikdörtgen 5"/>
          <p:cNvSpPr/>
          <p:nvPr/>
        </p:nvSpPr>
        <p:spPr>
          <a:xfrm>
            <a:off x="5076056" y="4077072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be?</a:t>
            </a:r>
            <a:endParaRPr lang="en-US" sz="2400" dirty="0"/>
          </a:p>
        </p:txBody>
      </p:sp>
      <p:cxnSp>
        <p:nvCxnSpPr>
          <p:cNvPr id="6" name="Düz Ok Bağlayıcısı 6"/>
          <p:cNvCxnSpPr>
            <a:stCxn id="4" idx="3"/>
            <a:endCxn id="5" idx="1"/>
          </p:cNvCxnSpPr>
          <p:nvPr/>
        </p:nvCxnSpPr>
        <p:spPr>
          <a:xfrm>
            <a:off x="3419872" y="4617132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Metin kutusu 7"/>
          <p:cNvSpPr txBox="1"/>
          <p:nvPr/>
        </p:nvSpPr>
        <p:spPr>
          <a:xfrm>
            <a:off x="3635896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083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2996952"/>
            <a:ext cx="8352928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4000" b="1" dirty="0" smtClean="0"/>
              <a:t>Kazanımlar </a:t>
            </a:r>
            <a:r>
              <a:rPr lang="tr-TR" sz="4000" b="1" dirty="0"/>
              <a:t>(Yatay – Dikey İlişki)</a:t>
            </a:r>
          </a:p>
          <a:p>
            <a:pPr marL="457200" lvl="1" indent="0">
              <a:buNone/>
            </a:pPr>
            <a:r>
              <a:rPr lang="tr-TR" sz="4000" b="1" dirty="0"/>
              <a:t>Yeterliğe dayalı kazanım </a:t>
            </a:r>
            <a:r>
              <a:rPr lang="tr-TR" sz="4000" b="1" dirty="0" smtClean="0"/>
              <a:t>yazma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71257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E8H4Cw6MhrnQZNFfxntk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1016745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581</Words>
  <Application>Microsoft Office PowerPoint</Application>
  <PresentationFormat>Ekran Gösterisi (4:3)</PresentationFormat>
  <Paragraphs>132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Office Theme</vt:lpstr>
      <vt:lpstr>TS101674557</vt:lpstr>
      <vt:lpstr>Kent</vt:lpstr>
      <vt:lpstr>1_Kent</vt:lpstr>
      <vt:lpstr>ÖĞRETİM İLKE VE YÖNTEMLERİ -- PROGRAM GELİŞTİRME SÜRECİ</vt:lpstr>
      <vt:lpstr>PROGRAM GELİŞTİRME SÜRECİ</vt:lpstr>
      <vt:lpstr>Program Geliştirme Sürecinin İlkeleri</vt:lpstr>
      <vt:lpstr>Slayt 4</vt:lpstr>
      <vt:lpstr>Program Geliştirmeyi Sürecindeki Zorluklar </vt:lpstr>
      <vt:lpstr>Slayt 6</vt:lpstr>
      <vt:lpstr>Slayt 7</vt:lpstr>
      <vt:lpstr>Program Geliştirme – İhtiyaç Analizi</vt:lpstr>
      <vt:lpstr>Slayt 9</vt:lpstr>
      <vt:lpstr>Slayt 10</vt:lpstr>
      <vt:lpstr>Slayt 11</vt:lpstr>
      <vt:lpstr>Slayt 12</vt:lpstr>
      <vt:lpstr>Slayt 13</vt:lpstr>
      <vt:lpstr>Slayt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yöntem ve teknikleri - Öğretim ilkeleri - Strateji – Yöntem – Teknik - 6 şapkalı düşünme tekniği - İstasyon tekniği - Ayrılıp birleşme tekniği</dc:title>
  <dc:creator>gull</dc:creator>
  <cp:lastModifiedBy>xxx</cp:lastModifiedBy>
  <cp:revision>105</cp:revision>
  <cp:lastPrinted>2012-05-30T21:08:20Z</cp:lastPrinted>
  <dcterms:created xsi:type="dcterms:W3CDTF">2012-05-23T19:09:08Z</dcterms:created>
  <dcterms:modified xsi:type="dcterms:W3CDTF">2014-07-21T07:07:31Z</dcterms:modified>
</cp:coreProperties>
</file>