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B0EDB4F-194A-6946-AB62-DF2CC47D1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Olgu sunumu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671D736-AAFE-9346-ABE2-282A38621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r-TR" dirty="0"/>
              <a:t>Dr. Ramazan sivil</a:t>
            </a:r>
          </a:p>
        </p:txBody>
      </p:sp>
    </p:spTree>
    <p:extLst>
      <p:ext uri="{BB962C8B-B14F-4D97-AF65-F5344CB8AC3E}">
        <p14:creationId xmlns:p14="http://schemas.microsoft.com/office/powerpoint/2010/main" val="278418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8A466C-76B9-254E-8958-3B5DFBB1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50" y="0"/>
            <a:ext cx="9905998" cy="1478570"/>
          </a:xfrm>
        </p:spPr>
        <p:txBody>
          <a:bodyPr/>
          <a:lstStyle/>
          <a:p>
            <a:r>
              <a:rPr lang="tr-TR" dirty="0" err="1"/>
              <a:t>Lbbb</a:t>
            </a:r>
            <a:endParaRPr lang="tr-TR"/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CCC15147-61D0-AF47-8866-29CFD0FC7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72" y="904575"/>
            <a:ext cx="11252256" cy="57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F530FC7-302B-0849-AC92-386ABF132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8" y="160151"/>
            <a:ext cx="3746500" cy="12065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DCBBB1F-EC5A-CF44-AC9C-1A7DA7909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08" y="1527030"/>
            <a:ext cx="3746500" cy="12065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C1543440-7511-0146-96E1-A540D083B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08" y="2893909"/>
            <a:ext cx="3746500" cy="11557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3FDFAE0-4C22-7746-8FD0-A917869CB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08" y="4232206"/>
            <a:ext cx="3746500" cy="11557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CCBBA6CD-7938-BC45-9DE3-B212AA0B8D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08" y="5519703"/>
            <a:ext cx="3746500" cy="1155700"/>
          </a:xfrm>
          <a:prstGeom prst="rect">
            <a:avLst/>
          </a:prstGeom>
        </p:spPr>
      </p:pic>
      <p:graphicFrame>
        <p:nvGraphicFramePr>
          <p:cNvPr id="19" name="Tablo 19">
            <a:extLst>
              <a:ext uri="{FF2B5EF4-FFF2-40B4-BE49-F238E27FC236}">
                <a16:creationId xmlns:a16="http://schemas.microsoft.com/office/drawing/2014/main" id="{FDBF8D11-09C9-E64C-9163-40F9B6BD1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63779"/>
              </p:ext>
            </p:extLst>
          </p:nvPr>
        </p:nvGraphicFramePr>
        <p:xfrm>
          <a:off x="359608" y="160151"/>
          <a:ext cx="9921344" cy="653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0672">
                  <a:extLst>
                    <a:ext uri="{9D8B030D-6E8A-4147-A177-3AD203B41FA5}">
                      <a16:colId xmlns:a16="http://schemas.microsoft.com/office/drawing/2014/main" val="724707134"/>
                    </a:ext>
                  </a:extLst>
                </a:gridCol>
                <a:gridCol w="4960672">
                  <a:extLst>
                    <a:ext uri="{9D8B030D-6E8A-4147-A177-3AD203B41FA5}">
                      <a16:colId xmlns:a16="http://schemas.microsoft.com/office/drawing/2014/main" val="1297505671"/>
                    </a:ext>
                  </a:extLst>
                </a:gridCol>
              </a:tblGrid>
              <a:tr h="1307540">
                <a:tc>
                  <a:txBody>
                    <a:bodyPr/>
                    <a:lstStyle/>
                    <a:p>
                      <a:pPr algn="ctr"/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1" dirty="0">
                          <a:solidFill>
                            <a:schemeClr val="tx1"/>
                          </a:solidFill>
                          <a:latin typeface="Roboto-LightItalic"/>
                        </a:rPr>
                        <a:t>M’-şekilli QRS kompleksi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825703"/>
                  </a:ext>
                </a:extLst>
              </a:tr>
              <a:tr h="1307540">
                <a:tc>
                  <a:txBody>
                    <a:bodyPr/>
                    <a:lstStyle/>
                    <a:p>
                      <a:pPr algn="ctr"/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1" dirty="0">
                          <a:solidFill>
                            <a:schemeClr val="tx1"/>
                          </a:solidFill>
                          <a:latin typeface="Roboto-LightItalic"/>
                        </a:rPr>
                        <a:t>Çentikli R dalgası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4464240"/>
                  </a:ext>
                </a:extLst>
              </a:tr>
              <a:tr h="1307540">
                <a:tc>
                  <a:txBody>
                    <a:bodyPr/>
                    <a:lstStyle/>
                    <a:p>
                      <a:pPr algn="ctr"/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1" dirty="0" err="1">
                          <a:solidFill>
                            <a:schemeClr val="tx1"/>
                          </a:solidFill>
                          <a:latin typeface="Roboto-LightItalic"/>
                        </a:rPr>
                        <a:t>Monofazik</a:t>
                      </a:r>
                      <a:r>
                        <a:rPr lang="tr-TR" sz="1800" b="1" i="1" dirty="0">
                          <a:solidFill>
                            <a:schemeClr val="tx1"/>
                          </a:solidFill>
                          <a:latin typeface="Roboto-LightItalic"/>
                        </a:rPr>
                        <a:t> R dalgası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736067"/>
                  </a:ext>
                </a:extLst>
              </a:tr>
              <a:tr h="1307540">
                <a:tc>
                  <a:txBody>
                    <a:bodyPr/>
                    <a:lstStyle/>
                    <a:p>
                      <a:pPr algn="ctr"/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1" dirty="0">
                          <a:solidFill>
                            <a:schemeClr val="tx1"/>
                          </a:solidFill>
                          <a:latin typeface="Roboto-LightItalic"/>
                        </a:rPr>
                        <a:t>RS kompleksi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437625"/>
                  </a:ext>
                </a:extLst>
              </a:tr>
              <a:tr h="1307540">
                <a:tc>
                  <a:txBody>
                    <a:bodyPr/>
                    <a:lstStyle/>
                    <a:p>
                      <a:pPr algn="ctr"/>
                      <a:endParaRPr lang="tr-TR" b="1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i="1" dirty="0">
                          <a:solidFill>
                            <a:schemeClr val="tx1"/>
                          </a:solidFill>
                          <a:latin typeface="Roboto-LightItalic"/>
                        </a:rPr>
                        <a:t>rS kompleksi ve ılımlı </a:t>
                      </a:r>
                      <a:r>
                        <a:rPr lang="tr-TR" sz="1800" b="1" i="1" dirty="0" err="1">
                          <a:solidFill>
                            <a:schemeClr val="tx1"/>
                          </a:solidFill>
                          <a:latin typeface="Roboto-LightItalic"/>
                        </a:rPr>
                        <a:t>diskordans</a:t>
                      </a:r>
                      <a:r>
                        <a:rPr lang="tr-TR" sz="1800" b="1" i="1" dirty="0">
                          <a:solidFill>
                            <a:schemeClr val="tx1"/>
                          </a:solidFill>
                          <a:latin typeface="Roboto-LightItalic"/>
                        </a:rPr>
                        <a:t> ile birlikte V1’de sol dal bloğunun tipik görünümü.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9292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70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6203BF-04E3-40FC-9B12-21C5B72D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VT lehine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B16C1E-B000-418F-9167-1F39B7FE5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/>
              <a:t>Tipik sağ dal bloğu veya sol dal bloğu morfolojisi yokluğu.</a:t>
            </a:r>
          </a:p>
          <a:p>
            <a:r>
              <a:rPr lang="tr-TR" dirty="0"/>
              <a:t>Aşırı aks sapması (“kuzeybatı aksı”) – QRS </a:t>
            </a:r>
            <a:r>
              <a:rPr lang="tr-TR" dirty="0" err="1"/>
              <a:t>aVR’de</a:t>
            </a:r>
            <a:r>
              <a:rPr lang="tr-TR" dirty="0"/>
              <a:t> pozitif ve I + </a:t>
            </a:r>
            <a:r>
              <a:rPr lang="tr-TR" dirty="0" err="1"/>
              <a:t>aVF’de</a:t>
            </a:r>
            <a:r>
              <a:rPr lang="tr-TR" dirty="0"/>
              <a:t> negatif.</a:t>
            </a:r>
          </a:p>
          <a:p>
            <a:r>
              <a:rPr lang="tr-TR" dirty="0"/>
              <a:t>Çok geniş kompleksler (&gt; 160 </a:t>
            </a:r>
            <a:r>
              <a:rPr lang="tr-TR" dirty="0" err="1"/>
              <a:t>ms</a:t>
            </a:r>
            <a:r>
              <a:rPr lang="tr-TR" dirty="0"/>
              <a:t>).</a:t>
            </a:r>
          </a:p>
          <a:p>
            <a:r>
              <a:rPr lang="tr-TR" dirty="0"/>
              <a:t>AV </a:t>
            </a:r>
            <a:r>
              <a:rPr lang="tr-TR" dirty="0" err="1"/>
              <a:t>disosiasyon</a:t>
            </a:r>
            <a:r>
              <a:rPr lang="tr-TR" dirty="0"/>
              <a:t> (farklı hızlarda P ve QRS kompleksleri).</a:t>
            </a:r>
          </a:p>
          <a:p>
            <a:r>
              <a:rPr lang="tr-TR" dirty="0"/>
              <a:t>Yakalama vuruları – </a:t>
            </a:r>
            <a:r>
              <a:rPr lang="tr-TR" dirty="0" err="1"/>
              <a:t>sinoatriyal</a:t>
            </a:r>
            <a:r>
              <a:rPr lang="tr-TR" dirty="0"/>
              <a:t> düğüm normal süreli QRS kompleksi oluşturmak için AV </a:t>
            </a:r>
            <a:r>
              <a:rPr lang="tr-TR" dirty="0" err="1"/>
              <a:t>disosiasyonun</a:t>
            </a:r>
            <a:r>
              <a:rPr lang="tr-TR" dirty="0"/>
              <a:t> ortasında, geçici olarak </a:t>
            </a:r>
            <a:r>
              <a:rPr lang="tr-TR" dirty="0" err="1"/>
              <a:t>ventrikülleri</a:t>
            </a:r>
            <a:r>
              <a:rPr lang="tr-TR" dirty="0"/>
              <a:t> yakaladığı zaman meydana gelir.</a:t>
            </a:r>
          </a:p>
          <a:p>
            <a:r>
              <a:rPr lang="tr-TR" dirty="0"/>
              <a:t>Füzyon vuruları – sinüs ve </a:t>
            </a:r>
            <a:r>
              <a:rPr lang="tr-TR" dirty="0" err="1"/>
              <a:t>ventriküler</a:t>
            </a:r>
            <a:r>
              <a:rPr lang="tr-TR" dirty="0"/>
              <a:t> vuru </a:t>
            </a:r>
            <a:r>
              <a:rPr lang="tr-TR" dirty="0" err="1"/>
              <a:t>hibrid</a:t>
            </a:r>
            <a:r>
              <a:rPr lang="tr-TR" dirty="0"/>
              <a:t> bir kompleks oluşturacak şekilde </a:t>
            </a:r>
            <a:r>
              <a:rPr lang="tr-TR" dirty="0" err="1"/>
              <a:t>üstüste</a:t>
            </a:r>
            <a:r>
              <a:rPr lang="tr-TR" dirty="0"/>
              <a:t> geldiğinde meydana gelir.</a:t>
            </a:r>
          </a:p>
          <a:p>
            <a:r>
              <a:rPr lang="tr-TR" dirty="0"/>
              <a:t>Göğüs derivasyonları boyunca pozitif veya negatif </a:t>
            </a:r>
            <a:r>
              <a:rPr lang="tr-TR" dirty="0" err="1"/>
              <a:t>konkordans</a:t>
            </a:r>
            <a:r>
              <a:rPr lang="tr-TR" dirty="0"/>
              <a:t>; RS kompleksi görülmeksizin, V1-6 derivasyonlarında tamamı pozitif (R) veya tamamı negatif (QS) kompleksler.</a:t>
            </a:r>
          </a:p>
          <a:p>
            <a:r>
              <a:rPr lang="tr-TR" dirty="0" err="1"/>
              <a:t>Brugada</a:t>
            </a:r>
            <a:r>
              <a:rPr lang="tr-TR" dirty="0"/>
              <a:t> işareti – QRS kompleksi başlangıcından S dalgasının en alt ucuna mesafe &gt; 100 </a:t>
            </a:r>
            <a:r>
              <a:rPr lang="tr-TR" dirty="0" err="1"/>
              <a:t>ms</a:t>
            </a:r>
            <a:r>
              <a:rPr lang="tr-TR" dirty="0"/>
              <a:t>.</a:t>
            </a:r>
          </a:p>
          <a:p>
            <a:r>
              <a:rPr lang="tr-TR" dirty="0" err="1"/>
              <a:t>Josephson</a:t>
            </a:r>
            <a:r>
              <a:rPr lang="tr-TR" dirty="0"/>
              <a:t> işareti – S dalga en alt ucunun yakınında </a:t>
            </a:r>
            <a:r>
              <a:rPr lang="tr-TR" dirty="0" err="1"/>
              <a:t>çentiklenme</a:t>
            </a:r>
            <a:r>
              <a:rPr lang="tr-TR" dirty="0"/>
              <a:t>.</a:t>
            </a:r>
          </a:p>
          <a:p>
            <a:r>
              <a:rPr lang="tr-TR" dirty="0"/>
              <a:t>Solda daha uzun tavşan kulağı ile birlikte RSR’ kompleksi. Bu VT lehine en spesifik bulgudur. Sağı daha uzun olan tavşan kulağı olan sağ dal bloğunun tersidir.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725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o 12">
            <a:extLst>
              <a:ext uri="{FF2B5EF4-FFF2-40B4-BE49-F238E27FC236}">
                <a16:creationId xmlns:a16="http://schemas.microsoft.com/office/drawing/2014/main" id="{5544F566-431B-4657-A9CF-5FD205BF5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59899"/>
              </p:ext>
            </p:extLst>
          </p:nvPr>
        </p:nvGraphicFramePr>
        <p:xfrm>
          <a:off x="391884" y="504586"/>
          <a:ext cx="11408232" cy="607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04116">
                  <a:extLst>
                    <a:ext uri="{9D8B030D-6E8A-4147-A177-3AD203B41FA5}">
                      <a16:colId xmlns:a16="http://schemas.microsoft.com/office/drawing/2014/main" val="1475224164"/>
                    </a:ext>
                  </a:extLst>
                </a:gridCol>
                <a:gridCol w="5704116">
                  <a:extLst>
                    <a:ext uri="{9D8B030D-6E8A-4147-A177-3AD203B41FA5}">
                      <a16:colId xmlns:a16="http://schemas.microsoft.com/office/drawing/2014/main" val="914917787"/>
                    </a:ext>
                  </a:extLst>
                </a:gridCol>
              </a:tblGrid>
              <a:tr h="151902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 </a:t>
                      </a:r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disosiasyon</a:t>
                      </a:r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P dalgaları (ok ile işaretlenmiş) QRS komplekslerinden farklı hızda görülmektedir.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565208"/>
                  </a:ext>
                </a:extLst>
              </a:tr>
              <a:tr h="151902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Yakalama vurusu: sinüs düğümü </a:t>
                      </a:r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ventrikülleri</a:t>
                      </a:r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yakalayarak dar kompleks vuru oluşturmaktadır.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614660"/>
                  </a:ext>
                </a:extLst>
              </a:tr>
              <a:tr h="1519020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Füzyon vuruları : dar komplekslerden ilki füzyon vurusudur (sonraki ikisi yakalama vurusudur).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572298"/>
                  </a:ext>
                </a:extLst>
              </a:tr>
              <a:tr h="151902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Brugada</a:t>
                      </a:r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işareti (kırmızı çizgiler) ve </a:t>
                      </a:r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Josephson</a:t>
                      </a:r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işareti (mavi ok)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448470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65EDB698-271B-4025-BC7E-D3377B54B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7" y="621325"/>
            <a:ext cx="5386615" cy="12366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BF50A40-B6A0-48C1-90D9-D25AD66BF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5" y="2139870"/>
            <a:ext cx="5386615" cy="123661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11E68EE-ABD8-4966-BE41-FC50F78F2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25" y="3658415"/>
            <a:ext cx="5386615" cy="123661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4B93FDDE-47A6-4DDE-B691-15B80612F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25" y="5205670"/>
            <a:ext cx="5386615" cy="12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2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D0FC3700-F33B-0C47-A7DC-E3DE71825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997491"/>
              </p:ext>
            </p:extLst>
          </p:nvPr>
        </p:nvGraphicFramePr>
        <p:xfrm>
          <a:off x="317499" y="252549"/>
          <a:ext cx="11482616" cy="6273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41308">
                  <a:extLst>
                    <a:ext uri="{9D8B030D-6E8A-4147-A177-3AD203B41FA5}">
                      <a16:colId xmlns:a16="http://schemas.microsoft.com/office/drawing/2014/main" val="1350347322"/>
                    </a:ext>
                  </a:extLst>
                </a:gridCol>
                <a:gridCol w="5741308">
                  <a:extLst>
                    <a:ext uri="{9D8B030D-6E8A-4147-A177-3AD203B41FA5}">
                      <a16:colId xmlns:a16="http://schemas.microsoft.com/office/drawing/2014/main" val="3009879408"/>
                    </a:ext>
                  </a:extLst>
                </a:gridCol>
              </a:tblGrid>
              <a:tr h="1568382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Prekordiyal</a:t>
                      </a:r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derivasyonlarda pozitif </a:t>
                      </a:r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konkordans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7325"/>
                  </a:ext>
                </a:extLst>
              </a:tr>
              <a:tr h="1568382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Prekordiyal</a:t>
                      </a:r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derivasyonlarda negatif </a:t>
                      </a:r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konkordans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104689"/>
                  </a:ext>
                </a:extLst>
              </a:tr>
              <a:tr h="1568382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VT’de</a:t>
                      </a:r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solu daha uzun tavşan kulağı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362210"/>
                  </a:ext>
                </a:extLst>
              </a:tr>
              <a:tr h="1568382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 dal bloğunda sağı daha uzun tavşan kulağı</a:t>
                      </a:r>
                      <a:endParaRPr lang="tr-T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708289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ED962C31-FE90-46F3-B170-127B312A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375761"/>
            <a:ext cx="5386614" cy="129563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67D9266-68C6-43FF-8A14-FF37C122B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1900414"/>
            <a:ext cx="5386615" cy="1295631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B65C58E-BE43-4A4E-AF6D-795705449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4" y="3506922"/>
            <a:ext cx="5386615" cy="12960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3F6B27F-4799-44D9-8EDB-897A88280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5113876"/>
            <a:ext cx="5386614" cy="12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AB52EB-4659-3749-8A85-B0185478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Ekg</a:t>
            </a:r>
            <a:endParaRPr lang="tr-TR" dirty="0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922BAD22-605A-F348-AA9D-B19BF58C2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374607-6065-CD4E-92DC-2DAC9A54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549BF7-1BEC-4E4D-AFCE-34E2EFDA3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88 y k</a:t>
            </a:r>
          </a:p>
          <a:p>
            <a:r>
              <a:rPr lang="tr-TR" dirty="0"/>
              <a:t>KBH, DM, HİPOTİROİDİ, ALZHEIMER KY</a:t>
            </a:r>
          </a:p>
          <a:p>
            <a:r>
              <a:rPr lang="tr-TR" dirty="0"/>
              <a:t>KBH zemininde ABH sebebiyle Nefroloji servisinde takipli</a:t>
            </a:r>
          </a:p>
          <a:p>
            <a:r>
              <a:rPr lang="tr-TR" dirty="0"/>
              <a:t>TAKIPLERINDE NBZ 55-65 arasında TA 110/70- 90/60 aralarında değişken</a:t>
            </a:r>
          </a:p>
          <a:p>
            <a:r>
              <a:rPr lang="tr-TR" dirty="0"/>
              <a:t>Kullandığı ilaçlar: pot-k, </a:t>
            </a:r>
            <a:r>
              <a:rPr lang="tr-TR" dirty="0" err="1"/>
              <a:t>panto</a:t>
            </a:r>
            <a:r>
              <a:rPr lang="tr-TR" dirty="0"/>
              <a:t>, </a:t>
            </a:r>
            <a:r>
              <a:rPr lang="tr-TR" dirty="0" err="1"/>
              <a:t>ecopirin</a:t>
            </a:r>
            <a:r>
              <a:rPr lang="tr-TR" dirty="0"/>
              <a:t>, </a:t>
            </a:r>
            <a:r>
              <a:rPr lang="tr-TR" dirty="0" err="1"/>
              <a:t>seralin</a:t>
            </a:r>
            <a:r>
              <a:rPr lang="tr-TR" dirty="0"/>
              <a:t>, </a:t>
            </a:r>
            <a:r>
              <a:rPr lang="tr-TR" dirty="0" err="1"/>
              <a:t>urikoliz</a:t>
            </a:r>
            <a:r>
              <a:rPr lang="tr-TR" dirty="0"/>
              <a:t>, </a:t>
            </a:r>
            <a:r>
              <a:rPr lang="tr-TR" dirty="0" err="1"/>
              <a:t>demax</a:t>
            </a:r>
            <a:r>
              <a:rPr lang="tr-TR" dirty="0"/>
              <a:t>, </a:t>
            </a:r>
            <a:r>
              <a:rPr lang="tr-TR" dirty="0" err="1"/>
              <a:t>ketya</a:t>
            </a:r>
            <a:r>
              <a:rPr lang="tr-TR" dirty="0"/>
              <a:t>, </a:t>
            </a:r>
            <a:r>
              <a:rPr lang="tr-TR" dirty="0" err="1"/>
              <a:t>oksapar</a:t>
            </a:r>
            <a:r>
              <a:rPr lang="tr-TR" dirty="0"/>
              <a:t>, </a:t>
            </a:r>
            <a:r>
              <a:rPr lang="tr-TR" dirty="0" err="1"/>
              <a:t>antiasidoz</a:t>
            </a:r>
            <a:r>
              <a:rPr lang="tr-TR" dirty="0"/>
              <a:t>, </a:t>
            </a:r>
            <a:r>
              <a:rPr lang="tr-TR" dirty="0" err="1"/>
              <a:t>concor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656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117DE2-EA48-8940-AFC5-506D4B1C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33B80E-EC94-804C-83B8-E7ECBAE86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02/10 tarihinde </a:t>
            </a:r>
            <a:r>
              <a:rPr lang="tr-TR" dirty="0" err="1"/>
              <a:t>concor</a:t>
            </a:r>
            <a:r>
              <a:rPr lang="tr-TR" dirty="0"/>
              <a:t> kesiliyor- nabzı 50-60 aralığında seyrettiği için</a:t>
            </a:r>
          </a:p>
          <a:p>
            <a:r>
              <a:rPr lang="tr-TR" dirty="0"/>
              <a:t>04/10 TSH:15 t4: 0.43 </a:t>
            </a:r>
            <a:r>
              <a:rPr lang="tr-TR" dirty="0" err="1"/>
              <a:t>levotiron</a:t>
            </a:r>
            <a:r>
              <a:rPr lang="tr-TR" dirty="0"/>
              <a:t> ilacı başlanıyor </a:t>
            </a:r>
          </a:p>
          <a:p>
            <a:r>
              <a:rPr lang="tr-TR" dirty="0"/>
              <a:t>06/10 tarihinde hastanın genel </a:t>
            </a:r>
            <a:r>
              <a:rPr lang="tr-TR" dirty="0" err="1"/>
              <a:t>durumunkötüleşiyor</a:t>
            </a:r>
            <a:endParaRPr lang="tr-TR" dirty="0"/>
          </a:p>
          <a:p>
            <a:r>
              <a:rPr lang="tr-TR" dirty="0"/>
              <a:t>Nabzı 140 </a:t>
            </a:r>
            <a:r>
              <a:rPr lang="tr-TR" dirty="0" err="1"/>
              <a:t>ta</a:t>
            </a:r>
            <a:r>
              <a:rPr lang="tr-TR" dirty="0"/>
              <a:t> 80/50</a:t>
            </a:r>
          </a:p>
        </p:txBody>
      </p:sp>
    </p:spTree>
    <p:extLst>
      <p:ext uri="{BB962C8B-B14F-4D97-AF65-F5344CB8AC3E}">
        <p14:creationId xmlns:p14="http://schemas.microsoft.com/office/powerpoint/2010/main" val="190242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AB52EB-4659-3749-8A85-B0185478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Ekg</a:t>
            </a:r>
            <a:endParaRPr lang="tr-TR" dirty="0"/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922BAD22-605A-F348-AA9D-B19BF58C2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7001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7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A0D35D-72FC-7D44-A627-504BD579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Serviste yapılanlar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566305-1983-9443-89A9-A4FB92CF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Kardiyoloji </a:t>
            </a:r>
            <a:r>
              <a:rPr lang="tr-TR" dirty="0" err="1"/>
              <a:t>konsultasyonu</a:t>
            </a:r>
            <a:endParaRPr lang="tr-TR" dirty="0"/>
          </a:p>
          <a:p>
            <a:r>
              <a:rPr lang="tr-TR" dirty="0" err="1"/>
              <a:t>Çarpıntı,sıkıntı</a:t>
            </a:r>
            <a:r>
              <a:rPr lang="tr-TR" dirty="0"/>
              <a:t> hissi EKG:AFL 148/dk, LBBB (6 Ekim: SR, 75/dk)</a:t>
            </a:r>
          </a:p>
          <a:p>
            <a:r>
              <a:rPr lang="tr-TR" dirty="0"/>
              <a:t>TA:80/50</a:t>
            </a:r>
          </a:p>
          <a:p>
            <a:r>
              <a:rPr lang="tr-TR" dirty="0"/>
              <a:t>1 amp </a:t>
            </a:r>
            <a:r>
              <a:rPr lang="tr-TR" dirty="0" err="1"/>
              <a:t>beloc</a:t>
            </a:r>
            <a:r>
              <a:rPr lang="tr-TR" dirty="0"/>
              <a:t>, 1amp </a:t>
            </a:r>
            <a:r>
              <a:rPr lang="tr-TR" dirty="0" err="1"/>
              <a:t>cordarone</a:t>
            </a:r>
            <a:r>
              <a:rPr lang="tr-TR" dirty="0"/>
              <a:t>, yavaş </a:t>
            </a:r>
            <a:r>
              <a:rPr lang="tr-TR" dirty="0" err="1"/>
              <a:t>puşe</a:t>
            </a:r>
            <a:r>
              <a:rPr lang="tr-TR" dirty="0"/>
              <a:t> TA:72/48 iv hız kontrolü ek öneri yok</a:t>
            </a:r>
          </a:p>
          <a:p>
            <a:r>
              <a:rPr lang="tr-TR" dirty="0"/>
              <a:t>Yb takibi</a:t>
            </a:r>
          </a:p>
          <a:p>
            <a:r>
              <a:rPr lang="tr-TR" dirty="0"/>
              <a:t>Hız kontrolü olmazsa senkronize DCCV(100-150J Başlangıç)</a:t>
            </a:r>
          </a:p>
        </p:txBody>
      </p:sp>
    </p:spTree>
    <p:extLst>
      <p:ext uri="{BB962C8B-B14F-4D97-AF65-F5344CB8AC3E}">
        <p14:creationId xmlns:p14="http://schemas.microsoft.com/office/powerpoint/2010/main" val="16774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A8259C5-38F8-7F4D-B833-B14D9E1F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C7F46B-770E-E942-85AC-C94EEBAEB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588BC44-4799-CC47-9954-269EDE57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55" y="0"/>
            <a:ext cx="12228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4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62ED5A3-D665-674C-AF81-000CB6E2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Lbbb</a:t>
            </a:r>
            <a:r>
              <a:rPr lang="tr-TR" dirty="0"/>
              <a:t>- sol dal bloğu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0B5DAF-23E3-5A4E-9684-15BFDA1D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Qrs</a:t>
            </a:r>
            <a:r>
              <a:rPr lang="tr-TR" dirty="0"/>
              <a:t> uzunluğu &gt; 120ms</a:t>
            </a:r>
          </a:p>
          <a:p>
            <a:r>
              <a:rPr lang="tr-TR" dirty="0"/>
              <a:t>V1’de baskın S dalgası</a:t>
            </a:r>
          </a:p>
          <a:p>
            <a:r>
              <a:rPr lang="tr-TR" dirty="0"/>
              <a:t>Lateral derivasyonlarda geniş, </a:t>
            </a:r>
            <a:r>
              <a:rPr lang="tr-TR" dirty="0" err="1"/>
              <a:t>monofazik</a:t>
            </a:r>
            <a:r>
              <a:rPr lang="tr-TR" dirty="0"/>
              <a:t> R dalgası (DI, aVL, V5-V6)</a:t>
            </a:r>
          </a:p>
          <a:p>
            <a:r>
              <a:rPr lang="tr-TR" dirty="0"/>
              <a:t>Lateral derivasyonlarda Q dalgası olmaması</a:t>
            </a:r>
          </a:p>
          <a:p>
            <a:r>
              <a:rPr lang="tr-TR" dirty="0"/>
              <a:t>V5-V6’da  R dalgası pik süresi &gt;60ms</a:t>
            </a:r>
          </a:p>
        </p:txBody>
      </p:sp>
    </p:spTree>
    <p:extLst>
      <p:ext uri="{BB962C8B-B14F-4D97-AF65-F5344CB8AC3E}">
        <p14:creationId xmlns:p14="http://schemas.microsoft.com/office/powerpoint/2010/main" val="386376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6033E8-D312-3C4C-89F5-1F56E20B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Eşlik 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AE87A1-617B-1B4A-8249-C5B52C69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b="1" dirty="0">
                <a:latin typeface="Roboto-Bold"/>
              </a:rPr>
              <a:t>Uygun(ılımlı) </a:t>
            </a:r>
            <a:r>
              <a:rPr lang="tr-TR" sz="1800" b="1" dirty="0" err="1">
                <a:latin typeface="Roboto-Bold"/>
              </a:rPr>
              <a:t>diskordans</a:t>
            </a:r>
            <a:r>
              <a:rPr lang="tr-TR" sz="1800" b="0" dirty="0">
                <a:latin typeface="Roboto-Light"/>
              </a:rPr>
              <a:t>: ST segmentleri ve T dalgaları daima QRS kompleksinin ana vektörüne ters yöne gider.</a:t>
            </a:r>
          </a:p>
          <a:p>
            <a:r>
              <a:rPr lang="tr-TR" sz="1800" b="0" dirty="0">
                <a:latin typeface="Roboto-Light"/>
              </a:rPr>
              <a:t>Göğüs derivasyonlarında R dalga </a:t>
            </a:r>
            <a:r>
              <a:rPr lang="tr-TR" sz="1800" b="0" dirty="0" err="1">
                <a:latin typeface="Roboto-Light"/>
              </a:rPr>
              <a:t>progresyon</a:t>
            </a:r>
            <a:r>
              <a:rPr lang="tr-TR" sz="1800" b="0" dirty="0">
                <a:latin typeface="Roboto-Light"/>
              </a:rPr>
              <a:t> kaybı.</a:t>
            </a:r>
          </a:p>
          <a:p>
            <a:r>
              <a:rPr lang="tr-TR" sz="1800" b="0" dirty="0">
                <a:latin typeface="Roboto-Light"/>
              </a:rPr>
              <a:t>Sol aks sapması.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566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DC3BEF-9C6A-804D-9ADA-284C1542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85519"/>
            <a:ext cx="9905998" cy="1478570"/>
          </a:xfrm>
        </p:spPr>
        <p:txBody>
          <a:bodyPr/>
          <a:lstStyle/>
          <a:p>
            <a:r>
              <a:rPr lang="tr-TR" dirty="0" err="1"/>
              <a:t>lbbb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00603F-67B1-B34E-9E76-60B82BA38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473861-2991-E440-9215-A393C91E8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1168400"/>
            <a:ext cx="9880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23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Devre</vt:lpstr>
      <vt:lpstr>Olgu sunumu</vt:lpstr>
      <vt:lpstr>PowerPoint Sunusu</vt:lpstr>
      <vt:lpstr>PowerPoint Sunusu</vt:lpstr>
      <vt:lpstr>Ekg</vt:lpstr>
      <vt:lpstr>Serviste yapılanlar</vt:lpstr>
      <vt:lpstr>PowerPoint Sunusu</vt:lpstr>
      <vt:lpstr>Lbbb- sol dal bloğu</vt:lpstr>
      <vt:lpstr>Eşlik edenler</vt:lpstr>
      <vt:lpstr>lbbb</vt:lpstr>
      <vt:lpstr>Lbbb</vt:lpstr>
      <vt:lpstr>PowerPoint Sunusu</vt:lpstr>
      <vt:lpstr>VT lehine bulgular</vt:lpstr>
      <vt:lpstr>PowerPoint Sunusu</vt:lpstr>
      <vt:lpstr>PowerPoint Sunusu</vt:lpstr>
      <vt:lpstr>Ekg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Olgu sunumu</dc:title>
  <dc:creator>Ramazan SiviL</dc:creator>
  <cp:lastModifiedBy>Ramazan SiviL</cp:lastModifiedBy>
  <cp:revision>4</cp:revision>
  <dcterms:created xsi:type="dcterms:W3CDTF">2018-10-15T11:50:43Z</dcterms:created>
  <dcterms:modified xsi:type="dcterms:W3CDTF">2018-10-16T06:24:25Z</dcterms:modified>
</cp:coreProperties>
</file>