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64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8" r:id="rId9"/>
    <p:sldId id="303" r:id="rId10"/>
    <p:sldId id="304" r:id="rId11"/>
    <p:sldId id="269" r:id="rId12"/>
    <p:sldId id="273" r:id="rId13"/>
    <p:sldId id="274" r:id="rId14"/>
    <p:sldId id="275" r:id="rId15"/>
    <p:sldId id="276" r:id="rId16"/>
    <p:sldId id="277" r:id="rId17"/>
    <p:sldId id="263" r:id="rId18"/>
    <p:sldId id="264" r:id="rId19"/>
    <p:sldId id="265" r:id="rId20"/>
    <p:sldId id="270" r:id="rId21"/>
    <p:sldId id="271" r:id="rId22"/>
    <p:sldId id="272" r:id="rId23"/>
    <p:sldId id="266" r:id="rId24"/>
    <p:sldId id="278" r:id="rId25"/>
    <p:sldId id="279" r:id="rId26"/>
    <p:sldId id="280" r:id="rId27"/>
    <p:sldId id="281" r:id="rId28"/>
    <p:sldId id="282" r:id="rId29"/>
    <p:sldId id="284" r:id="rId30"/>
    <p:sldId id="283" r:id="rId31"/>
    <p:sldId id="285" r:id="rId32"/>
    <p:sldId id="286" r:id="rId33"/>
    <p:sldId id="287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305" r:id="rId49"/>
    <p:sldId id="306" r:id="rId50"/>
    <p:sldId id="307" r:id="rId51"/>
    <p:sldId id="312" r:id="rId52"/>
    <p:sldId id="313" r:id="rId53"/>
    <p:sldId id="314" r:id="rId54"/>
    <p:sldId id="315" r:id="rId55"/>
    <p:sldId id="316" r:id="rId56"/>
    <p:sldId id="318" r:id="rId57"/>
    <p:sldId id="317" r:id="rId58"/>
    <p:sldId id="319" r:id="rId59"/>
    <p:sldId id="320" r:id="rId60"/>
    <p:sldId id="309" r:id="rId61"/>
    <p:sldId id="322" r:id="rId62"/>
    <p:sldId id="32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60BAE5-BD86-4180-BEF5-16A1245B1049}" v="193" dt="2019-10-04T13:32:06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360" y="1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E97D8-471C-6546-808F-D3376D9AA8C6}" type="datetimeFigureOut">
              <a:rPr lang="tr-TR" smtClean="0"/>
              <a:t>4.10.2019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50E24-58EB-1048-B192-1B869D5C00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608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 patent  </a:t>
            </a:r>
            <a:r>
              <a:rPr lang="tr-TR" dirty="0" err="1"/>
              <a:t>airway</a:t>
            </a:r>
            <a:r>
              <a:rPr lang="tr-TR" dirty="0"/>
              <a:t>  is  </a:t>
            </a:r>
            <a:r>
              <a:rPr lang="tr-TR" dirty="0" err="1"/>
              <a:t>essential</a:t>
            </a:r>
            <a:r>
              <a:rPr lang="tr-TR" dirty="0"/>
              <a:t>  for  </a:t>
            </a:r>
            <a:r>
              <a:rPr lang="tr-TR" dirty="0" err="1"/>
              <a:t>adequate</a:t>
            </a:r>
            <a:r>
              <a:rPr lang="tr-TR" dirty="0"/>
              <a:t>  </a:t>
            </a:r>
            <a:r>
              <a:rPr lang="tr-TR" dirty="0" err="1"/>
              <a:t>ventilation</a:t>
            </a:r>
            <a:r>
              <a:rPr lang="tr-TR" dirty="0"/>
              <a:t>  and  </a:t>
            </a:r>
            <a:r>
              <a:rPr lang="tr-TR" dirty="0" err="1"/>
              <a:t>oxygenation</a:t>
            </a:r>
            <a:r>
              <a:rPr lang="tr-TR" dirty="0"/>
              <a:t>.  If  a  </a:t>
            </a:r>
            <a:r>
              <a:rPr lang="tr-TR" dirty="0" err="1"/>
              <a:t>patient</a:t>
            </a:r>
            <a:r>
              <a:rPr lang="tr-TR" dirty="0"/>
              <a:t>  is  </a:t>
            </a:r>
            <a:r>
              <a:rPr lang="tr-TR" dirty="0" err="1"/>
              <a:t>unable</a:t>
            </a:r>
            <a:r>
              <a:rPr lang="tr-TR" dirty="0"/>
              <a:t>  to  </a:t>
            </a:r>
            <a:r>
              <a:rPr lang="tr-TR" dirty="0" err="1"/>
              <a:t>maintain</a:t>
            </a:r>
            <a:r>
              <a:rPr lang="tr-TR" dirty="0"/>
              <a:t>  a  patent  </a:t>
            </a:r>
            <a:r>
              <a:rPr lang="tr-TR" dirty="0" err="1"/>
              <a:t>airway</a:t>
            </a:r>
            <a:r>
              <a:rPr lang="tr-TR" dirty="0"/>
              <a:t>,  the  </a:t>
            </a:r>
            <a:r>
              <a:rPr lang="tr-TR" dirty="0" err="1"/>
              <a:t>airway</a:t>
            </a:r>
            <a:r>
              <a:rPr lang="tr-TR" dirty="0"/>
              <a:t>  should  be  </a:t>
            </a:r>
            <a:r>
              <a:rPr lang="tr-TR" dirty="0" err="1"/>
              <a:t>established</a:t>
            </a:r>
            <a:r>
              <a:rPr lang="tr-TR" dirty="0"/>
              <a:t>  by  using  </a:t>
            </a:r>
            <a:r>
              <a:rPr lang="tr-TR" dirty="0" err="1"/>
              <a:t>airway</a:t>
            </a:r>
            <a:r>
              <a:rPr lang="tr-TR" dirty="0"/>
              <a:t>  </a:t>
            </a:r>
            <a:r>
              <a:rPr lang="tr-TR" dirty="0" err="1"/>
              <a:t>maneuvers</a:t>
            </a:r>
            <a:r>
              <a:rPr lang="tr-TR" dirty="0"/>
              <a:t>  such  as </a:t>
            </a:r>
            <a:r>
              <a:rPr lang="tr-TR" dirty="0" err="1"/>
              <a:t>repositioning</a:t>
            </a:r>
            <a:r>
              <a:rPr lang="tr-TR" dirty="0"/>
              <a:t>,  chin  lift,  </a:t>
            </a:r>
            <a:r>
              <a:rPr lang="tr-TR" dirty="0" err="1"/>
              <a:t>jaw</a:t>
            </a:r>
            <a:r>
              <a:rPr lang="tr-TR" dirty="0"/>
              <a:t>  </a:t>
            </a:r>
            <a:r>
              <a:rPr lang="tr-TR" dirty="0" err="1"/>
              <a:t>thrust</a:t>
            </a:r>
            <a:r>
              <a:rPr lang="tr-TR" dirty="0"/>
              <a:t>,  or  </a:t>
            </a:r>
            <a:r>
              <a:rPr lang="tr-TR" dirty="0" err="1"/>
              <a:t>insertion</a:t>
            </a:r>
            <a:r>
              <a:rPr lang="tr-TR" dirty="0"/>
              <a:t>  of  an  oral  or  nasal </a:t>
            </a:r>
            <a:r>
              <a:rPr lang="tr-TR" dirty="0" err="1"/>
              <a:t>airway</a:t>
            </a:r>
            <a:r>
              <a:rPr lang="tr-TR" dirty="0"/>
              <a:t>.  </a:t>
            </a:r>
            <a:r>
              <a:rPr lang="tr-TR" dirty="0" err="1"/>
              <a:t>Likewise</a:t>
            </a:r>
            <a:r>
              <a:rPr lang="tr-TR" dirty="0"/>
              <a:t>,  the  </a:t>
            </a:r>
            <a:r>
              <a:rPr lang="tr-TR" dirty="0" err="1"/>
              <a:t>patient</a:t>
            </a:r>
            <a:r>
              <a:rPr lang="tr-TR" dirty="0"/>
              <a:t>  </a:t>
            </a:r>
            <a:r>
              <a:rPr lang="tr-TR" dirty="0" err="1"/>
              <a:t>must</a:t>
            </a:r>
            <a:r>
              <a:rPr lang="tr-TR" dirty="0"/>
              <a:t>  be  </a:t>
            </a:r>
            <a:r>
              <a:rPr lang="tr-TR" dirty="0" err="1"/>
              <a:t>able</a:t>
            </a:r>
            <a:r>
              <a:rPr lang="tr-TR" dirty="0"/>
              <a:t>  to  </a:t>
            </a:r>
            <a:r>
              <a:rPr lang="tr-TR" dirty="0" err="1"/>
              <a:t>protect</a:t>
            </a:r>
            <a:r>
              <a:rPr lang="tr-TR" dirty="0"/>
              <a:t>  </a:t>
            </a:r>
            <a:r>
              <a:rPr lang="tr-TR" dirty="0" err="1"/>
              <a:t>against</a:t>
            </a:r>
            <a:r>
              <a:rPr lang="tr-TR" dirty="0"/>
              <a:t>  the </a:t>
            </a:r>
            <a:r>
              <a:rPr lang="tr-TR" dirty="0" err="1"/>
              <a:t>aspiration</a:t>
            </a:r>
            <a:r>
              <a:rPr lang="tr-TR" dirty="0"/>
              <a:t>  of  </a:t>
            </a:r>
            <a:r>
              <a:rPr lang="tr-TR" dirty="0" err="1"/>
              <a:t>gastric</a:t>
            </a:r>
            <a:r>
              <a:rPr lang="tr-TR" dirty="0"/>
              <a:t>  </a:t>
            </a:r>
            <a:r>
              <a:rPr lang="tr-TR" dirty="0" err="1"/>
              <a:t>contents</a:t>
            </a:r>
            <a:r>
              <a:rPr lang="tr-TR" dirty="0"/>
              <a:t>,  </a:t>
            </a:r>
            <a:r>
              <a:rPr lang="tr-TR" dirty="0" err="1"/>
              <a:t>which</a:t>
            </a:r>
            <a:r>
              <a:rPr lang="tr-TR" dirty="0"/>
              <a:t>  </a:t>
            </a:r>
            <a:r>
              <a:rPr lang="tr-TR" dirty="0" err="1"/>
              <a:t>carries</a:t>
            </a:r>
            <a:r>
              <a:rPr lang="tr-TR" dirty="0"/>
              <a:t>  </a:t>
            </a:r>
            <a:r>
              <a:rPr lang="tr-TR" dirty="0" err="1"/>
              <a:t>significant</a:t>
            </a:r>
            <a:r>
              <a:rPr lang="tr-TR" dirty="0"/>
              <a:t>  </a:t>
            </a:r>
            <a:r>
              <a:rPr lang="tr-TR" dirty="0" err="1"/>
              <a:t>morbidity</a:t>
            </a:r>
            <a:r>
              <a:rPr lang="tr-TR" dirty="0"/>
              <a:t> and  </a:t>
            </a:r>
            <a:r>
              <a:rPr lang="tr-TR" dirty="0" err="1"/>
              <a:t>mortality</a:t>
            </a:r>
            <a:r>
              <a:rPr lang="tr-TR" dirty="0"/>
              <a:t>.  </a:t>
            </a:r>
            <a:r>
              <a:rPr lang="tr-TR" dirty="0" err="1"/>
              <a:t>Historically</a:t>
            </a:r>
            <a:r>
              <a:rPr lang="tr-TR" dirty="0"/>
              <a:t>,  the  presence  of  a  gag  reflex  has  been  </a:t>
            </a:r>
            <a:r>
              <a:rPr lang="tr-TR" dirty="0" err="1"/>
              <a:t>advocated</a:t>
            </a:r>
            <a:r>
              <a:rPr lang="tr-TR" dirty="0"/>
              <a:t>  as  a  </a:t>
            </a:r>
            <a:r>
              <a:rPr lang="tr-TR" dirty="0" err="1"/>
              <a:t>reliable</a:t>
            </a:r>
            <a:r>
              <a:rPr lang="tr-TR" dirty="0"/>
              <a:t>  </a:t>
            </a:r>
            <a:r>
              <a:rPr lang="tr-TR" dirty="0" err="1"/>
              <a:t>indicator</a:t>
            </a:r>
            <a:r>
              <a:rPr lang="tr-TR" dirty="0"/>
              <a:t>  of  the  </a:t>
            </a:r>
            <a:r>
              <a:rPr lang="tr-TR" dirty="0" err="1"/>
              <a:t>patient’s</a:t>
            </a:r>
            <a:r>
              <a:rPr lang="tr-TR" dirty="0"/>
              <a:t>  </a:t>
            </a:r>
            <a:r>
              <a:rPr lang="tr-TR" dirty="0" err="1"/>
              <a:t>ability</a:t>
            </a:r>
            <a:r>
              <a:rPr lang="tr-TR" dirty="0"/>
              <a:t>  to </a:t>
            </a:r>
            <a:r>
              <a:rPr lang="tr-TR" dirty="0" err="1"/>
              <a:t>protect</a:t>
            </a:r>
            <a:r>
              <a:rPr lang="tr-TR" dirty="0"/>
              <a:t>  the  </a:t>
            </a:r>
            <a:r>
              <a:rPr lang="tr-TR" dirty="0" err="1"/>
              <a:t>airway</a:t>
            </a:r>
            <a:r>
              <a:rPr lang="tr-TR" dirty="0"/>
              <a:t>,  but  this  has  been  </a:t>
            </a:r>
            <a:r>
              <a:rPr lang="tr-TR" dirty="0" err="1"/>
              <a:t>definitively</a:t>
            </a:r>
            <a:r>
              <a:rPr lang="tr-TR" dirty="0"/>
              <a:t>  </a:t>
            </a:r>
            <a:r>
              <a:rPr lang="tr-TR" dirty="0" err="1"/>
              <a:t>proven</a:t>
            </a:r>
            <a:r>
              <a:rPr lang="tr-TR" dirty="0"/>
              <a:t>  to  be </a:t>
            </a:r>
            <a:r>
              <a:rPr lang="tr-TR" dirty="0" err="1"/>
              <a:t>unreliable</a:t>
            </a:r>
            <a:r>
              <a:rPr lang="tr-TR" dirty="0"/>
              <a:t>  </a:t>
            </a:r>
            <a:r>
              <a:rPr lang="tr-TR" dirty="0" err="1"/>
              <a:t>because</a:t>
            </a:r>
            <a:r>
              <a:rPr lang="tr-TR" dirty="0"/>
              <a:t>  the  gag  reflex  is  </a:t>
            </a:r>
            <a:r>
              <a:rPr lang="tr-TR" dirty="0" err="1"/>
              <a:t>absent</a:t>
            </a:r>
            <a:r>
              <a:rPr lang="tr-TR" dirty="0"/>
              <a:t>  in  12%  to  25%  of normal  </a:t>
            </a:r>
            <a:r>
              <a:rPr lang="tr-TR" dirty="0" err="1"/>
              <a:t>adults</a:t>
            </a:r>
            <a:r>
              <a:rPr lang="tr-TR" dirty="0"/>
              <a:t>,  and  </a:t>
            </a:r>
            <a:r>
              <a:rPr lang="tr-TR" dirty="0" err="1"/>
              <a:t>there</a:t>
            </a:r>
            <a:r>
              <a:rPr lang="tr-TR" dirty="0"/>
              <a:t>  is  no  evidence  that  </a:t>
            </a:r>
            <a:r>
              <a:rPr lang="tr-TR" dirty="0" err="1"/>
              <a:t>its</a:t>
            </a:r>
            <a:r>
              <a:rPr lang="tr-TR" dirty="0"/>
              <a:t>  presence  or absence  </a:t>
            </a:r>
            <a:r>
              <a:rPr lang="tr-TR" dirty="0" err="1"/>
              <a:t>corresponds</a:t>
            </a:r>
            <a:r>
              <a:rPr lang="tr-TR" dirty="0"/>
              <a:t>  to  </a:t>
            </a:r>
            <a:r>
              <a:rPr lang="tr-TR" dirty="0" err="1"/>
              <a:t>airway</a:t>
            </a:r>
            <a:r>
              <a:rPr lang="tr-TR" dirty="0"/>
              <a:t>  </a:t>
            </a:r>
            <a:r>
              <a:rPr lang="tr-TR" dirty="0" err="1"/>
              <a:t>protective</a:t>
            </a:r>
            <a:r>
              <a:rPr lang="tr-TR" dirty="0"/>
              <a:t>  </a:t>
            </a:r>
            <a:r>
              <a:rPr lang="tr-TR" dirty="0" err="1"/>
              <a:t>reflexes</a:t>
            </a:r>
            <a:r>
              <a:rPr lang="tr-TR" dirty="0"/>
              <a:t>  or  </a:t>
            </a:r>
            <a:r>
              <a:rPr lang="tr-TR" dirty="0" err="1"/>
              <a:t>predicts</a:t>
            </a:r>
            <a:r>
              <a:rPr lang="tr-TR" dirty="0"/>
              <a:t>  the </a:t>
            </a:r>
            <a:r>
              <a:rPr lang="tr-TR" dirty="0" err="1"/>
              <a:t>need</a:t>
            </a:r>
            <a:r>
              <a:rPr lang="tr-TR" dirty="0"/>
              <a:t>  for  </a:t>
            </a:r>
            <a:r>
              <a:rPr lang="tr-TR" dirty="0" err="1"/>
              <a:t>intubation</a:t>
            </a:r>
            <a:r>
              <a:rPr lang="tr-TR" dirty="0"/>
              <a:t>.  The  </a:t>
            </a:r>
            <a:r>
              <a:rPr lang="tr-TR" dirty="0" err="1"/>
              <a:t>patient’s</a:t>
            </a:r>
            <a:r>
              <a:rPr lang="tr-TR" dirty="0"/>
              <a:t>  </a:t>
            </a:r>
            <a:r>
              <a:rPr lang="tr-TR" dirty="0" err="1"/>
              <a:t>ability</a:t>
            </a:r>
            <a:r>
              <a:rPr lang="tr-TR" dirty="0"/>
              <a:t>  to  </a:t>
            </a:r>
            <a:r>
              <a:rPr lang="tr-TR" dirty="0" err="1"/>
              <a:t>swallow</a:t>
            </a:r>
            <a:r>
              <a:rPr lang="tr-TR" dirty="0"/>
              <a:t>  or  </a:t>
            </a:r>
            <a:r>
              <a:rPr lang="tr-TR" dirty="0" err="1"/>
              <a:t>handle</a:t>
            </a:r>
            <a:r>
              <a:rPr lang="tr-TR" dirty="0"/>
              <a:t> </a:t>
            </a:r>
            <a:r>
              <a:rPr lang="tr-TR" dirty="0" err="1"/>
              <a:t>secretions</a:t>
            </a:r>
            <a:r>
              <a:rPr lang="tr-TR" dirty="0"/>
              <a:t>  is  a  more  </a:t>
            </a:r>
            <a:r>
              <a:rPr lang="tr-TR" dirty="0" err="1"/>
              <a:t>reliable</a:t>
            </a:r>
            <a:r>
              <a:rPr lang="tr-TR" dirty="0"/>
              <a:t>  </a:t>
            </a:r>
            <a:r>
              <a:rPr lang="tr-TR" dirty="0" err="1"/>
              <a:t>indicator</a:t>
            </a:r>
            <a:r>
              <a:rPr lang="tr-TR" dirty="0"/>
              <a:t>  of  </a:t>
            </a:r>
            <a:r>
              <a:rPr lang="tr-TR" dirty="0" err="1"/>
              <a:t>airway</a:t>
            </a:r>
            <a:r>
              <a:rPr lang="tr-TR" dirty="0"/>
              <a:t>  </a:t>
            </a:r>
            <a:r>
              <a:rPr lang="tr-TR" dirty="0" err="1"/>
              <a:t>protection</a:t>
            </a:r>
            <a:r>
              <a:rPr lang="tr-TR" dirty="0"/>
              <a:t>.  The </a:t>
            </a:r>
            <a:r>
              <a:rPr lang="tr-TR" dirty="0" err="1"/>
              <a:t>recommended</a:t>
            </a:r>
            <a:r>
              <a:rPr lang="tr-TR" dirty="0"/>
              <a:t>  </a:t>
            </a:r>
            <a:r>
              <a:rPr lang="tr-TR" dirty="0" err="1"/>
              <a:t>approach</a:t>
            </a:r>
            <a:r>
              <a:rPr lang="tr-TR" dirty="0"/>
              <a:t>  is  to  </a:t>
            </a:r>
            <a:r>
              <a:rPr lang="tr-TR" dirty="0" err="1"/>
              <a:t>evaluate</a:t>
            </a:r>
            <a:r>
              <a:rPr lang="tr-TR" dirty="0"/>
              <a:t>  the  </a:t>
            </a:r>
            <a:r>
              <a:rPr lang="tr-TR" dirty="0" err="1"/>
              <a:t>patient’s</a:t>
            </a:r>
            <a:r>
              <a:rPr lang="tr-TR" dirty="0"/>
              <a:t>  </a:t>
            </a:r>
            <a:r>
              <a:rPr lang="tr-TR" dirty="0" err="1"/>
              <a:t>level</a:t>
            </a:r>
            <a:r>
              <a:rPr lang="tr-TR" dirty="0"/>
              <a:t>  of  consciousness,  </a:t>
            </a:r>
            <a:r>
              <a:rPr lang="tr-TR" dirty="0" err="1"/>
              <a:t>ability</a:t>
            </a:r>
            <a:r>
              <a:rPr lang="tr-TR" dirty="0"/>
              <a:t>  to  </a:t>
            </a:r>
            <a:r>
              <a:rPr lang="tr-TR" dirty="0" err="1"/>
              <a:t>phonate</a:t>
            </a:r>
            <a:r>
              <a:rPr lang="tr-TR" dirty="0"/>
              <a:t>  in  </a:t>
            </a:r>
            <a:r>
              <a:rPr lang="tr-TR" dirty="0" err="1"/>
              <a:t>response</a:t>
            </a:r>
            <a:r>
              <a:rPr lang="tr-TR" dirty="0"/>
              <a:t>  to  </a:t>
            </a:r>
            <a:r>
              <a:rPr lang="tr-TR" dirty="0" err="1"/>
              <a:t>voice</a:t>
            </a:r>
            <a:r>
              <a:rPr lang="tr-TR" dirty="0"/>
              <a:t>  </a:t>
            </a:r>
            <a:r>
              <a:rPr lang="tr-TR" dirty="0" err="1"/>
              <a:t>command</a:t>
            </a:r>
            <a:r>
              <a:rPr lang="tr-TR" dirty="0"/>
              <a:t>  or query,  </a:t>
            </a:r>
            <a:r>
              <a:rPr lang="tr-TR" dirty="0" err="1"/>
              <a:t>which</a:t>
            </a:r>
            <a:r>
              <a:rPr lang="tr-TR" dirty="0"/>
              <a:t>  </a:t>
            </a:r>
            <a:r>
              <a:rPr lang="tr-TR" dirty="0" err="1"/>
              <a:t>provides</a:t>
            </a:r>
            <a:r>
              <a:rPr lang="tr-TR" dirty="0"/>
              <a:t>  information  </a:t>
            </a:r>
            <a:r>
              <a:rPr lang="tr-TR" dirty="0" err="1"/>
              <a:t>about</a:t>
            </a:r>
            <a:r>
              <a:rPr lang="tr-TR" dirty="0"/>
              <a:t>  the  </a:t>
            </a:r>
            <a:r>
              <a:rPr lang="tr-TR" dirty="0" err="1"/>
              <a:t>integrity</a:t>
            </a:r>
            <a:r>
              <a:rPr lang="tr-TR" dirty="0"/>
              <a:t>  of  the </a:t>
            </a:r>
            <a:r>
              <a:rPr lang="tr-TR" dirty="0" err="1"/>
              <a:t>upper</a:t>
            </a:r>
            <a:r>
              <a:rPr lang="tr-TR" dirty="0"/>
              <a:t>  </a:t>
            </a:r>
            <a:r>
              <a:rPr lang="tr-TR" dirty="0" err="1"/>
              <a:t>airway</a:t>
            </a:r>
            <a:r>
              <a:rPr lang="tr-TR" dirty="0"/>
              <a:t>  and  </a:t>
            </a:r>
            <a:r>
              <a:rPr lang="tr-TR" dirty="0" err="1"/>
              <a:t>level</a:t>
            </a:r>
            <a:r>
              <a:rPr lang="tr-TR" dirty="0"/>
              <a:t>  of  consciousness,  and  </a:t>
            </a:r>
            <a:r>
              <a:rPr lang="tr-TR" dirty="0" err="1"/>
              <a:t>ability</a:t>
            </a:r>
            <a:r>
              <a:rPr lang="tr-TR" dirty="0"/>
              <a:t>  to  </a:t>
            </a:r>
            <a:r>
              <a:rPr lang="tr-TR" dirty="0" err="1"/>
              <a:t>manage</a:t>
            </a:r>
            <a:r>
              <a:rPr lang="tr-TR" dirty="0"/>
              <a:t>  his or  her  </a:t>
            </a:r>
            <a:r>
              <a:rPr lang="tr-TR" dirty="0" err="1"/>
              <a:t>own</a:t>
            </a:r>
            <a:r>
              <a:rPr lang="tr-TR" dirty="0"/>
              <a:t>  </a:t>
            </a:r>
            <a:r>
              <a:rPr lang="tr-TR" dirty="0" err="1"/>
              <a:t>secretions</a:t>
            </a:r>
            <a:r>
              <a:rPr lang="tr-TR" dirty="0"/>
              <a:t>  (</a:t>
            </a:r>
            <a:r>
              <a:rPr lang="tr-TR" dirty="0" err="1"/>
              <a:t>eg</a:t>
            </a:r>
            <a:r>
              <a:rPr lang="tr-TR" dirty="0"/>
              <a:t>,  </a:t>
            </a:r>
            <a:r>
              <a:rPr lang="tr-TR" dirty="0" err="1"/>
              <a:t>pooling</a:t>
            </a:r>
            <a:r>
              <a:rPr lang="tr-TR" dirty="0"/>
              <a:t>  of  </a:t>
            </a:r>
            <a:r>
              <a:rPr lang="tr-TR" dirty="0" err="1"/>
              <a:t>secretions</a:t>
            </a:r>
            <a:r>
              <a:rPr lang="tr-TR" dirty="0"/>
              <a:t>  in  the  </a:t>
            </a:r>
            <a:r>
              <a:rPr lang="tr-TR" dirty="0" err="1"/>
              <a:t>oropharynx</a:t>
            </a:r>
            <a:r>
              <a:rPr lang="tr-TR" dirty="0"/>
              <a:t>,  absence  of  </a:t>
            </a:r>
            <a:r>
              <a:rPr lang="tr-TR" dirty="0" err="1"/>
              <a:t>swallowing</a:t>
            </a:r>
            <a:r>
              <a:rPr lang="tr-TR" dirty="0"/>
              <a:t>  </a:t>
            </a:r>
            <a:r>
              <a:rPr lang="tr-TR" dirty="0" err="1"/>
              <a:t>spontaneously</a:t>
            </a:r>
            <a:r>
              <a:rPr lang="tr-TR" dirty="0"/>
              <a:t>  or  on  </a:t>
            </a:r>
            <a:r>
              <a:rPr lang="tr-TR" dirty="0" err="1"/>
              <a:t>command</a:t>
            </a:r>
            <a:r>
              <a:rPr lang="tr-TR" dirty="0"/>
              <a:t>).  In general,  a  </a:t>
            </a:r>
            <a:r>
              <a:rPr lang="tr-TR" dirty="0" err="1"/>
              <a:t>patient</a:t>
            </a:r>
            <a:r>
              <a:rPr lang="tr-TR" dirty="0"/>
              <a:t>  who  </a:t>
            </a:r>
            <a:r>
              <a:rPr lang="tr-TR" dirty="0" err="1"/>
              <a:t>requires</a:t>
            </a:r>
            <a:r>
              <a:rPr lang="tr-TR" dirty="0"/>
              <a:t>  a  </a:t>
            </a:r>
            <a:r>
              <a:rPr lang="tr-TR" dirty="0" err="1"/>
              <a:t>maneuver</a:t>
            </a:r>
            <a:r>
              <a:rPr lang="tr-TR" dirty="0"/>
              <a:t>  to  </a:t>
            </a:r>
            <a:r>
              <a:rPr lang="tr-TR" dirty="0" err="1"/>
              <a:t>establish</a:t>
            </a:r>
            <a:r>
              <a:rPr lang="tr-TR" dirty="0"/>
              <a:t>  a  patent </a:t>
            </a:r>
            <a:r>
              <a:rPr lang="tr-TR" dirty="0" err="1"/>
              <a:t>airway</a:t>
            </a:r>
            <a:r>
              <a:rPr lang="tr-TR" dirty="0"/>
              <a:t>  or  who  </a:t>
            </a:r>
            <a:r>
              <a:rPr lang="tr-TR" dirty="0" err="1"/>
              <a:t>easily</a:t>
            </a:r>
            <a:r>
              <a:rPr lang="tr-TR" dirty="0"/>
              <a:t>  </a:t>
            </a:r>
            <a:r>
              <a:rPr lang="tr-TR" dirty="0" err="1"/>
              <a:t>tolerates</a:t>
            </a:r>
            <a:r>
              <a:rPr lang="tr-TR" dirty="0"/>
              <a:t>  an  oral  </a:t>
            </a:r>
            <a:r>
              <a:rPr lang="tr-TR" dirty="0" err="1"/>
              <a:t>airway</a:t>
            </a:r>
            <a:r>
              <a:rPr lang="tr-TR" dirty="0"/>
              <a:t>  </a:t>
            </a:r>
            <a:r>
              <a:rPr lang="tr-TR" dirty="0" err="1"/>
              <a:t>requires</a:t>
            </a:r>
            <a:r>
              <a:rPr lang="tr-TR" dirty="0"/>
              <a:t>  </a:t>
            </a:r>
            <a:r>
              <a:rPr lang="tr-TR" dirty="0" err="1"/>
              <a:t>intubation</a:t>
            </a:r>
            <a:r>
              <a:rPr lang="tr-TR" dirty="0"/>
              <a:t> for  </a:t>
            </a:r>
            <a:r>
              <a:rPr lang="tr-TR" dirty="0" err="1"/>
              <a:t>airway</a:t>
            </a:r>
            <a:r>
              <a:rPr lang="tr-TR" dirty="0"/>
              <a:t>  </a:t>
            </a:r>
            <a:r>
              <a:rPr lang="tr-TR" dirty="0" err="1"/>
              <a:t>protection</a:t>
            </a:r>
            <a:r>
              <a:rPr lang="tr-TR" dirty="0"/>
              <a:t>,  </a:t>
            </a:r>
            <a:r>
              <a:rPr lang="tr-TR" dirty="0" err="1"/>
              <a:t>unless</a:t>
            </a:r>
            <a:r>
              <a:rPr lang="tr-TR" dirty="0"/>
              <a:t>  </a:t>
            </a:r>
            <a:r>
              <a:rPr lang="tr-TR" dirty="0" err="1"/>
              <a:t>there</a:t>
            </a:r>
            <a:r>
              <a:rPr lang="tr-TR" dirty="0"/>
              <a:t>  is  a  </a:t>
            </a:r>
            <a:r>
              <a:rPr lang="tr-TR" dirty="0" err="1"/>
              <a:t>temporary</a:t>
            </a:r>
            <a:r>
              <a:rPr lang="tr-TR" dirty="0"/>
              <a:t>  or  </a:t>
            </a:r>
            <a:r>
              <a:rPr lang="tr-TR" dirty="0" err="1"/>
              <a:t>readily</a:t>
            </a:r>
            <a:r>
              <a:rPr lang="tr-TR" dirty="0"/>
              <a:t> </a:t>
            </a:r>
            <a:r>
              <a:rPr lang="tr-TR" dirty="0" err="1"/>
              <a:t>reversible</a:t>
            </a:r>
            <a:r>
              <a:rPr lang="tr-TR" dirty="0"/>
              <a:t>  </a:t>
            </a:r>
            <a:r>
              <a:rPr lang="tr-TR" dirty="0" err="1"/>
              <a:t>condition</a:t>
            </a:r>
            <a:r>
              <a:rPr lang="tr-TR" dirty="0"/>
              <a:t>,  such  as  an  </a:t>
            </a:r>
            <a:r>
              <a:rPr lang="tr-TR" dirty="0" err="1"/>
              <a:t>opioid</a:t>
            </a:r>
            <a:r>
              <a:rPr lang="tr-TR" dirty="0"/>
              <a:t>  </a:t>
            </a:r>
            <a:r>
              <a:rPr lang="tr-TR" dirty="0" err="1"/>
              <a:t>overdose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50E24-58EB-1048-B192-1B869D5C00F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956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10/4/2019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B65567-7831-124C-813C-D0C289636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sz="9000" dirty="0" err="1"/>
              <a:t>Trakeal</a:t>
            </a:r>
            <a:r>
              <a:rPr lang="tr-TR" sz="9000" dirty="0"/>
              <a:t> </a:t>
            </a:r>
            <a:r>
              <a:rPr lang="tr-TR" sz="9000" dirty="0" err="1"/>
              <a:t>entübasyon</a:t>
            </a:r>
            <a:endParaRPr lang="tr-TR" sz="90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0157FD8-960D-9946-838A-C54F477371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Dr. Ramazan SİVİL</a:t>
            </a:r>
          </a:p>
        </p:txBody>
      </p:sp>
    </p:spTree>
    <p:extLst>
      <p:ext uri="{BB962C8B-B14F-4D97-AF65-F5344CB8AC3E}">
        <p14:creationId xmlns:p14="http://schemas.microsoft.com/office/powerpoint/2010/main" val="2329589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9DBCCB-8A3B-4B5D-B7FD-EF8CF4234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entübasyon</a:t>
            </a:r>
            <a:r>
              <a:rPr lang="tr-TR" dirty="0"/>
              <a:t>? </a:t>
            </a:r>
          </a:p>
        </p:txBody>
      </p:sp>
      <p:sp>
        <p:nvSpPr>
          <p:cNvPr id="4" name="Google Shape;448;p57">
            <a:extLst>
              <a:ext uri="{FF2B5EF4-FFF2-40B4-BE49-F238E27FC236}">
                <a16:creationId xmlns:a16="http://schemas.microsoft.com/office/drawing/2014/main" id="{356B000B-ABCB-412E-A25E-0D80ED257C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9975" y="2120900"/>
            <a:ext cx="100584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3225" marR="0" lvl="0" indent="-403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Orotrakeal mi-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Nazotrakeal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mi?</a:t>
            </a:r>
            <a:endParaRPr dirty="0"/>
          </a:p>
          <a:p>
            <a:pPr marL="806450" marR="0" lvl="1" indent="-412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aldeano"/>
              <a:buChar char="•"/>
            </a:pPr>
            <a:r>
              <a:rPr lang="tr-TR" sz="22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Orotrakeal</a:t>
            </a:r>
            <a:endParaRPr dirty="0"/>
          </a:p>
          <a:p>
            <a:pPr marL="11430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Apneik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hasta</a:t>
            </a:r>
            <a:endParaRPr dirty="0"/>
          </a:p>
          <a:p>
            <a:pPr marL="11430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Orta yüz travmaları</a:t>
            </a:r>
            <a:endParaRPr dirty="0"/>
          </a:p>
          <a:p>
            <a:pPr marL="11430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Bilinen kanama bozuklukları</a:t>
            </a:r>
            <a:endParaRPr dirty="0"/>
          </a:p>
          <a:p>
            <a:pPr marL="806450" marR="0" lvl="1" indent="-412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aldeano"/>
              <a:buChar char="•"/>
            </a:pPr>
            <a:r>
              <a:rPr lang="tr-TR" sz="22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Nazotrakeal</a:t>
            </a:r>
            <a:endParaRPr dirty="0"/>
          </a:p>
          <a:p>
            <a:pPr marL="11430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Solunumu olan hasta</a:t>
            </a:r>
            <a:endParaRPr dirty="0"/>
          </a:p>
          <a:p>
            <a:pPr marL="11430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Kısa/kalın boyunlu hasta</a:t>
            </a:r>
            <a:endParaRPr dirty="0"/>
          </a:p>
          <a:p>
            <a:pPr marL="11430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Status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</a:t>
            </a: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epilepticus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395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1C7FF924-8DA0-4BE9-8C7E-095B0EC13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2F70907-4DE6-3D47-A974-6D52127F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4000" dirty="0"/>
              <a:t>Hızlı ardışık </a:t>
            </a:r>
            <a:r>
              <a:rPr lang="tr-TR" sz="4000" dirty="0" err="1"/>
              <a:t>entübasyon</a:t>
            </a:r>
            <a:endParaRPr lang="tr-TR" sz="40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0CEF984-D12C-134A-9EA1-8FF5ACF7A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741203"/>
            <a:ext cx="5112461" cy="5385854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C1C449-8FF0-F344-9B01-9F8E05DA9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tr-TR" sz="1800"/>
              <a:t>Preparation(hazırlık)</a:t>
            </a:r>
          </a:p>
          <a:p>
            <a:r>
              <a:rPr lang="tr-TR" sz="1800"/>
              <a:t>Preoksijenizasyon</a:t>
            </a:r>
          </a:p>
          <a:p>
            <a:r>
              <a:rPr lang="tr-TR" sz="1800"/>
              <a:t>Pretreatment(ön tedavi)</a:t>
            </a:r>
          </a:p>
          <a:p>
            <a:r>
              <a:rPr lang="tr-TR" sz="1800"/>
              <a:t>Paralizi ve indüksiyon</a:t>
            </a:r>
          </a:p>
          <a:p>
            <a:r>
              <a:rPr lang="tr-TR" sz="1800"/>
              <a:t>Pozisyon</a:t>
            </a:r>
          </a:p>
          <a:p>
            <a:r>
              <a:rPr lang="tr-TR" sz="1800"/>
              <a:t>Placement of Tube(tüpün yerleştirilmesi)</a:t>
            </a:r>
          </a:p>
          <a:p>
            <a:r>
              <a:rPr lang="tr-TR" sz="1800"/>
              <a:t>Postentübasyon Management</a:t>
            </a:r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5029B4A8-2CF0-48DC-B29E-F3B62EDDC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1DA811-F7AE-460D-9891-57F221994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747795E-BBFD-44B4-892D-2054745A8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103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D31F94-24A6-224E-BD94-750A1591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Hızlı ardışık </a:t>
            </a:r>
            <a:r>
              <a:rPr lang="tr-TR" dirty="0" err="1"/>
              <a:t>entübasyon</a:t>
            </a:r>
            <a:endParaRPr lang="tr-TR" dirty="0"/>
          </a:p>
        </p:txBody>
      </p:sp>
      <p:sp>
        <p:nvSpPr>
          <p:cNvPr id="4" name="Google Shape;247;p32">
            <a:extLst>
              <a:ext uri="{FF2B5EF4-FFF2-40B4-BE49-F238E27FC236}">
                <a16:creationId xmlns:a16="http://schemas.microsoft.com/office/drawing/2014/main" id="{0C5B23DC-0FA5-4109-949C-7FB480833D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9975" y="2120900"/>
            <a:ext cx="100584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03225" marR="0" lvl="0" indent="-403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2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HAE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</a:t>
            </a:r>
            <a:r>
              <a:rPr lang="tr-TR" sz="22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uygulaması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3 tipte olabilir:</a:t>
            </a:r>
            <a:endParaRPr dirty="0"/>
          </a:p>
          <a:p>
            <a:pPr marL="806450" marR="0" lvl="1" indent="-412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200" i="0" u="sng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1. </a:t>
            </a:r>
            <a:r>
              <a:rPr lang="tr-TR" sz="1900" i="0" u="sng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Kontrollü-tam</a:t>
            </a:r>
            <a:r>
              <a:rPr lang="tr-TR" sz="2200" i="0" u="sng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HAE</a:t>
            </a:r>
            <a:endParaRPr sz="1700" dirty="0"/>
          </a:p>
          <a:p>
            <a:pPr marL="806450" marR="0" lvl="1" indent="-412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200" i="0" u="sng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2. Hızlandırılmış HAE</a:t>
            </a:r>
            <a:endParaRPr sz="1700" dirty="0"/>
          </a:p>
          <a:p>
            <a:pPr marL="11430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Ön oksijenlendirme 8 </a:t>
            </a: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vital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kapasite </a:t>
            </a:r>
          </a:p>
          <a:p>
            <a:pPr marL="800100" marR="0" lvl="2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solunumu ile 30 </a:t>
            </a: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sn’ye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kısaltılır.</a:t>
            </a:r>
            <a:endParaRPr dirty="0"/>
          </a:p>
          <a:p>
            <a:pPr marL="11430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Ön tedavi 2 </a:t>
            </a: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dk’ya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indirilir.</a:t>
            </a:r>
            <a:endParaRPr dirty="0"/>
          </a:p>
          <a:p>
            <a:pPr marL="806450" marR="0" lvl="1" indent="-412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sng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3. Acil HAE</a:t>
            </a:r>
            <a:endParaRPr dirty="0"/>
          </a:p>
          <a:p>
            <a:pPr marL="11430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Ön tedavi evresi de kaldırılır.</a:t>
            </a:r>
            <a:endParaRPr dirty="0"/>
          </a:p>
        </p:txBody>
      </p:sp>
      <p:sp>
        <p:nvSpPr>
          <p:cNvPr id="5" name="Google Shape;249;p32">
            <a:extLst>
              <a:ext uri="{FF2B5EF4-FFF2-40B4-BE49-F238E27FC236}">
                <a16:creationId xmlns:a16="http://schemas.microsoft.com/office/drawing/2014/main" id="{B721AA3B-2831-4B4F-B383-A10D64C8B8E8}"/>
              </a:ext>
            </a:extLst>
          </p:cNvPr>
          <p:cNvSpPr/>
          <p:nvPr/>
        </p:nvSpPr>
        <p:spPr>
          <a:xfrm>
            <a:off x="8613657" y="2309876"/>
            <a:ext cx="215900" cy="2592387"/>
          </a:xfrm>
          <a:prstGeom prst="downArrow">
            <a:avLst>
              <a:gd name="adj1" fmla="val 20701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50;p32">
            <a:extLst>
              <a:ext uri="{FF2B5EF4-FFF2-40B4-BE49-F238E27FC236}">
                <a16:creationId xmlns:a16="http://schemas.microsoft.com/office/drawing/2014/main" id="{D894870C-0B22-4996-AA28-DB34DF54CBD5}"/>
              </a:ext>
            </a:extLst>
          </p:cNvPr>
          <p:cNvSpPr/>
          <p:nvPr/>
        </p:nvSpPr>
        <p:spPr>
          <a:xfrm>
            <a:off x="9262945" y="3894201"/>
            <a:ext cx="215900" cy="1008062"/>
          </a:xfrm>
          <a:prstGeom prst="downArrow">
            <a:avLst>
              <a:gd name="adj1" fmla="val 19287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51;p32">
            <a:extLst>
              <a:ext uri="{FF2B5EF4-FFF2-40B4-BE49-F238E27FC236}">
                <a16:creationId xmlns:a16="http://schemas.microsoft.com/office/drawing/2014/main" id="{0675CDE0-9B87-423D-A73F-F4D6BFE6EA49}"/>
              </a:ext>
            </a:extLst>
          </p:cNvPr>
          <p:cNvSpPr/>
          <p:nvPr/>
        </p:nvSpPr>
        <p:spPr>
          <a:xfrm>
            <a:off x="9910645" y="4686364"/>
            <a:ext cx="215900" cy="2159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52;p32">
            <a:extLst>
              <a:ext uri="{FF2B5EF4-FFF2-40B4-BE49-F238E27FC236}">
                <a16:creationId xmlns:a16="http://schemas.microsoft.com/office/drawing/2014/main" id="{F05F3678-702F-4BF9-9D13-1C0D5A500AA2}"/>
              </a:ext>
            </a:extLst>
          </p:cNvPr>
          <p:cNvSpPr/>
          <p:nvPr/>
        </p:nvSpPr>
        <p:spPr>
          <a:xfrm>
            <a:off x="8397757" y="5189601"/>
            <a:ext cx="1944687" cy="720725"/>
          </a:xfrm>
          <a:prstGeom prst="downArrowCallout">
            <a:avLst>
              <a:gd name="adj1" fmla="val 14035"/>
              <a:gd name="adj2" fmla="val 8799"/>
              <a:gd name="adj3" fmla="val 16200"/>
              <a:gd name="adj4" fmla="val 9799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Galdeano"/>
              <a:buNone/>
            </a:pPr>
            <a:r>
              <a:rPr lang="tr-TR" sz="1800" b="1" i="0" u="none">
                <a:solidFill>
                  <a:srgbClr val="000000"/>
                </a:solidFill>
                <a:latin typeface="Galdeano"/>
                <a:ea typeface="Galdeano"/>
                <a:cs typeface="Galdeano"/>
                <a:sym typeface="Galdeano"/>
              </a:rPr>
              <a:t>1           2           3 </a:t>
            </a:r>
            <a:endParaRPr/>
          </a:p>
        </p:txBody>
      </p:sp>
      <p:sp>
        <p:nvSpPr>
          <p:cNvPr id="9" name="Google Shape;253;p32">
            <a:extLst>
              <a:ext uri="{FF2B5EF4-FFF2-40B4-BE49-F238E27FC236}">
                <a16:creationId xmlns:a16="http://schemas.microsoft.com/office/drawing/2014/main" id="{1B7442A4-E705-4619-80D7-167444768097}"/>
              </a:ext>
            </a:extLst>
          </p:cNvPr>
          <p:cNvSpPr txBox="1"/>
          <p:nvPr/>
        </p:nvSpPr>
        <p:spPr>
          <a:xfrm>
            <a:off x="8224630" y="1931832"/>
            <a:ext cx="993953" cy="3913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Galdeano"/>
              <a:buNone/>
            </a:pPr>
            <a:r>
              <a:rPr lang="tr-TR" sz="2400" dirty="0"/>
              <a:t>10</a:t>
            </a:r>
            <a:endParaRPr sz="2400" dirty="0"/>
          </a:p>
        </p:txBody>
      </p:sp>
      <p:sp>
        <p:nvSpPr>
          <p:cNvPr id="10" name="Google Shape;254;p32">
            <a:extLst>
              <a:ext uri="{FF2B5EF4-FFF2-40B4-BE49-F238E27FC236}">
                <a16:creationId xmlns:a16="http://schemas.microsoft.com/office/drawing/2014/main" id="{B34A12A4-ED42-462A-95EB-8D55F98D6573}"/>
              </a:ext>
            </a:extLst>
          </p:cNvPr>
          <p:cNvSpPr txBox="1"/>
          <p:nvPr/>
        </p:nvSpPr>
        <p:spPr>
          <a:xfrm>
            <a:off x="8945751" y="3664839"/>
            <a:ext cx="848697" cy="215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Galdeano"/>
              <a:buNone/>
            </a:pPr>
            <a:r>
              <a:rPr lang="tr-TR" dirty="0"/>
              <a:t>2,5</a:t>
            </a:r>
            <a:endParaRPr dirty="0"/>
          </a:p>
        </p:txBody>
      </p:sp>
      <p:sp>
        <p:nvSpPr>
          <p:cNvPr id="11" name="Google Shape;255;p32">
            <a:extLst>
              <a:ext uri="{FF2B5EF4-FFF2-40B4-BE49-F238E27FC236}">
                <a16:creationId xmlns:a16="http://schemas.microsoft.com/office/drawing/2014/main" id="{70AF673A-7FE6-4CCC-A665-E3CA66443132}"/>
              </a:ext>
            </a:extLst>
          </p:cNvPr>
          <p:cNvSpPr txBox="1"/>
          <p:nvPr/>
        </p:nvSpPr>
        <p:spPr>
          <a:xfrm>
            <a:off x="9766182" y="4299045"/>
            <a:ext cx="576262" cy="387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Galdeano"/>
              <a:buNone/>
            </a:pPr>
            <a:r>
              <a:rPr lang="tr-TR" dirty="0"/>
              <a:t>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394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88AEB7-E6FF-1E49-A7B5-DB77B734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1 – Hazırlık Evresi (-10 </a:t>
            </a:r>
            <a:r>
              <a:rPr lang="tr-TR" sz="4000" i="1" dirty="0" err="1"/>
              <a:t>dk</a:t>
            </a:r>
            <a:r>
              <a:rPr lang="tr-TR" sz="4000" i="1" dirty="0"/>
              <a:t>)</a:t>
            </a:r>
            <a:endParaRPr lang="tr-TR" i="1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F3D6088-C007-48D2-903B-A04A4E350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Hasta güvenlik çemberine alınır</a:t>
            </a:r>
          </a:p>
          <a:p>
            <a:r>
              <a:rPr lang="tr-TR" sz="2800" dirty="0"/>
              <a:t>Tüm ekipman hazır duruma getirilir</a:t>
            </a:r>
          </a:p>
          <a:p>
            <a:r>
              <a:rPr lang="tr-TR" sz="2800" dirty="0"/>
              <a:t>Hastalar zor havayolu ve </a:t>
            </a:r>
            <a:r>
              <a:rPr lang="tr-TR" sz="2800" dirty="0" err="1"/>
              <a:t>entübasyonun</a:t>
            </a:r>
            <a:r>
              <a:rPr lang="tr-TR" sz="2800" dirty="0"/>
              <a:t> başarısız olması durumuna karşı değerlendirilir</a:t>
            </a:r>
          </a:p>
          <a:p>
            <a:r>
              <a:rPr lang="tr-TR" sz="2800" dirty="0"/>
              <a:t>B planı hazırlanır</a:t>
            </a:r>
          </a:p>
          <a:p>
            <a:r>
              <a:rPr lang="tr-TR" sz="2800" dirty="0"/>
              <a:t>Bu işlemler sırasında hasta maske ile oksijen almalıdır</a:t>
            </a: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732243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7BE10A94-A046-4B2A-B8EA-2601019B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</p:spPr>
        <p:txBody>
          <a:bodyPr/>
          <a:lstStyle/>
          <a:p>
            <a:pPr algn="ctr"/>
            <a:r>
              <a:rPr lang="tr-TR" b="1"/>
              <a:t>Hızlı Ardışık Entübasyon</a:t>
            </a:r>
            <a:br>
              <a:rPr lang="tr-TR"/>
            </a:br>
            <a:r>
              <a:rPr lang="tr-TR" sz="4000" i="1"/>
              <a:t>Evre 1 – Hazırlık Evresi (-10 dk)</a:t>
            </a:r>
            <a:endParaRPr lang="tr-TR" i="1" dirty="0"/>
          </a:p>
        </p:txBody>
      </p:sp>
      <p:pic>
        <p:nvPicPr>
          <p:cNvPr id="5" name="Google Shape;268;p34" descr="guvenlikcemberi">
            <a:extLst>
              <a:ext uri="{FF2B5EF4-FFF2-40B4-BE49-F238E27FC236}">
                <a16:creationId xmlns:a16="http://schemas.microsoft.com/office/drawing/2014/main" id="{4A04407E-DBD8-4578-85A9-D5DE35DEF6F2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 l="-6421" r="-6421"/>
          <a:stretch/>
        </p:blipFill>
        <p:spPr>
          <a:xfrm>
            <a:off x="6088880" y="4141182"/>
            <a:ext cx="20590" cy="10735"/>
          </a:xfrm>
          <a:prstGeom prst="rect">
            <a:avLst/>
          </a:prstGeom>
          <a:noFill/>
          <a:ln w="9525" cap="flat" cmpd="sng">
            <a:solidFill>
              <a:srgbClr val="FFCC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261B143-6370-4E27-8F5E-77549140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933" y="2753450"/>
            <a:ext cx="8108383" cy="372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DABF093-547A-445D-A002-8B1C518CC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225" y="2003577"/>
            <a:ext cx="579779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39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1C40124-1649-4FF2-8F64-C8284EB9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6727CD-9977-4B25-9516-2B6E06AAA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9F4D31-E06B-4B98-A1F1-A29AFCBDD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6A80A-C3F4-48DE-80ED-845C8B3E1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FE31B0AE-A7BF-48E5-B9BD-48917C90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/>
              <a:t>Hızlı Ardışık Entübasyon</a:t>
            </a:r>
            <a:br>
              <a:rPr lang="en-US" sz="4100"/>
            </a:br>
            <a:r>
              <a:rPr lang="en-US" sz="4100" i="1"/>
              <a:t>Evre 1 – Hazırlık Evresi (-10 dk)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BA10335-1CEF-4D71-96D0-AE66DB5594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640080" y="1113618"/>
            <a:ext cx="3369910" cy="176077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C8D9C0B-947A-443E-89A0-25CAC0905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" y="4582928"/>
            <a:ext cx="3369910" cy="396270"/>
          </a:xfrm>
          <a:prstGeom prst="rect">
            <a:avLst/>
          </a:prstGeom>
        </p:spPr>
      </p:pic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id="{F02DC852-2116-488A-BE1D-41BE3C929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tr-TR" sz="1800" dirty="0"/>
              <a:t>ETT </a:t>
            </a:r>
          </a:p>
          <a:p>
            <a:pPr lvl="1"/>
            <a:r>
              <a:rPr lang="tr-TR" sz="1600" dirty="0"/>
              <a:t>Kadın&gt;&gt; 7,5-8,0</a:t>
            </a:r>
          </a:p>
          <a:p>
            <a:pPr lvl="1"/>
            <a:r>
              <a:rPr lang="tr-TR" sz="1600" dirty="0"/>
              <a:t>Erkek&gt;&gt; 8,0-8,5</a:t>
            </a:r>
          </a:p>
          <a:p>
            <a:endParaRPr lang="tr-TR" sz="1800" dirty="0"/>
          </a:p>
          <a:p>
            <a:r>
              <a:rPr lang="tr-TR" sz="1800" dirty="0" err="1"/>
              <a:t>Laringoskop</a:t>
            </a:r>
            <a:r>
              <a:rPr lang="tr-TR" sz="1800" dirty="0"/>
              <a:t> Bıçağı</a:t>
            </a:r>
          </a:p>
          <a:p>
            <a:pPr lvl="1"/>
            <a:r>
              <a:rPr lang="tr-TR" sz="1600" dirty="0"/>
              <a:t>Macintosh&gt;&gt; 3-4</a:t>
            </a:r>
          </a:p>
          <a:p>
            <a:pPr lvl="1"/>
            <a:r>
              <a:rPr lang="tr-TR" sz="1600" dirty="0"/>
              <a:t>Miller&gt;&gt; 1-2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2417C7-A82F-44F7-A96F-B751F330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41F7344-9C8B-4289-B22F-5A9BE386F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D44D01D-A2CB-4AC9-9D70-A4DC027D1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76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37DE2E-170E-42B1-A550-BD54F2BFE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/>
              <a:t>Ekipman Listesi</a:t>
            </a:r>
          </a:p>
          <a:p>
            <a:pPr lvl="1"/>
            <a:r>
              <a:rPr lang="tr-TR" dirty="0"/>
              <a:t>Oksijen kaynağı ve tüpler</a:t>
            </a:r>
          </a:p>
          <a:p>
            <a:pPr lvl="1"/>
            <a:r>
              <a:rPr lang="tr-TR" dirty="0" err="1"/>
              <a:t>Ambu</a:t>
            </a:r>
            <a:r>
              <a:rPr lang="tr-TR" dirty="0"/>
              <a:t> balonu</a:t>
            </a:r>
          </a:p>
          <a:p>
            <a:pPr lvl="1"/>
            <a:r>
              <a:rPr lang="tr-TR" dirty="0"/>
              <a:t>Balon </a:t>
            </a:r>
            <a:r>
              <a:rPr lang="tr-TR" dirty="0" err="1"/>
              <a:t>valv</a:t>
            </a:r>
            <a:r>
              <a:rPr lang="tr-TR" dirty="0"/>
              <a:t> maske</a:t>
            </a:r>
          </a:p>
          <a:p>
            <a:pPr lvl="1"/>
            <a:r>
              <a:rPr lang="tr-TR" dirty="0"/>
              <a:t>Açık yüz maskeleri- çeşitli boy ve şekillerde</a:t>
            </a:r>
          </a:p>
          <a:p>
            <a:pPr lvl="1"/>
            <a:r>
              <a:rPr lang="tr-TR" dirty="0" err="1"/>
              <a:t>Orofaringeal</a:t>
            </a:r>
            <a:r>
              <a:rPr lang="tr-TR" dirty="0"/>
              <a:t> </a:t>
            </a:r>
            <a:r>
              <a:rPr lang="tr-TR" dirty="0" err="1"/>
              <a:t>airway</a:t>
            </a:r>
            <a:r>
              <a:rPr lang="tr-TR" dirty="0"/>
              <a:t>- küçük, orta, büyük</a:t>
            </a:r>
          </a:p>
          <a:p>
            <a:pPr lvl="1"/>
            <a:r>
              <a:rPr lang="tr-TR" dirty="0" err="1"/>
              <a:t>Nazofaringeal</a:t>
            </a:r>
            <a:r>
              <a:rPr lang="tr-TR" dirty="0"/>
              <a:t> </a:t>
            </a:r>
            <a:r>
              <a:rPr lang="tr-TR" dirty="0" err="1"/>
              <a:t>airway</a:t>
            </a:r>
            <a:r>
              <a:rPr lang="tr-TR" dirty="0"/>
              <a:t>- 3 boyda</a:t>
            </a:r>
          </a:p>
          <a:p>
            <a:pPr lvl="1"/>
            <a:r>
              <a:rPr lang="tr-TR" dirty="0" err="1"/>
              <a:t>Aspirasyon</a:t>
            </a:r>
            <a:r>
              <a:rPr lang="tr-TR" dirty="0"/>
              <a:t> </a:t>
            </a:r>
            <a:r>
              <a:rPr lang="tr-TR" dirty="0" err="1"/>
              <a:t>kateteri</a:t>
            </a:r>
            <a:r>
              <a:rPr lang="tr-TR" dirty="0"/>
              <a:t> ve kaynağı</a:t>
            </a:r>
          </a:p>
          <a:p>
            <a:pPr lvl="1"/>
            <a:r>
              <a:rPr lang="tr-TR" dirty="0"/>
              <a:t>Nabız </a:t>
            </a:r>
            <a:r>
              <a:rPr lang="tr-TR" dirty="0" err="1"/>
              <a:t>oksimetre</a:t>
            </a:r>
            <a:r>
              <a:rPr lang="tr-TR" dirty="0"/>
              <a:t>, CO2 </a:t>
            </a:r>
            <a:r>
              <a:rPr lang="tr-TR" dirty="0" err="1"/>
              <a:t>dedektörü</a:t>
            </a:r>
            <a:endParaRPr lang="tr-TR" dirty="0"/>
          </a:p>
          <a:p>
            <a:pPr lvl="1"/>
            <a:r>
              <a:rPr lang="tr-TR" dirty="0" err="1"/>
              <a:t>Endotrakeal</a:t>
            </a:r>
            <a:r>
              <a:rPr lang="tr-TR" dirty="0"/>
              <a:t> tüpler- çeşitli boylarda</a:t>
            </a:r>
          </a:p>
          <a:p>
            <a:pPr lvl="1"/>
            <a:r>
              <a:rPr lang="tr-TR" dirty="0" err="1"/>
              <a:t>Lanringoskop</a:t>
            </a:r>
            <a:r>
              <a:rPr lang="tr-TR" dirty="0"/>
              <a:t> sap ve </a:t>
            </a:r>
            <a:r>
              <a:rPr lang="tr-TR" dirty="0" err="1"/>
              <a:t>bladeleri</a:t>
            </a:r>
            <a:endParaRPr lang="tr-TR" dirty="0"/>
          </a:p>
          <a:p>
            <a:pPr lvl="1"/>
            <a:r>
              <a:rPr lang="tr-TR" dirty="0"/>
              <a:t>Enjektörler</a:t>
            </a:r>
          </a:p>
          <a:p>
            <a:pPr lvl="1"/>
            <a:r>
              <a:rPr lang="tr-TR" dirty="0" err="1"/>
              <a:t>Magill</a:t>
            </a:r>
            <a:r>
              <a:rPr lang="tr-TR" dirty="0"/>
              <a:t> forseps , stileler, dil basacağı</a:t>
            </a:r>
          </a:p>
          <a:p>
            <a:pPr lvl="1"/>
            <a:r>
              <a:rPr lang="tr-TR" dirty="0"/>
              <a:t>Kaydırıcı jel</a:t>
            </a:r>
          </a:p>
          <a:p>
            <a:pPr lvl="1"/>
            <a:r>
              <a:rPr lang="tr-TR" dirty="0"/>
              <a:t>Alternatif kurtarıcı havayolu ekipmanları- LMA, </a:t>
            </a:r>
            <a:r>
              <a:rPr lang="tr-TR" dirty="0" err="1"/>
              <a:t>Combitube</a:t>
            </a:r>
            <a:r>
              <a:rPr lang="tr-TR" dirty="0"/>
              <a:t>, </a:t>
            </a:r>
            <a:r>
              <a:rPr lang="tr-TR" dirty="0" err="1"/>
              <a:t>KingLT</a:t>
            </a:r>
            <a:endParaRPr lang="tr-TR" dirty="0"/>
          </a:p>
          <a:p>
            <a:pPr lvl="1"/>
            <a:r>
              <a:rPr lang="tr-TR" dirty="0"/>
              <a:t>Cerrahi </a:t>
            </a:r>
            <a:r>
              <a:rPr lang="tr-TR" dirty="0" err="1"/>
              <a:t>krikotiroidotomi</a:t>
            </a:r>
            <a:r>
              <a:rPr lang="tr-TR" dirty="0"/>
              <a:t> seti</a:t>
            </a:r>
          </a:p>
          <a:p>
            <a:pPr lvl="1"/>
            <a:r>
              <a:rPr lang="tr-TR" dirty="0" err="1"/>
              <a:t>Sedasyon</a:t>
            </a:r>
            <a:r>
              <a:rPr lang="tr-TR" dirty="0"/>
              <a:t> ve HAE için ilaçlar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17569323-419F-490B-A956-2E40CC02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</p:spPr>
        <p:txBody>
          <a:bodyPr/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1 – Hazırlık Evresi (-10 </a:t>
            </a:r>
            <a:r>
              <a:rPr lang="tr-TR" sz="4000" i="1" dirty="0" err="1"/>
              <a:t>dk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3239069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3A74D2-0E04-644A-A8F2-7DD8CAA9F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Zor havayolu değerlendirme </a:t>
            </a:r>
          </a:p>
          <a:p>
            <a:pPr lvl="1"/>
            <a:r>
              <a:rPr lang="tr-TR" sz="2800" dirty="0" err="1"/>
              <a:t>Entübasyon</a:t>
            </a:r>
            <a:r>
              <a:rPr lang="tr-TR" sz="2800" dirty="0"/>
              <a:t> öncesi</a:t>
            </a:r>
          </a:p>
          <a:p>
            <a:pPr lvl="2"/>
            <a:r>
              <a:rPr lang="tr-TR" sz="2400" dirty="0"/>
              <a:t>LEMON</a:t>
            </a:r>
          </a:p>
          <a:p>
            <a:pPr lvl="1"/>
            <a:r>
              <a:rPr lang="tr-TR" sz="2800" dirty="0" err="1"/>
              <a:t>Entübasyon</a:t>
            </a:r>
            <a:r>
              <a:rPr lang="tr-TR" sz="2800" dirty="0"/>
              <a:t> sırasında</a:t>
            </a:r>
          </a:p>
          <a:p>
            <a:pPr lvl="2"/>
            <a:r>
              <a:rPr lang="tr-TR" sz="2400" dirty="0" err="1"/>
              <a:t>Cormack-Lehane</a:t>
            </a:r>
            <a:r>
              <a:rPr lang="tr-TR" sz="2400" dirty="0"/>
              <a:t> sınıflaması</a:t>
            </a:r>
          </a:p>
          <a:p>
            <a:pPr lvl="1"/>
            <a:r>
              <a:rPr lang="tr-TR" sz="2800" dirty="0" err="1"/>
              <a:t>Entübasyon</a:t>
            </a:r>
            <a:r>
              <a:rPr lang="tr-TR" sz="2800" dirty="0"/>
              <a:t> sonrası</a:t>
            </a:r>
          </a:p>
          <a:p>
            <a:pPr lvl="2"/>
            <a:r>
              <a:rPr lang="tr-TR" sz="2400" dirty="0"/>
              <a:t>Girişim sayısı ve süresi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2091FF46-8567-486C-AC17-C13E072C5EAB}"/>
              </a:ext>
            </a:extLst>
          </p:cNvPr>
          <p:cNvSpPr txBox="1">
            <a:spLocks/>
          </p:cNvSpPr>
          <p:nvPr/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1 – Hazırlık Evresi (-10 </a:t>
            </a:r>
            <a:r>
              <a:rPr lang="tr-TR" sz="4000" i="1" dirty="0" err="1"/>
              <a:t>dk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839757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264976AF-AD82-E44A-A24E-109E3BA15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54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Rockwell Condensed" panose="02060603050405020104"/>
                <a:ea typeface="+mj-ea"/>
                <a:cs typeface="+mj-cs"/>
              </a:rPr>
              <a:t>	</a:t>
            </a:r>
            <a:r>
              <a:rPr lang="tr-TR" sz="5400" cap="all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Rockwell Condensed" panose="02060603050405020104"/>
                <a:ea typeface="+mj-ea"/>
                <a:cs typeface="+mj-cs"/>
              </a:rPr>
              <a:t>Entübasyon</a:t>
            </a:r>
            <a:r>
              <a:rPr lang="tr-TR" sz="54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Rockwell Condensed" panose="02060603050405020104"/>
                <a:ea typeface="+mj-ea"/>
                <a:cs typeface="+mj-cs"/>
              </a:rPr>
              <a:t> öncesi</a:t>
            </a:r>
            <a:endParaRPr lang="tr-TR" sz="3200" dirty="0">
              <a:solidFill>
                <a:schemeClr val="accent1"/>
              </a:solidFill>
            </a:endParaRPr>
          </a:p>
          <a:p>
            <a:r>
              <a:rPr lang="tr-TR" sz="3200" dirty="0" err="1">
                <a:solidFill>
                  <a:schemeClr val="accent1"/>
                </a:solidFill>
              </a:rPr>
              <a:t>L</a:t>
            </a:r>
            <a:r>
              <a:rPr lang="tr-TR" sz="2400" dirty="0" err="1"/>
              <a:t>ook</a:t>
            </a:r>
            <a:r>
              <a:rPr lang="tr-TR" sz="2400" dirty="0"/>
              <a:t> </a:t>
            </a:r>
            <a:r>
              <a:rPr lang="tr-TR" sz="2400" dirty="0" err="1"/>
              <a:t>externally</a:t>
            </a:r>
            <a:r>
              <a:rPr lang="tr-TR" sz="2400" dirty="0"/>
              <a:t> (dışardan bak)</a:t>
            </a:r>
            <a:endParaRPr lang="tr-TR" sz="3200" dirty="0">
              <a:solidFill>
                <a:schemeClr val="accent1"/>
              </a:solidFill>
            </a:endParaRPr>
          </a:p>
          <a:p>
            <a:r>
              <a:rPr lang="tr-TR" sz="3200" dirty="0" err="1">
                <a:solidFill>
                  <a:schemeClr val="accent1"/>
                </a:solidFill>
              </a:rPr>
              <a:t>E</a:t>
            </a:r>
            <a:r>
              <a:rPr lang="tr-TR" sz="2400" dirty="0" err="1"/>
              <a:t>valuate</a:t>
            </a:r>
            <a:r>
              <a:rPr lang="tr-TR" sz="2400" dirty="0"/>
              <a:t> (3-3-2 kuralı)</a:t>
            </a:r>
            <a:endParaRPr lang="tr-TR" sz="3200" dirty="0">
              <a:solidFill>
                <a:schemeClr val="accent1"/>
              </a:solidFill>
            </a:endParaRPr>
          </a:p>
          <a:p>
            <a:r>
              <a:rPr lang="tr-TR" sz="3200" dirty="0" err="1">
                <a:solidFill>
                  <a:schemeClr val="accent1"/>
                </a:solidFill>
              </a:rPr>
              <a:t>M</a:t>
            </a:r>
            <a:r>
              <a:rPr lang="tr-TR" sz="2400" dirty="0" err="1"/>
              <a:t>allampati</a:t>
            </a:r>
            <a:endParaRPr lang="tr-TR" sz="3200" dirty="0">
              <a:solidFill>
                <a:schemeClr val="accent1"/>
              </a:solidFill>
            </a:endParaRPr>
          </a:p>
          <a:p>
            <a:r>
              <a:rPr lang="tr-TR" sz="3200" dirty="0" err="1">
                <a:solidFill>
                  <a:schemeClr val="accent1"/>
                </a:solidFill>
              </a:rPr>
              <a:t>O</a:t>
            </a:r>
            <a:r>
              <a:rPr lang="tr-TR" sz="2400" dirty="0" err="1"/>
              <a:t>bstruction</a:t>
            </a:r>
            <a:endParaRPr lang="tr-TR" sz="3200" dirty="0">
              <a:solidFill>
                <a:schemeClr val="accent1"/>
              </a:solidFill>
            </a:endParaRPr>
          </a:p>
          <a:p>
            <a:r>
              <a:rPr lang="tr-TR" sz="3200" dirty="0" err="1">
                <a:solidFill>
                  <a:schemeClr val="accent1"/>
                </a:solidFill>
              </a:rPr>
              <a:t>N</a:t>
            </a:r>
            <a:r>
              <a:rPr lang="tr-TR" sz="2400" dirty="0" err="1"/>
              <a:t>eck</a:t>
            </a:r>
            <a:r>
              <a:rPr lang="tr-TR" sz="2400" dirty="0"/>
              <a:t> </a:t>
            </a:r>
            <a:r>
              <a:rPr lang="tr-TR" sz="2400" dirty="0" err="1"/>
              <a:t>mobility</a:t>
            </a:r>
            <a:r>
              <a:rPr lang="tr-TR" sz="2400" dirty="0"/>
              <a:t> </a:t>
            </a:r>
            <a:endParaRPr lang="tr-TR" sz="3200" dirty="0">
              <a:solidFill>
                <a:schemeClr val="accent1"/>
              </a:solidFill>
            </a:endParaRP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CAD8C685-FAEF-4CE5-8AF9-46B2EEE9463D}"/>
              </a:ext>
            </a:extLst>
          </p:cNvPr>
          <p:cNvSpPr txBox="1">
            <a:spLocks/>
          </p:cNvSpPr>
          <p:nvPr/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1 – Hazırlık Evresi (-10 </a:t>
            </a:r>
            <a:r>
              <a:rPr lang="tr-TR" sz="4000" i="1" dirty="0" err="1"/>
              <a:t>dk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1247063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19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0047165-5CF5-7C4D-B0B0-EA5B9D52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3200" dirty="0" err="1"/>
              <a:t>Look</a:t>
            </a:r>
            <a:r>
              <a:rPr lang="tr-TR" sz="3200" dirty="0"/>
              <a:t> </a:t>
            </a:r>
            <a:r>
              <a:rPr lang="tr-TR" sz="3200" dirty="0" err="1"/>
              <a:t>externally</a:t>
            </a:r>
            <a:endParaRPr lang="tr-TR" sz="3200" dirty="0"/>
          </a:p>
        </p:txBody>
      </p:sp>
      <p:pic>
        <p:nvPicPr>
          <p:cNvPr id="80" name="İçerik Yer Tutucusu 11">
            <a:extLst>
              <a:ext uri="{FF2B5EF4-FFF2-40B4-BE49-F238E27FC236}">
                <a16:creationId xmlns:a16="http://schemas.microsoft.com/office/drawing/2014/main" id="{3A8892E5-7F13-374C-A745-8C7D005A5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524302"/>
            <a:ext cx="6882269" cy="3819657"/>
          </a:xfrm>
          <a:prstGeom prst="rect">
            <a:avLst/>
          </a:prstGeom>
        </p:spPr>
      </p:pic>
      <p:sp>
        <p:nvSpPr>
          <p:cNvPr id="81" name="Content Placeholder 16">
            <a:extLst>
              <a:ext uri="{FF2B5EF4-FFF2-40B4-BE49-F238E27FC236}">
                <a16:creationId xmlns:a16="http://schemas.microsoft.com/office/drawing/2014/main" id="{29C93019-0AD4-4657-ABA7-86DE43315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r>
              <a:rPr lang="en-US" dirty="0" err="1"/>
              <a:t>Havayolu</a:t>
            </a:r>
            <a:r>
              <a:rPr lang="en-US" dirty="0"/>
              <a:t> </a:t>
            </a:r>
            <a:r>
              <a:rPr lang="en-US" dirty="0" err="1"/>
              <a:t>yabancı</a:t>
            </a:r>
            <a:r>
              <a:rPr lang="en-US" dirty="0"/>
              <a:t> </a:t>
            </a:r>
            <a:r>
              <a:rPr lang="en-US" dirty="0" err="1"/>
              <a:t>cisim</a:t>
            </a:r>
            <a:r>
              <a:rPr lang="en-US" dirty="0"/>
              <a:t> </a:t>
            </a:r>
            <a:r>
              <a:rPr lang="en-US" dirty="0" err="1"/>
              <a:t>açısından</a:t>
            </a:r>
            <a:r>
              <a:rPr lang="en-US" dirty="0"/>
              <a:t> </a:t>
            </a:r>
            <a:r>
              <a:rPr lang="en-US" dirty="0" err="1"/>
              <a:t>değerlendirilir</a:t>
            </a:r>
            <a:endParaRPr lang="en-US" dirty="0"/>
          </a:p>
          <a:p>
            <a:r>
              <a:rPr lang="en-US" dirty="0" err="1"/>
              <a:t>Takma</a:t>
            </a:r>
            <a:r>
              <a:rPr lang="en-US" dirty="0"/>
              <a:t> </a:t>
            </a:r>
            <a:r>
              <a:rPr lang="en-US" dirty="0" err="1"/>
              <a:t>diş</a:t>
            </a:r>
            <a:r>
              <a:rPr lang="tr-TR" dirty="0"/>
              <a:t> varsa </a:t>
            </a:r>
            <a:r>
              <a:rPr lang="en-US" dirty="0" err="1"/>
              <a:t>çıkarılır</a:t>
            </a:r>
            <a:endParaRPr lang="en-US" dirty="0"/>
          </a:p>
          <a:p>
            <a:r>
              <a:rPr lang="en-US" dirty="0" err="1"/>
              <a:t>Varsa</a:t>
            </a:r>
            <a:r>
              <a:rPr lang="en-US" dirty="0"/>
              <a:t> </a:t>
            </a:r>
            <a:r>
              <a:rPr lang="en-US" dirty="0" err="1"/>
              <a:t>sekresyon</a:t>
            </a:r>
            <a:r>
              <a:rPr lang="en-US" dirty="0"/>
              <a:t> </a:t>
            </a:r>
            <a:r>
              <a:rPr lang="en-US" dirty="0" err="1"/>
              <a:t>temizlenir</a:t>
            </a:r>
            <a:endParaRPr lang="en-US" dirty="0"/>
          </a:p>
        </p:txBody>
      </p:sp>
      <p:grpSp>
        <p:nvGrpSpPr>
          <p:cNvPr id="82" name="Group 21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3" name="Oval 23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Metin kutusu 4">
            <a:extLst>
              <a:ext uri="{FF2B5EF4-FFF2-40B4-BE49-F238E27FC236}">
                <a16:creationId xmlns:a16="http://schemas.microsoft.com/office/drawing/2014/main" id="{16BDD9D9-43D4-4D41-9D9F-740E6A3BCCFA}"/>
              </a:ext>
            </a:extLst>
          </p:cNvPr>
          <p:cNvSpPr txBox="1"/>
          <p:nvPr/>
        </p:nvSpPr>
        <p:spPr>
          <a:xfrm>
            <a:off x="3048934" y="3242466"/>
            <a:ext cx="6097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/>
              <a:t> 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D4732F27-A035-4FC9-98EB-2BBEFE4884CE}"/>
              </a:ext>
            </a:extLst>
          </p:cNvPr>
          <p:cNvSpPr txBox="1">
            <a:spLocks/>
          </p:cNvSpPr>
          <p:nvPr/>
        </p:nvSpPr>
        <p:spPr>
          <a:xfrm>
            <a:off x="-236019" y="11508"/>
            <a:ext cx="8560869" cy="1609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/>
              <a:t>Hızlı Ardışık </a:t>
            </a:r>
            <a:r>
              <a:rPr lang="tr-TR" sz="4800" b="1" dirty="0" err="1"/>
              <a:t>Entübasyon</a:t>
            </a:r>
            <a:br>
              <a:rPr lang="tr-TR" sz="4800" dirty="0"/>
            </a:br>
            <a:r>
              <a:rPr lang="tr-TR" sz="3600" i="1" dirty="0"/>
              <a:t>Evre 1 – Hazırlık Evresi (-10 </a:t>
            </a:r>
            <a:r>
              <a:rPr lang="tr-TR" sz="3600" i="1" dirty="0" err="1"/>
              <a:t>dk</a:t>
            </a:r>
            <a:r>
              <a:rPr lang="tr-TR" sz="3600" i="1" dirty="0"/>
              <a:t>)</a:t>
            </a:r>
            <a:endParaRPr lang="tr-TR" sz="4800" i="1" dirty="0"/>
          </a:p>
        </p:txBody>
      </p:sp>
    </p:spTree>
    <p:extLst>
      <p:ext uri="{BB962C8B-B14F-4D97-AF65-F5344CB8AC3E}">
        <p14:creationId xmlns:p14="http://schemas.microsoft.com/office/powerpoint/2010/main" val="1290259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3738D1-2C90-1847-AF28-7C1F452FB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Giriş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E2446E-A180-E84A-A9C8-069B73CE7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Tanım</a:t>
            </a:r>
          </a:p>
          <a:p>
            <a:r>
              <a:rPr lang="tr-TR" sz="2800" dirty="0"/>
              <a:t>Hasta grubu</a:t>
            </a:r>
          </a:p>
          <a:p>
            <a:r>
              <a:rPr lang="tr-TR" sz="2800" dirty="0"/>
              <a:t>Metod</a:t>
            </a:r>
          </a:p>
          <a:p>
            <a:r>
              <a:rPr lang="tr-TR" sz="2800" dirty="0"/>
              <a:t>Araçlar</a:t>
            </a:r>
          </a:p>
          <a:p>
            <a:r>
              <a:rPr lang="tr-TR" sz="2800" dirty="0"/>
              <a:t>İlaçlar</a:t>
            </a:r>
          </a:p>
          <a:p>
            <a:r>
              <a:rPr lang="tr-TR" sz="2800" dirty="0"/>
              <a:t>Protokol</a:t>
            </a:r>
          </a:p>
          <a:p>
            <a:r>
              <a:rPr lang="tr-TR" sz="2800" dirty="0"/>
              <a:t>Öneriler</a:t>
            </a:r>
          </a:p>
        </p:txBody>
      </p:sp>
    </p:spTree>
    <p:extLst>
      <p:ext uri="{BB962C8B-B14F-4D97-AF65-F5344CB8AC3E}">
        <p14:creationId xmlns:p14="http://schemas.microsoft.com/office/powerpoint/2010/main" val="1725146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DDC0A98-DA19-9D40-8119-9B5B8DB9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3200" dirty="0" err="1"/>
              <a:t>Evaluate</a:t>
            </a:r>
            <a:endParaRPr lang="tr-TR" sz="32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FEED27C-29A5-5D46-9750-87DA00D02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808194"/>
            <a:ext cx="6882269" cy="3251872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9DCB93-BAF1-3D46-AFC6-8D5448F45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endParaRPr lang="tr-TR" sz="16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Başlık 1">
            <a:extLst>
              <a:ext uri="{FF2B5EF4-FFF2-40B4-BE49-F238E27FC236}">
                <a16:creationId xmlns:a16="http://schemas.microsoft.com/office/drawing/2014/main" id="{65577598-CEAC-42D7-986A-20D81A0EBA39}"/>
              </a:ext>
            </a:extLst>
          </p:cNvPr>
          <p:cNvSpPr txBox="1">
            <a:spLocks/>
          </p:cNvSpPr>
          <p:nvPr/>
        </p:nvSpPr>
        <p:spPr>
          <a:xfrm>
            <a:off x="-236019" y="11508"/>
            <a:ext cx="8560869" cy="1609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/>
              <a:t>Hızlı Ardışık </a:t>
            </a:r>
            <a:r>
              <a:rPr lang="tr-TR" sz="4800" b="1" dirty="0" err="1"/>
              <a:t>Entübasyon</a:t>
            </a:r>
            <a:br>
              <a:rPr lang="tr-TR" sz="4800" dirty="0"/>
            </a:br>
            <a:r>
              <a:rPr lang="tr-TR" sz="3600" i="1" dirty="0"/>
              <a:t>Evre 1 – Hazırlık Evresi (-10 </a:t>
            </a:r>
            <a:r>
              <a:rPr lang="tr-TR" sz="3600" i="1" dirty="0" err="1"/>
              <a:t>dk</a:t>
            </a:r>
            <a:r>
              <a:rPr lang="tr-TR" sz="3600" i="1" dirty="0"/>
              <a:t>)</a:t>
            </a:r>
            <a:endParaRPr lang="tr-TR" sz="4800" i="1" dirty="0"/>
          </a:p>
        </p:txBody>
      </p:sp>
    </p:spTree>
    <p:extLst>
      <p:ext uri="{BB962C8B-B14F-4D97-AF65-F5344CB8AC3E}">
        <p14:creationId xmlns:p14="http://schemas.microsoft.com/office/powerpoint/2010/main" val="4192468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0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09CBC1B-6FB5-8F45-AF6A-5D51CD1C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3200" dirty="0" err="1"/>
              <a:t>Mallampati</a:t>
            </a:r>
            <a:endParaRPr lang="tr-TR" sz="32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005EB12-1746-2E4A-90A6-CA048F89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140" y="1181862"/>
            <a:ext cx="5644548" cy="5588101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69E847-F3E3-4442-9139-309EC9D45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endParaRPr lang="tr-TR" sz="1600"/>
          </a:p>
        </p:txBody>
      </p:sp>
      <p:grpSp>
        <p:nvGrpSpPr>
          <p:cNvPr id="30" name="Group 12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Başlık 1">
            <a:extLst>
              <a:ext uri="{FF2B5EF4-FFF2-40B4-BE49-F238E27FC236}">
                <a16:creationId xmlns:a16="http://schemas.microsoft.com/office/drawing/2014/main" id="{1B348F5A-AE20-4829-A5EA-E4B2FEA027B8}"/>
              </a:ext>
            </a:extLst>
          </p:cNvPr>
          <p:cNvSpPr txBox="1">
            <a:spLocks/>
          </p:cNvSpPr>
          <p:nvPr/>
        </p:nvSpPr>
        <p:spPr>
          <a:xfrm>
            <a:off x="-236020" y="0"/>
            <a:ext cx="8560869" cy="1609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/>
              <a:t>Hızlı Ardışık </a:t>
            </a:r>
            <a:r>
              <a:rPr lang="tr-TR" sz="4800" b="1" dirty="0" err="1"/>
              <a:t>Entübasyon</a:t>
            </a:r>
            <a:br>
              <a:rPr lang="tr-TR" sz="4800" dirty="0"/>
            </a:br>
            <a:r>
              <a:rPr lang="tr-TR" sz="3600" i="1" dirty="0"/>
              <a:t>Evre 1 – Hazırlık Evresi (-10 </a:t>
            </a:r>
            <a:r>
              <a:rPr lang="tr-TR" sz="3600" i="1" dirty="0" err="1"/>
              <a:t>dk</a:t>
            </a:r>
            <a:r>
              <a:rPr lang="tr-TR" sz="3600" i="1" dirty="0"/>
              <a:t>)</a:t>
            </a:r>
            <a:endParaRPr lang="tr-TR" sz="4800" i="1" dirty="0"/>
          </a:p>
        </p:txBody>
      </p:sp>
    </p:spTree>
    <p:extLst>
      <p:ext uri="{BB962C8B-B14F-4D97-AF65-F5344CB8AC3E}">
        <p14:creationId xmlns:p14="http://schemas.microsoft.com/office/powerpoint/2010/main" val="3962257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73BECB-9FE2-D344-8F46-2540649D2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54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Rockwell Condensed" panose="02060603050405020104"/>
                <a:ea typeface="+mj-ea"/>
                <a:cs typeface="+mj-cs"/>
              </a:rPr>
              <a:t>	Obstrüksiyon</a:t>
            </a:r>
            <a:endParaRPr lang="tr-TR" sz="2800" dirty="0"/>
          </a:p>
          <a:p>
            <a:r>
              <a:rPr lang="tr-TR" sz="2800" dirty="0"/>
              <a:t>Termal yanıklar, </a:t>
            </a:r>
            <a:r>
              <a:rPr lang="tr-TR" sz="2800" dirty="0" err="1"/>
              <a:t>anjiyoödem</a:t>
            </a:r>
            <a:r>
              <a:rPr lang="tr-TR" sz="2800" dirty="0"/>
              <a:t>, </a:t>
            </a:r>
            <a:r>
              <a:rPr lang="tr-TR" sz="2800" dirty="0" err="1"/>
              <a:t>anaflaksi</a:t>
            </a:r>
            <a:r>
              <a:rPr lang="tr-TR" sz="2800" dirty="0"/>
              <a:t> sebebiyle havayolu ödemi</a:t>
            </a:r>
          </a:p>
          <a:p>
            <a:r>
              <a:rPr lang="tr-TR" sz="2800" dirty="0" err="1"/>
              <a:t>Penetran</a:t>
            </a:r>
            <a:r>
              <a:rPr lang="tr-TR" sz="2800" dirty="0"/>
              <a:t> boyun travması</a:t>
            </a:r>
          </a:p>
          <a:p>
            <a:r>
              <a:rPr lang="tr-TR" sz="2800" dirty="0"/>
              <a:t>Yabancı </a:t>
            </a:r>
            <a:r>
              <a:rPr lang="tr-TR" sz="2800" dirty="0" err="1"/>
              <a:t>cisimler</a:t>
            </a:r>
            <a:endParaRPr lang="tr-TR" sz="2800" dirty="0"/>
          </a:p>
          <a:p>
            <a:r>
              <a:rPr lang="tr-TR" sz="2800" dirty="0" err="1"/>
              <a:t>Epiglottit</a:t>
            </a:r>
            <a:r>
              <a:rPr lang="tr-TR" sz="2800" dirty="0"/>
              <a:t> ve </a:t>
            </a:r>
            <a:r>
              <a:rPr lang="tr-TR" sz="2800" dirty="0" err="1"/>
              <a:t>etrofarengeal</a:t>
            </a:r>
            <a:r>
              <a:rPr lang="tr-TR" sz="2800" dirty="0"/>
              <a:t> abse gibi enfeksiyonlar 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7F943E34-0ED0-4832-916E-D6A7F4860E4D}"/>
              </a:ext>
            </a:extLst>
          </p:cNvPr>
          <p:cNvSpPr txBox="1">
            <a:spLocks/>
          </p:cNvSpPr>
          <p:nvPr/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1 – Hazırlık Evresi (-10 </a:t>
            </a:r>
            <a:r>
              <a:rPr lang="tr-TR" sz="4000" i="1" dirty="0" err="1"/>
              <a:t>dk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1896599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FA5636-8DAE-E240-BDF4-3F6C9A0B3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54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Rockwell Condensed" panose="02060603050405020104"/>
                <a:ea typeface="+mj-ea"/>
                <a:cs typeface="+mj-cs"/>
              </a:rPr>
              <a:t>	</a:t>
            </a:r>
            <a:r>
              <a:rPr lang="tr-TR" sz="5400" cap="all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Rockwell Condensed" panose="02060603050405020104"/>
                <a:ea typeface="+mj-ea"/>
                <a:cs typeface="+mj-cs"/>
              </a:rPr>
              <a:t>Neck</a:t>
            </a:r>
            <a:r>
              <a:rPr lang="tr-TR" sz="54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Rockwell Condensed" panose="02060603050405020104"/>
                <a:ea typeface="+mj-ea"/>
                <a:cs typeface="+mj-cs"/>
              </a:rPr>
              <a:t> </a:t>
            </a:r>
            <a:r>
              <a:rPr lang="tr-TR" sz="5400" cap="all" dirty="0" err="1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Rockwell Condensed" panose="02060603050405020104"/>
                <a:ea typeface="+mj-ea"/>
                <a:cs typeface="+mj-cs"/>
              </a:rPr>
              <a:t>mobılıty</a:t>
            </a:r>
            <a:endParaRPr lang="tr-TR" sz="2800" dirty="0"/>
          </a:p>
          <a:p>
            <a:r>
              <a:rPr lang="tr-TR" sz="2800" dirty="0"/>
              <a:t>Boyun travması</a:t>
            </a:r>
          </a:p>
          <a:p>
            <a:r>
              <a:rPr lang="tr-TR" sz="2800" dirty="0"/>
              <a:t>Obezite (kısa-kalın-sınırlı hareket)</a:t>
            </a:r>
          </a:p>
          <a:p>
            <a:r>
              <a:rPr lang="tr-TR" sz="2800" dirty="0"/>
              <a:t>Servikal kolon hareketi değerlendirme </a:t>
            </a:r>
          </a:p>
          <a:p>
            <a:pPr lvl="1"/>
            <a:r>
              <a:rPr lang="tr-TR" sz="2400" dirty="0" err="1"/>
              <a:t>Fleksiyon-ekstensiyon</a:t>
            </a:r>
            <a:endParaRPr lang="tr-TR" sz="2400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234321F2-42BD-4C13-B64D-4946D3AA2D2E}"/>
              </a:ext>
            </a:extLst>
          </p:cNvPr>
          <p:cNvSpPr txBox="1">
            <a:spLocks/>
          </p:cNvSpPr>
          <p:nvPr/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1 – Hazırlık Evresi (-10 </a:t>
            </a:r>
            <a:r>
              <a:rPr lang="tr-TR" sz="4000" i="1" dirty="0" err="1"/>
              <a:t>dk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906506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8CE83D7C-05D8-4ECD-9FEE-9CC56C14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2800" dirty="0">
                <a:ea typeface="Galdeano"/>
                <a:cs typeface="Galdeano"/>
                <a:sym typeface="Galdeano"/>
              </a:rPr>
              <a:t>	</a:t>
            </a:r>
            <a:r>
              <a:rPr lang="tr-TR" sz="2800" dirty="0" err="1">
                <a:ea typeface="Galdeano"/>
                <a:cs typeface="Galdeano"/>
                <a:sym typeface="Galdeano"/>
              </a:rPr>
              <a:t>Cormack-Lehane</a:t>
            </a:r>
            <a:endParaRPr lang="tr-TR" sz="28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12B0F86-928C-49F5-9C1C-56C9BD830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902825"/>
            <a:ext cx="6882269" cy="30626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Başlık 1">
            <a:extLst>
              <a:ext uri="{FF2B5EF4-FFF2-40B4-BE49-F238E27FC236}">
                <a16:creationId xmlns:a16="http://schemas.microsoft.com/office/drawing/2014/main" id="{16BB2886-B171-4A1A-84A3-D9100EF9D371}"/>
              </a:ext>
            </a:extLst>
          </p:cNvPr>
          <p:cNvSpPr txBox="1">
            <a:spLocks/>
          </p:cNvSpPr>
          <p:nvPr/>
        </p:nvSpPr>
        <p:spPr>
          <a:xfrm>
            <a:off x="-236019" y="11508"/>
            <a:ext cx="8560869" cy="1609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/>
              <a:t>Hızlı Ardışık </a:t>
            </a:r>
            <a:r>
              <a:rPr lang="tr-TR" sz="4800" b="1" dirty="0" err="1"/>
              <a:t>Entübasyon</a:t>
            </a:r>
            <a:br>
              <a:rPr lang="tr-TR" sz="4800" dirty="0"/>
            </a:br>
            <a:r>
              <a:rPr lang="tr-TR" sz="3600" i="1" dirty="0"/>
              <a:t>Evre 1 – Hazırlık Evresi (-10 </a:t>
            </a:r>
            <a:r>
              <a:rPr lang="tr-TR" sz="3600" i="1" dirty="0" err="1"/>
              <a:t>dk</a:t>
            </a:r>
            <a:r>
              <a:rPr lang="tr-TR" sz="3600" i="1" dirty="0"/>
              <a:t>)</a:t>
            </a:r>
            <a:endParaRPr lang="tr-TR" sz="4800" i="1" dirty="0"/>
          </a:p>
        </p:txBody>
      </p:sp>
    </p:spTree>
    <p:extLst>
      <p:ext uri="{BB962C8B-B14F-4D97-AF65-F5344CB8AC3E}">
        <p14:creationId xmlns:p14="http://schemas.microsoft.com/office/powerpoint/2010/main" val="3403447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52;p44" descr="airway52">
            <a:extLst>
              <a:ext uri="{FF2B5EF4-FFF2-40B4-BE49-F238E27FC236}">
                <a16:creationId xmlns:a16="http://schemas.microsoft.com/office/drawing/2014/main" id="{F49A53FB-D38D-4292-ADF1-55BB2C55CD1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t="16569" r="2" b="8042"/>
          <a:stretch/>
        </p:blipFill>
        <p:spPr>
          <a:xfrm>
            <a:off x="20" y="10"/>
            <a:ext cx="2971357" cy="3352846"/>
          </a:xfrm>
          <a:prstGeom prst="rect">
            <a:avLst/>
          </a:prstGeom>
          <a:noFill/>
        </p:spPr>
      </p:pic>
      <p:pic>
        <p:nvPicPr>
          <p:cNvPr id="6" name="Google Shape;353;p44" descr="airway53">
            <a:extLst>
              <a:ext uri="{FF2B5EF4-FFF2-40B4-BE49-F238E27FC236}">
                <a16:creationId xmlns:a16="http://schemas.microsoft.com/office/drawing/2014/main" id="{6FD71967-741A-4288-A82D-1DCF8BB79FA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1918" r="-2" b="-2"/>
          <a:stretch/>
        </p:blipFill>
        <p:spPr>
          <a:xfrm>
            <a:off x="3127672" y="-1"/>
            <a:ext cx="2971377" cy="5049079"/>
          </a:xfrm>
          <a:custGeom>
            <a:avLst/>
            <a:gdLst>
              <a:gd name="connsiteX0" fmla="*/ 0 w 2971377"/>
              <a:gd name="connsiteY0" fmla="*/ 0 h 5049079"/>
              <a:gd name="connsiteX1" fmla="*/ 2971377 w 2971377"/>
              <a:gd name="connsiteY1" fmla="*/ 0 h 5049079"/>
              <a:gd name="connsiteX2" fmla="*/ 2971377 w 2971377"/>
              <a:gd name="connsiteY2" fmla="*/ 5049079 h 5049079"/>
              <a:gd name="connsiteX3" fmla="*/ 949962 w 2971377"/>
              <a:gd name="connsiteY3" fmla="*/ 5049079 h 5049079"/>
              <a:gd name="connsiteX4" fmla="*/ 949962 w 2971377"/>
              <a:gd name="connsiteY4" fmla="*/ 3352857 h 5049079"/>
              <a:gd name="connsiteX5" fmla="*/ 0 w 2971377"/>
              <a:gd name="connsiteY5" fmla="*/ 3352857 h 504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  <a:noFill/>
        </p:spPr>
      </p:pic>
      <p:pic>
        <p:nvPicPr>
          <p:cNvPr id="5" name="Google Shape;354;p44" descr="fbi">
            <a:extLst>
              <a:ext uri="{FF2B5EF4-FFF2-40B4-BE49-F238E27FC236}">
                <a16:creationId xmlns:a16="http://schemas.microsoft.com/office/drawing/2014/main" id="{91338851-E059-4502-81C3-6150C547F14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r="-1" b="14230"/>
          <a:stretch/>
        </p:blipFill>
        <p:spPr>
          <a:xfrm>
            <a:off x="20" y="3495598"/>
            <a:ext cx="3920305" cy="3362402"/>
          </a:xfrm>
          <a:prstGeom prst="rect">
            <a:avLst/>
          </a:prstGeom>
          <a:noFill/>
        </p:spPr>
      </p:pic>
      <p:pic>
        <p:nvPicPr>
          <p:cNvPr id="4" name="Google Shape;351;p44" descr="LMA2">
            <a:extLst>
              <a:ext uri="{FF2B5EF4-FFF2-40B4-BE49-F238E27FC236}">
                <a16:creationId xmlns:a16="http://schemas.microsoft.com/office/drawing/2014/main" id="{512C3C3B-B555-4AE7-9D45-20C5B002698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0570" r="13865" b="-5"/>
          <a:stretch/>
        </p:blipFill>
        <p:spPr>
          <a:xfrm>
            <a:off x="4076619" y="5200650"/>
            <a:ext cx="2027001" cy="1659926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0CF515-E0ED-4921-99B2-EF60F39D9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5343" y="0"/>
            <a:ext cx="5936656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FDC605-59CE-46E9-8F8D-0CB4FB2B0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819" y="2121408"/>
            <a:ext cx="5139565" cy="4050792"/>
          </a:xfrm>
        </p:spPr>
        <p:txBody>
          <a:bodyPr>
            <a:normAutofit/>
          </a:bodyPr>
          <a:lstStyle/>
          <a:p>
            <a:r>
              <a:rPr lang="tr-TR" sz="3200" dirty="0"/>
              <a:t>B planı</a:t>
            </a:r>
          </a:p>
          <a:p>
            <a:pPr lvl="1"/>
            <a:r>
              <a:rPr lang="tr-TR" sz="2800" dirty="0"/>
              <a:t>LMA </a:t>
            </a:r>
          </a:p>
          <a:p>
            <a:pPr lvl="1"/>
            <a:r>
              <a:rPr lang="tr-TR" sz="2800" dirty="0" err="1"/>
              <a:t>Videolaringoskop</a:t>
            </a:r>
            <a:endParaRPr lang="tr-TR" sz="2800" dirty="0"/>
          </a:p>
          <a:p>
            <a:pPr lvl="1"/>
            <a:r>
              <a:rPr lang="tr-TR" sz="2800" dirty="0" err="1"/>
              <a:t>Combi</a:t>
            </a:r>
            <a:r>
              <a:rPr lang="tr-TR" sz="2800" dirty="0"/>
              <a:t>-tüp</a:t>
            </a:r>
          </a:p>
          <a:p>
            <a:pPr lvl="1"/>
            <a:r>
              <a:rPr lang="tr-TR" sz="2800" dirty="0"/>
              <a:t>Cerrahi havayolu</a:t>
            </a:r>
          </a:p>
          <a:p>
            <a:pPr lvl="2"/>
            <a:r>
              <a:rPr lang="tr-TR" sz="2800" dirty="0" err="1"/>
              <a:t>Krikotirotomi</a:t>
            </a:r>
            <a:endParaRPr lang="tr-TR" sz="2800" dirty="0"/>
          </a:p>
          <a:p>
            <a:pPr lvl="2"/>
            <a:r>
              <a:rPr lang="tr-TR" sz="2800" dirty="0" err="1"/>
              <a:t>Retrograd</a:t>
            </a:r>
            <a:r>
              <a:rPr lang="tr-TR" sz="2800" dirty="0"/>
              <a:t> </a:t>
            </a:r>
            <a:r>
              <a:rPr lang="tr-TR" sz="2800" dirty="0" err="1"/>
              <a:t>entübasyon</a:t>
            </a:r>
            <a:endParaRPr lang="tr-TR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048939-26DF-4DAF-87A6-7662CF40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527858-3E63-40D6-856D-07825A1AA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2BA08F-31D8-4AA3-897D-E4D4E3D12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Başlık 1">
            <a:extLst>
              <a:ext uri="{FF2B5EF4-FFF2-40B4-BE49-F238E27FC236}">
                <a16:creationId xmlns:a16="http://schemas.microsoft.com/office/drawing/2014/main" id="{830C17CE-A7BD-4701-85A7-20E2F76E58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1138" y="484188"/>
            <a:ext cx="5297787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/>
              <a:t>Hızlı Ardışık </a:t>
            </a:r>
            <a:r>
              <a:rPr lang="tr-TR" sz="4800" b="1" dirty="0" err="1"/>
              <a:t>Entübasyon</a:t>
            </a:r>
            <a:br>
              <a:rPr lang="tr-TR" sz="4800" dirty="0"/>
            </a:br>
            <a:r>
              <a:rPr lang="tr-TR" sz="3600" i="1" dirty="0"/>
              <a:t>Evre 1 – Hazırlık Evresi (-10 </a:t>
            </a:r>
            <a:r>
              <a:rPr lang="tr-TR" sz="3600" i="1" dirty="0" err="1"/>
              <a:t>dk</a:t>
            </a:r>
            <a:r>
              <a:rPr lang="tr-TR" sz="3600" i="1" dirty="0"/>
              <a:t>)</a:t>
            </a:r>
            <a:endParaRPr lang="tr-TR" sz="4800" i="1" dirty="0"/>
          </a:p>
        </p:txBody>
      </p:sp>
    </p:spTree>
    <p:extLst>
      <p:ext uri="{BB962C8B-B14F-4D97-AF65-F5344CB8AC3E}">
        <p14:creationId xmlns:p14="http://schemas.microsoft.com/office/powerpoint/2010/main" val="2507193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290AE58-1F74-41D3-BFE3-9CE4A0C3D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483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7B9EA400-2813-49FA-9171-40E28CAF7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r>
              <a:rPr lang="tr-TR" sz="4800" dirty="0" err="1"/>
              <a:t>Videolaringoskop</a:t>
            </a:r>
            <a:endParaRPr lang="tr-TR" sz="4800" dirty="0"/>
          </a:p>
          <a:p>
            <a:pPr marL="0" indent="0">
              <a:buNone/>
            </a:pPr>
            <a:r>
              <a:rPr lang="tr-TR" sz="4800" dirty="0"/>
              <a:t>	(</a:t>
            </a:r>
            <a:r>
              <a:rPr lang="tr-TR" sz="4800" dirty="0" err="1"/>
              <a:t>glidescope</a:t>
            </a:r>
            <a:r>
              <a:rPr lang="tr-TR" sz="4800" dirty="0"/>
              <a:t>)</a:t>
            </a:r>
            <a:endParaRPr lang="en-US" sz="4800" dirty="0"/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Başlık 1">
            <a:extLst>
              <a:ext uri="{FF2B5EF4-FFF2-40B4-BE49-F238E27FC236}">
                <a16:creationId xmlns:a16="http://schemas.microsoft.com/office/drawing/2014/main" id="{1E202DCD-369C-4814-8F1B-4D08A30FD4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70463" y="484188"/>
            <a:ext cx="6729412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/>
              <a:t>Hızlı Ardışık </a:t>
            </a:r>
            <a:r>
              <a:rPr lang="tr-TR" sz="4800" b="1" dirty="0" err="1"/>
              <a:t>Entübasyon</a:t>
            </a:r>
            <a:br>
              <a:rPr lang="tr-TR" sz="4800" dirty="0"/>
            </a:br>
            <a:r>
              <a:rPr lang="tr-TR" sz="3600" i="1" dirty="0"/>
              <a:t>Evre 1 – Hazırlık Evresi (-10 </a:t>
            </a:r>
            <a:r>
              <a:rPr lang="tr-TR" sz="3600" i="1" dirty="0" err="1"/>
              <a:t>dk</a:t>
            </a:r>
            <a:r>
              <a:rPr lang="tr-TR" sz="3600" i="1" dirty="0"/>
              <a:t>)</a:t>
            </a:r>
            <a:endParaRPr lang="tr-TR" sz="4800" i="1" dirty="0"/>
          </a:p>
        </p:txBody>
      </p:sp>
    </p:spTree>
    <p:extLst>
      <p:ext uri="{BB962C8B-B14F-4D97-AF65-F5344CB8AC3E}">
        <p14:creationId xmlns:p14="http://schemas.microsoft.com/office/powerpoint/2010/main" val="1001003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967713-A808-467C-B53E-9F9FAA15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2 – Ön Oksijenlendirme (-5 </a:t>
            </a:r>
            <a:r>
              <a:rPr lang="tr-TR" sz="4000" i="1" dirty="0" err="1"/>
              <a:t>dk</a:t>
            </a:r>
            <a:r>
              <a:rPr lang="tr-TR" sz="4000" i="1" dirty="0"/>
              <a:t>)</a:t>
            </a:r>
            <a:endParaRPr lang="tr-TR" i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4B5D45-B19B-4EBE-B16F-D26883FB3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73168" cy="4050792"/>
          </a:xfrm>
        </p:spPr>
        <p:txBody>
          <a:bodyPr>
            <a:normAutofit fontScale="92500"/>
          </a:bodyPr>
          <a:lstStyle/>
          <a:p>
            <a:r>
              <a:rPr lang="tr-TR" sz="2400" b="1" i="1" dirty="0"/>
              <a:t>AMAÇ</a:t>
            </a:r>
            <a:r>
              <a:rPr lang="tr-TR" sz="2400" dirty="0"/>
              <a:t>: Akciğer ve dokulardaki oksijen rezervlerinin doldurulması </a:t>
            </a:r>
          </a:p>
          <a:p>
            <a:r>
              <a:rPr lang="tr-TR" sz="2400" dirty="0" err="1"/>
              <a:t>Ambu</a:t>
            </a:r>
            <a:r>
              <a:rPr lang="tr-TR" sz="2400" dirty="0"/>
              <a:t>-maske kullanma prensibi</a:t>
            </a:r>
          </a:p>
          <a:p>
            <a:r>
              <a:rPr lang="tr-TR" sz="2400" dirty="0"/>
              <a:t>FRC = 30 </a:t>
            </a:r>
            <a:r>
              <a:rPr lang="tr-TR" sz="2400" dirty="0" err="1"/>
              <a:t>mL</a:t>
            </a:r>
            <a:r>
              <a:rPr lang="tr-TR" sz="2400" dirty="0"/>
              <a:t>/kg &gt;&gt;&gt;&gt;5 </a:t>
            </a:r>
            <a:r>
              <a:rPr lang="tr-TR" sz="2400" dirty="0" err="1"/>
              <a:t>dk</a:t>
            </a:r>
            <a:r>
              <a:rPr lang="tr-TR" sz="2400" dirty="0"/>
              <a:t> %100</a:t>
            </a:r>
          </a:p>
          <a:p>
            <a:r>
              <a:rPr lang="tr-TR" sz="2400" dirty="0"/>
              <a:t>Sağlıklı erişkin = 8 </a:t>
            </a:r>
            <a:r>
              <a:rPr lang="tr-TR" sz="2400" dirty="0" err="1"/>
              <a:t>dk</a:t>
            </a:r>
            <a:endParaRPr lang="tr-TR" sz="2400" dirty="0"/>
          </a:p>
          <a:p>
            <a:r>
              <a:rPr lang="tr-TR" sz="2400" dirty="0" err="1"/>
              <a:t>Obezler</a:t>
            </a:r>
            <a:r>
              <a:rPr lang="tr-TR" sz="2400" dirty="0"/>
              <a:t> ve çocuklar =3–4 </a:t>
            </a:r>
            <a:r>
              <a:rPr lang="tr-TR" sz="2400" dirty="0" err="1"/>
              <a:t>dk</a:t>
            </a:r>
            <a:r>
              <a:rPr lang="tr-TR" sz="2400" dirty="0"/>
              <a:t> </a:t>
            </a:r>
          </a:p>
          <a:p>
            <a:r>
              <a:rPr lang="tr-TR" sz="2400" dirty="0" err="1"/>
              <a:t>Rezervuarlı</a:t>
            </a:r>
            <a:r>
              <a:rPr lang="tr-TR" sz="2400" dirty="0"/>
              <a:t> O2 maskeleri</a:t>
            </a:r>
          </a:p>
          <a:p>
            <a:r>
              <a:rPr lang="tr-TR" sz="2400" dirty="0"/>
              <a:t>8 derin nefes</a:t>
            </a:r>
          </a:p>
        </p:txBody>
      </p:sp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5B1723E-F826-4CBC-AB8B-AA1FAE56B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957" y="2121408"/>
            <a:ext cx="6091415" cy="40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10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EFB87A-3D36-4730-9BF6-722D3C540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625" y="2093913"/>
            <a:ext cx="10058400" cy="4050792"/>
          </a:xfrm>
        </p:spPr>
        <p:txBody>
          <a:bodyPr>
            <a:normAutofit lnSpcReduction="10000"/>
          </a:bodyPr>
          <a:lstStyle/>
          <a:p>
            <a:r>
              <a:rPr lang="tr-TR" sz="2800" dirty="0" err="1"/>
              <a:t>Entübasyondan</a:t>
            </a:r>
            <a:r>
              <a:rPr lang="tr-TR" sz="2800" dirty="0"/>
              <a:t> kaynaklanabilecek zararlı etkilerin </a:t>
            </a:r>
            <a:r>
              <a:rPr lang="tr-TR" sz="2800" dirty="0" err="1"/>
              <a:t>minimalize</a:t>
            </a:r>
            <a:r>
              <a:rPr lang="tr-TR" sz="2800" dirty="0"/>
              <a:t> edilmesi</a:t>
            </a:r>
          </a:p>
          <a:p>
            <a:pPr lvl="1"/>
            <a:r>
              <a:rPr lang="tr-TR" sz="2600" b="1" u="sng" dirty="0" err="1"/>
              <a:t>Fentanil</a:t>
            </a:r>
            <a:r>
              <a:rPr lang="tr-TR" sz="2600" dirty="0"/>
              <a:t>: sempatik </a:t>
            </a:r>
            <a:r>
              <a:rPr lang="tr-TR" sz="2600" dirty="0" err="1"/>
              <a:t>tonusu</a:t>
            </a:r>
            <a:r>
              <a:rPr lang="tr-TR" sz="2600" dirty="0"/>
              <a:t> baskılar.  Kan basıncı düzensizliklerini engeller. </a:t>
            </a:r>
          </a:p>
          <a:p>
            <a:pPr lvl="2"/>
            <a:r>
              <a:rPr lang="tr-TR" sz="2400" dirty="0"/>
              <a:t>3mcg/kg(</a:t>
            </a:r>
            <a:r>
              <a:rPr lang="tr-TR" sz="2400" dirty="0" err="1"/>
              <a:t>Rosen’s</a:t>
            </a:r>
            <a:r>
              <a:rPr lang="tr-TR" sz="2400" dirty="0"/>
              <a:t>) dozda veya 2-4 </a:t>
            </a:r>
            <a:r>
              <a:rPr lang="tr-TR" sz="2400" dirty="0" err="1"/>
              <a:t>mcg</a:t>
            </a:r>
            <a:r>
              <a:rPr lang="tr-TR" sz="2400" dirty="0"/>
              <a:t>/kg(</a:t>
            </a:r>
            <a:r>
              <a:rPr lang="tr-TR" sz="2400" dirty="0" err="1"/>
              <a:t>UptoDate</a:t>
            </a:r>
            <a:r>
              <a:rPr lang="tr-TR" sz="2400" dirty="0"/>
              <a:t>)</a:t>
            </a:r>
          </a:p>
          <a:p>
            <a:pPr lvl="1"/>
            <a:r>
              <a:rPr lang="tr-TR" sz="2600" strike="sngStrike" dirty="0">
                <a:solidFill>
                  <a:srgbClr val="FF0000"/>
                </a:solidFill>
              </a:rPr>
              <a:t>Atropin</a:t>
            </a:r>
            <a:r>
              <a:rPr lang="tr-TR" sz="2600" dirty="0">
                <a:solidFill>
                  <a:srgbClr val="FF0000"/>
                </a:solidFill>
              </a:rPr>
              <a:t>: </a:t>
            </a:r>
            <a:r>
              <a:rPr lang="tr-TR" sz="2400" dirty="0"/>
              <a:t>eskiden küçük çocuklarda </a:t>
            </a:r>
            <a:r>
              <a:rPr lang="tr-TR" sz="2400" dirty="0" err="1"/>
              <a:t>bradikardiyi</a:t>
            </a:r>
            <a:r>
              <a:rPr lang="tr-TR" sz="2400" dirty="0"/>
              <a:t> önlemek için verilirmiş. Şimdi neredeyse terkedilmiş durumda</a:t>
            </a:r>
          </a:p>
          <a:p>
            <a:pPr lvl="1"/>
            <a:r>
              <a:rPr lang="tr-TR" sz="2600" strike="sngStrike" dirty="0" err="1">
                <a:solidFill>
                  <a:srgbClr val="FF0000"/>
                </a:solidFill>
              </a:rPr>
              <a:t>Lidokain</a:t>
            </a:r>
            <a:r>
              <a:rPr lang="tr-TR" sz="2600" dirty="0">
                <a:solidFill>
                  <a:srgbClr val="FF0000"/>
                </a:solidFill>
              </a:rPr>
              <a:t>: </a:t>
            </a:r>
            <a:r>
              <a:rPr lang="tr-TR" sz="2400" dirty="0"/>
              <a:t>astım gibi havayolu hastalığı olanlarda kullanılırmış. 1,5mg/kg dozunda.</a:t>
            </a:r>
            <a:r>
              <a:rPr lang="tr-TR" sz="2600" dirty="0"/>
              <a:t> </a:t>
            </a:r>
          </a:p>
          <a:p>
            <a:pPr lvl="1"/>
            <a:r>
              <a:rPr lang="tr-TR" sz="2600" b="1" u="sng" dirty="0" err="1"/>
              <a:t>Albuterol</a:t>
            </a:r>
            <a:r>
              <a:rPr lang="tr-TR" sz="2600" b="1" dirty="0"/>
              <a:t>: </a:t>
            </a:r>
            <a:r>
              <a:rPr lang="tr-TR" sz="2400" dirty="0" err="1"/>
              <a:t>lidokain</a:t>
            </a:r>
            <a:r>
              <a:rPr lang="tr-TR" sz="2400" dirty="0"/>
              <a:t> yerine astım </a:t>
            </a:r>
            <a:r>
              <a:rPr lang="tr-TR" sz="2400" dirty="0" err="1"/>
              <a:t>vb</a:t>
            </a:r>
            <a:r>
              <a:rPr lang="tr-TR" sz="2400" dirty="0"/>
              <a:t> hastalık grubunda </a:t>
            </a:r>
            <a:r>
              <a:rPr lang="tr-TR" sz="2400" dirty="0" err="1"/>
              <a:t>premedikasyon</a:t>
            </a:r>
            <a:r>
              <a:rPr lang="tr-TR" sz="2400" dirty="0"/>
              <a:t> olarak öneriliyor. 2,5mg </a:t>
            </a:r>
            <a:r>
              <a:rPr lang="tr-TR" sz="2400" dirty="0" err="1"/>
              <a:t>nebülize</a:t>
            </a:r>
            <a:r>
              <a:rPr lang="tr-TR" sz="2400" dirty="0"/>
              <a:t>.(</a:t>
            </a:r>
            <a:r>
              <a:rPr lang="tr-TR" sz="2400" dirty="0" err="1"/>
              <a:t>Rosen’s</a:t>
            </a:r>
            <a:r>
              <a:rPr lang="tr-TR" sz="2400" dirty="0"/>
              <a:t>)</a:t>
            </a:r>
            <a:endParaRPr lang="tr-TR" sz="2600" b="1" u="sng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3C9B1771-FCAF-4100-83A2-F3270774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3 – Ön TEDAVİ (-3 </a:t>
            </a:r>
            <a:r>
              <a:rPr lang="tr-TR" sz="4000" i="1" dirty="0" err="1"/>
              <a:t>dk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2693187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2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3EC6C72-A0CB-40EA-8E9A-AADE5E489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</p:spPr>
        <p:txBody>
          <a:bodyPr>
            <a:normAutofit/>
          </a:bodyPr>
          <a:lstStyle/>
          <a:p>
            <a:pPr algn="r"/>
            <a:r>
              <a:rPr lang="tr-TR" dirty="0" err="1"/>
              <a:t>Premedikasyon</a:t>
            </a: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38C5B4E-BFA4-43A2-8515-0880FDD56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65" y="899735"/>
            <a:ext cx="3192298" cy="239422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150490E-FDED-42F4-8112-4204EB245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295" y="894972"/>
            <a:ext cx="3204999" cy="240375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60123F6-0F7F-4C21-8DCD-42C4D16A5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678" y="899735"/>
            <a:ext cx="3192298" cy="2394224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D9EC62-7F69-4780-AB89-DC8B7AE46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4170410"/>
            <a:ext cx="4699221" cy="1767141"/>
          </a:xfrm>
        </p:spPr>
        <p:txBody>
          <a:bodyPr anchor="ctr">
            <a:normAutofit/>
          </a:bodyPr>
          <a:lstStyle/>
          <a:p>
            <a:endParaRPr lang="tr-TR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767A0D-EDD6-924F-ACE8-F6A6E577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Öğrenim hedefleri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BD04B7-B215-6E44-80A5-4B7796375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Entübasyon</a:t>
            </a:r>
            <a:r>
              <a:rPr lang="tr-TR" dirty="0"/>
              <a:t> endikasyonları</a:t>
            </a:r>
          </a:p>
          <a:p>
            <a:r>
              <a:rPr lang="tr-TR" dirty="0"/>
              <a:t>Zor havayolunu değerlendirme</a:t>
            </a:r>
          </a:p>
          <a:p>
            <a:r>
              <a:rPr lang="tr-TR" dirty="0"/>
              <a:t>Yöntem ve kullanılan araçlar</a:t>
            </a:r>
          </a:p>
          <a:p>
            <a:r>
              <a:rPr lang="tr-TR" dirty="0" err="1"/>
              <a:t>Sedatif</a:t>
            </a:r>
            <a:r>
              <a:rPr lang="tr-TR" dirty="0"/>
              <a:t> ve </a:t>
            </a:r>
            <a:r>
              <a:rPr lang="tr-TR" dirty="0" err="1"/>
              <a:t>nöromüsküler</a:t>
            </a:r>
            <a:r>
              <a:rPr lang="tr-TR" dirty="0"/>
              <a:t> </a:t>
            </a:r>
            <a:r>
              <a:rPr lang="tr-TR" dirty="0" err="1"/>
              <a:t>bloker</a:t>
            </a:r>
            <a:r>
              <a:rPr lang="tr-TR" dirty="0"/>
              <a:t> ajanlar</a:t>
            </a:r>
          </a:p>
          <a:p>
            <a:r>
              <a:rPr lang="tr-TR" dirty="0"/>
              <a:t>Komplikasyonlar</a:t>
            </a:r>
          </a:p>
          <a:p>
            <a:r>
              <a:rPr lang="tr-TR" dirty="0"/>
              <a:t>Alternatif havayolu araçları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4930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7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A789297C-EB14-4441-9390-300457B9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tr-TR" sz="2700" b="1" dirty="0"/>
              <a:t>Hızlı Ardışık </a:t>
            </a:r>
            <a:r>
              <a:rPr lang="tr-TR" sz="2700" b="1" dirty="0" err="1"/>
              <a:t>Entübasyon</a:t>
            </a:r>
            <a:br>
              <a:rPr lang="tr-TR" sz="2700" dirty="0"/>
            </a:br>
            <a:r>
              <a:rPr lang="tr-TR" sz="2700" i="1" dirty="0"/>
              <a:t>Evre 4 – paralizi ve indüksiyon(0 </a:t>
            </a:r>
            <a:r>
              <a:rPr lang="tr-TR" sz="2700" i="1" dirty="0" err="1"/>
              <a:t>dk</a:t>
            </a:r>
            <a:r>
              <a:rPr lang="tr-TR" sz="2700" i="1" dirty="0"/>
              <a:t>)</a:t>
            </a:r>
          </a:p>
        </p:txBody>
      </p:sp>
      <p:pic>
        <p:nvPicPr>
          <p:cNvPr id="6" name="Resim 5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F631101-E5B6-49E2-8411-0782A9177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823"/>
          <a:stretch/>
        </p:blipFill>
        <p:spPr>
          <a:xfrm>
            <a:off x="1" y="743114"/>
            <a:ext cx="8156349" cy="5371769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D84D27-AB1C-43E0-A2BB-B1AB1798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r>
              <a:rPr lang="tr-TR" sz="1800" dirty="0"/>
              <a:t>Hızlı etki gösteren bir indüksiyon ajanı ve hemen ardından </a:t>
            </a:r>
            <a:r>
              <a:rPr lang="tr-TR" sz="1800" dirty="0" err="1"/>
              <a:t>nöromuskuler</a:t>
            </a:r>
            <a:r>
              <a:rPr lang="tr-TR" sz="1800" dirty="0"/>
              <a:t> bloke edici ajan hızlı IV </a:t>
            </a:r>
            <a:r>
              <a:rPr lang="tr-TR" sz="1800" dirty="0" err="1"/>
              <a:t>puşe</a:t>
            </a:r>
            <a:r>
              <a:rPr lang="tr-TR" sz="1800" dirty="0"/>
              <a:t> şeklinde uygulanır.</a:t>
            </a:r>
          </a:p>
          <a:p>
            <a:endParaRPr lang="tr-TR" sz="1800" dirty="0"/>
          </a:p>
        </p:txBody>
      </p:sp>
      <p:grpSp>
        <p:nvGrpSpPr>
          <p:cNvPr id="35" name="Group 29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6" name="Oval 30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31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13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BD4E4102-CB69-4C2F-93E9-28339EC9F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1" r="15600"/>
          <a:stretch/>
        </p:blipFill>
        <p:spPr>
          <a:xfrm>
            <a:off x="20" y="10"/>
            <a:ext cx="2971357" cy="3352846"/>
          </a:xfrm>
          <a:prstGeom prst="rect">
            <a:avLst/>
          </a:prstGeom>
        </p:spPr>
      </p:pic>
      <p:pic>
        <p:nvPicPr>
          <p:cNvPr id="5" name="Resim 4" descr="oturma, losyon, su içeren bir resim&#10;&#10;Açıklama otomatik olarak oluşturuldu">
            <a:extLst>
              <a:ext uri="{FF2B5EF4-FFF2-40B4-BE49-F238E27FC236}">
                <a16:creationId xmlns:a16="http://schemas.microsoft.com/office/drawing/2014/main" id="{D9B77897-45C0-43E3-B167-CDCCB9BEA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40" r="1"/>
          <a:stretch/>
        </p:blipFill>
        <p:spPr>
          <a:xfrm>
            <a:off x="3127672" y="-1"/>
            <a:ext cx="2971377" cy="5049079"/>
          </a:xfrm>
          <a:custGeom>
            <a:avLst/>
            <a:gdLst>
              <a:gd name="connsiteX0" fmla="*/ 0 w 2971377"/>
              <a:gd name="connsiteY0" fmla="*/ 0 h 5049079"/>
              <a:gd name="connsiteX1" fmla="*/ 2971377 w 2971377"/>
              <a:gd name="connsiteY1" fmla="*/ 0 h 5049079"/>
              <a:gd name="connsiteX2" fmla="*/ 2971377 w 2971377"/>
              <a:gd name="connsiteY2" fmla="*/ 5049079 h 5049079"/>
              <a:gd name="connsiteX3" fmla="*/ 949962 w 2971377"/>
              <a:gd name="connsiteY3" fmla="*/ 5049079 h 5049079"/>
              <a:gd name="connsiteX4" fmla="*/ 949962 w 2971377"/>
              <a:gd name="connsiteY4" fmla="*/ 3352857 h 5049079"/>
              <a:gd name="connsiteX5" fmla="*/ 0 w 2971377"/>
              <a:gd name="connsiteY5" fmla="*/ 3352857 h 504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</p:spPr>
      </p:pic>
      <p:pic>
        <p:nvPicPr>
          <p:cNvPr id="6" name="Resim 5" descr="şişe, iç mekan, tablo, oturma içeren bir resim&#10;&#10;Açıklama otomatik olarak oluşturuldu">
            <a:extLst>
              <a:ext uri="{FF2B5EF4-FFF2-40B4-BE49-F238E27FC236}">
                <a16:creationId xmlns:a16="http://schemas.microsoft.com/office/drawing/2014/main" id="{A678D6B1-6A53-4A97-B7F7-D31514CB25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56"/>
          <a:stretch/>
        </p:blipFill>
        <p:spPr>
          <a:xfrm>
            <a:off x="20" y="3495598"/>
            <a:ext cx="3920305" cy="3362402"/>
          </a:xfrm>
          <a:prstGeom prst="rect">
            <a:avLst/>
          </a:prstGeom>
        </p:spPr>
      </p:pic>
      <p:pic>
        <p:nvPicPr>
          <p:cNvPr id="4" name="Resim 3" descr="oturma, tablo, telefon, losyon içeren bir resim&#10;&#10;Açıklama otomatik olarak oluşturuldu">
            <a:extLst>
              <a:ext uri="{FF2B5EF4-FFF2-40B4-BE49-F238E27FC236}">
                <a16:creationId xmlns:a16="http://schemas.microsoft.com/office/drawing/2014/main" id="{1BAAEACC-8FC0-447D-94B9-F4A97796C8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13" b="-2"/>
          <a:stretch/>
        </p:blipFill>
        <p:spPr>
          <a:xfrm>
            <a:off x="4076619" y="5200650"/>
            <a:ext cx="2027001" cy="165992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30CF515-E0ED-4921-99B2-EF60F39D9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5343" y="0"/>
            <a:ext cx="5936656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9B67D20-BFA7-4015-AAE1-967851A10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818" y="484632"/>
            <a:ext cx="513956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4000" dirty="0"/>
              <a:t>İndüksiyon ajanları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49D79BF-EE84-4826-B406-29B4EBABF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819" y="2121408"/>
            <a:ext cx="5139565" cy="4050792"/>
          </a:xfrm>
        </p:spPr>
        <p:txBody>
          <a:bodyPr>
            <a:normAutofit/>
          </a:bodyPr>
          <a:lstStyle/>
          <a:p>
            <a:endParaRPr lang="tr-TR" sz="18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048939-26DF-4DAF-87A6-7662CF40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D527858-3E63-40D6-856D-07825A1AA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B2BA08F-31D8-4AA3-897D-E4D4E3D12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711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FFE7E7-5B7E-4FAF-8B34-9DE195FC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Etomidat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41464C-C287-4A8B-8F86-344B3762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 </a:t>
            </a:r>
            <a:r>
              <a:rPr lang="tr-TR" sz="2400" dirty="0" err="1"/>
              <a:t>Etomidat</a:t>
            </a:r>
            <a:r>
              <a:rPr lang="tr-TR" sz="2400" dirty="0"/>
              <a:t> , RSI için sıklıkla kullanılan </a:t>
            </a:r>
            <a:r>
              <a:rPr lang="tr-TR" sz="2400" dirty="0" err="1"/>
              <a:t>imidazol</a:t>
            </a:r>
            <a:r>
              <a:rPr lang="tr-TR" sz="2400" dirty="0"/>
              <a:t> türevli, </a:t>
            </a:r>
            <a:r>
              <a:rPr lang="tr-TR" sz="2400" dirty="0" err="1"/>
              <a:t>sedatif</a:t>
            </a:r>
            <a:r>
              <a:rPr lang="tr-TR" sz="2400" dirty="0"/>
              <a:t> </a:t>
            </a:r>
            <a:r>
              <a:rPr lang="tr-TR" sz="2400" dirty="0" err="1"/>
              <a:t>hipnotik</a:t>
            </a:r>
            <a:r>
              <a:rPr lang="tr-TR" sz="2400" dirty="0"/>
              <a:t> bir ajandır.</a:t>
            </a:r>
          </a:p>
          <a:p>
            <a:r>
              <a:rPr lang="tr-TR" sz="2400" dirty="0"/>
              <a:t> RSI için </a:t>
            </a:r>
            <a:r>
              <a:rPr lang="tr-TR" sz="2400" dirty="0" err="1"/>
              <a:t>etomidat</a:t>
            </a:r>
            <a:r>
              <a:rPr lang="tr-TR" sz="2400" dirty="0"/>
              <a:t>, </a:t>
            </a:r>
            <a:r>
              <a:rPr lang="tr-TR" sz="2400" dirty="0" err="1"/>
              <a:t>intravenöz</a:t>
            </a:r>
            <a:r>
              <a:rPr lang="tr-TR" sz="2400" dirty="0"/>
              <a:t> (IV) </a:t>
            </a:r>
            <a:r>
              <a:rPr lang="tr-TR" sz="2400" dirty="0" err="1"/>
              <a:t>puşe</a:t>
            </a:r>
            <a:r>
              <a:rPr lang="tr-TR" sz="2400" dirty="0"/>
              <a:t> , 0,3 mg / kg'lık bir dozda, </a:t>
            </a:r>
          </a:p>
          <a:p>
            <a:pPr lvl="1"/>
            <a:r>
              <a:rPr lang="tr-TR" sz="2000" dirty="0"/>
              <a:t>15 ila 45 saniyelik bir etki başlama süresi</a:t>
            </a:r>
          </a:p>
          <a:p>
            <a:pPr lvl="1"/>
            <a:r>
              <a:rPr lang="tr-TR" sz="2000" dirty="0"/>
              <a:t> 3 ila 12 dakikalık bir etki süresi.</a:t>
            </a:r>
          </a:p>
          <a:p>
            <a:r>
              <a:rPr lang="tr-TR" sz="2400" dirty="0"/>
              <a:t> </a:t>
            </a:r>
            <a:r>
              <a:rPr lang="tr-TR" sz="2400" dirty="0" err="1"/>
              <a:t>Hipotansif</a:t>
            </a:r>
            <a:r>
              <a:rPr lang="tr-TR" sz="2400" dirty="0"/>
              <a:t> hastalarda güvenilir. KIBA olan hastalarda kullanılabilir.</a:t>
            </a:r>
          </a:p>
          <a:p>
            <a:r>
              <a:rPr lang="tr-TR" sz="2400" dirty="0"/>
              <a:t> Adrenal </a:t>
            </a:r>
            <a:r>
              <a:rPr lang="tr-TR" sz="2400" dirty="0" err="1"/>
              <a:t>süpresyon</a:t>
            </a:r>
            <a:r>
              <a:rPr lang="tr-TR" sz="2400" dirty="0"/>
              <a:t>, </a:t>
            </a:r>
            <a:r>
              <a:rPr lang="tr-TR" sz="2400" dirty="0" err="1"/>
              <a:t>miyoklonus</a:t>
            </a:r>
            <a:r>
              <a:rPr lang="tr-TR" sz="2400" dirty="0"/>
              <a:t>, bölgesel </a:t>
            </a:r>
            <a:r>
              <a:rPr lang="tr-TR" sz="2400" dirty="0" err="1"/>
              <a:t>serebral</a:t>
            </a:r>
            <a:r>
              <a:rPr lang="tr-TR" sz="2400" dirty="0"/>
              <a:t> </a:t>
            </a:r>
            <a:r>
              <a:rPr lang="tr-TR" sz="2400" dirty="0" err="1"/>
              <a:t>eksitasyonlar</a:t>
            </a:r>
            <a:r>
              <a:rPr lang="tr-TR" sz="2400" dirty="0"/>
              <a:t> yapabilir. </a:t>
            </a:r>
          </a:p>
        </p:txBody>
      </p:sp>
    </p:spTree>
    <p:extLst>
      <p:ext uri="{BB962C8B-B14F-4D97-AF65-F5344CB8AC3E}">
        <p14:creationId xmlns:p14="http://schemas.microsoft.com/office/powerpoint/2010/main" val="770703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D7E8EB-4005-405B-9DEC-72D0AEE11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Midazolam</a:t>
            </a:r>
            <a:r>
              <a:rPr lang="tr-TR" dirty="0"/>
              <a:t>	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7B10E6-9B4B-493F-B2AE-AE08049B9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En hızlı etkisi başlayan </a:t>
            </a:r>
            <a:r>
              <a:rPr lang="tr-TR" dirty="0" err="1"/>
              <a:t>benzodiazepin</a:t>
            </a:r>
            <a:r>
              <a:rPr lang="tr-TR" dirty="0"/>
              <a:t> türevi.</a:t>
            </a:r>
          </a:p>
          <a:p>
            <a:r>
              <a:rPr lang="tr-TR" dirty="0"/>
              <a:t>0,1-0,3 mg/kg iv </a:t>
            </a:r>
            <a:r>
              <a:rPr lang="tr-TR" dirty="0" err="1"/>
              <a:t>puşe</a:t>
            </a:r>
            <a:endParaRPr lang="tr-TR" dirty="0"/>
          </a:p>
          <a:p>
            <a:r>
              <a:rPr lang="tr-TR" dirty="0"/>
              <a:t>30-60 </a:t>
            </a:r>
            <a:r>
              <a:rPr lang="tr-TR" dirty="0" err="1"/>
              <a:t>sn</a:t>
            </a:r>
            <a:r>
              <a:rPr lang="tr-TR" dirty="0"/>
              <a:t> etki başlangıcı</a:t>
            </a:r>
          </a:p>
          <a:p>
            <a:r>
              <a:rPr lang="tr-TR" dirty="0"/>
              <a:t>15-30 </a:t>
            </a:r>
            <a:r>
              <a:rPr lang="tr-TR" dirty="0" err="1"/>
              <a:t>dk</a:t>
            </a:r>
            <a:r>
              <a:rPr lang="tr-TR" dirty="0"/>
              <a:t> etki süresi</a:t>
            </a:r>
          </a:p>
          <a:p>
            <a:r>
              <a:rPr lang="tr-TR" dirty="0" err="1"/>
              <a:t>Antikonvülsan</a:t>
            </a:r>
            <a:r>
              <a:rPr lang="tr-TR" dirty="0"/>
              <a:t>(</a:t>
            </a:r>
            <a:r>
              <a:rPr lang="tr-TR" dirty="0" err="1"/>
              <a:t>S.Epileptikus</a:t>
            </a:r>
            <a:r>
              <a:rPr lang="tr-TR" dirty="0"/>
              <a:t> hastalarında iyi tercih)</a:t>
            </a:r>
          </a:p>
          <a:p>
            <a:r>
              <a:rPr lang="tr-TR" dirty="0"/>
              <a:t>Genellikle önerilen doz 0,2 mg/kg. ancak bu dozlarda orta derecede kan basıncı düşüklüğüne sebep olabilir. Şok ve </a:t>
            </a:r>
            <a:r>
              <a:rPr lang="tr-TR" dirty="0" err="1"/>
              <a:t>hipovolemi</a:t>
            </a:r>
            <a:r>
              <a:rPr lang="tr-TR" dirty="0"/>
              <a:t> durumlarında kullanılabilirliği azalır. Eğer kullanılması gerekiyorsa önerilen doz 0,1 mg/kg.  Bu tarz hastalarda </a:t>
            </a:r>
            <a:r>
              <a:rPr lang="tr-TR" dirty="0" err="1"/>
              <a:t>ketamin</a:t>
            </a:r>
            <a:r>
              <a:rPr lang="tr-TR" dirty="0"/>
              <a:t> veya </a:t>
            </a:r>
            <a:r>
              <a:rPr lang="tr-TR" dirty="0" err="1"/>
              <a:t>etomidat</a:t>
            </a:r>
            <a:r>
              <a:rPr lang="tr-TR" dirty="0"/>
              <a:t> öneriliyor.</a:t>
            </a:r>
          </a:p>
          <a:p>
            <a:r>
              <a:rPr lang="tr-TR" dirty="0"/>
              <a:t>Sıklıkla yeterli dozun altında kullanılıyor(0,05 mg/kg) ve bu yeterli </a:t>
            </a:r>
            <a:r>
              <a:rPr lang="tr-TR" dirty="0" err="1"/>
              <a:t>sedasyon</a:t>
            </a:r>
            <a:r>
              <a:rPr lang="tr-TR" dirty="0"/>
              <a:t> sağlanmamasına ve etki süresinin geç başlamasına yol açıyor.</a:t>
            </a:r>
          </a:p>
        </p:txBody>
      </p:sp>
    </p:spTree>
    <p:extLst>
      <p:ext uri="{BB962C8B-B14F-4D97-AF65-F5344CB8AC3E}">
        <p14:creationId xmlns:p14="http://schemas.microsoft.com/office/powerpoint/2010/main" val="751776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89EDE8-045B-45EF-91A0-0DAB47138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ketamin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8A8ED1F-DA61-4870-B63A-E6DD3E65D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/>
              <a:t>Sedatif</a:t>
            </a:r>
            <a:r>
              <a:rPr lang="tr-TR" dirty="0"/>
              <a:t> etki </a:t>
            </a:r>
            <a:r>
              <a:rPr lang="tr-TR" dirty="0" err="1"/>
              <a:t>yanısıra</a:t>
            </a:r>
            <a:r>
              <a:rPr lang="tr-TR" dirty="0"/>
              <a:t> </a:t>
            </a:r>
            <a:r>
              <a:rPr lang="tr-TR" dirty="0" err="1"/>
              <a:t>amnestik</a:t>
            </a:r>
            <a:r>
              <a:rPr lang="tr-TR" dirty="0"/>
              <a:t> ve analjezik etkisi vardır</a:t>
            </a:r>
          </a:p>
          <a:p>
            <a:pPr lvl="1"/>
            <a:r>
              <a:rPr lang="tr-TR" dirty="0"/>
              <a:t>1-2 mg/kg iv</a:t>
            </a:r>
          </a:p>
          <a:p>
            <a:pPr lvl="1"/>
            <a:r>
              <a:rPr lang="tr-TR" dirty="0"/>
              <a:t>45-60 </a:t>
            </a:r>
            <a:r>
              <a:rPr lang="tr-TR" dirty="0" err="1"/>
              <a:t>sn</a:t>
            </a:r>
            <a:r>
              <a:rPr lang="tr-TR" dirty="0"/>
              <a:t> etki başlangıcı</a:t>
            </a:r>
          </a:p>
          <a:p>
            <a:pPr lvl="1"/>
            <a:r>
              <a:rPr lang="tr-TR" dirty="0"/>
              <a:t>10-20 </a:t>
            </a:r>
            <a:r>
              <a:rPr lang="tr-TR" dirty="0" err="1"/>
              <a:t>dk</a:t>
            </a:r>
            <a:r>
              <a:rPr lang="tr-TR" dirty="0"/>
              <a:t> etki süresi</a:t>
            </a:r>
          </a:p>
          <a:p>
            <a:r>
              <a:rPr lang="tr-TR" dirty="0"/>
              <a:t>Hızlı etkili, analjezik özelliği ve hava yolunu koruması nedeniyle uyanık </a:t>
            </a:r>
            <a:r>
              <a:rPr lang="tr-TR" dirty="0" err="1"/>
              <a:t>entübasyon</a:t>
            </a:r>
            <a:r>
              <a:rPr lang="tr-TR" dirty="0"/>
              <a:t> için seçilebilecek uygun ajan</a:t>
            </a:r>
          </a:p>
          <a:p>
            <a:r>
              <a:rPr lang="tr-TR" dirty="0" err="1"/>
              <a:t>Katekolamin</a:t>
            </a:r>
            <a:r>
              <a:rPr lang="tr-TR" dirty="0"/>
              <a:t> salınımına bağlı olarak </a:t>
            </a:r>
            <a:r>
              <a:rPr lang="tr-TR" dirty="0" err="1"/>
              <a:t>bronkodilatasyon</a:t>
            </a:r>
            <a:r>
              <a:rPr lang="tr-TR" dirty="0"/>
              <a:t> yapar</a:t>
            </a:r>
          </a:p>
          <a:p>
            <a:r>
              <a:rPr lang="tr-TR" dirty="0"/>
              <a:t>Sempatik sistemi uyarması sayesinde </a:t>
            </a:r>
            <a:r>
              <a:rPr lang="tr-TR" dirty="0" err="1"/>
              <a:t>hipotansif</a:t>
            </a:r>
            <a:r>
              <a:rPr lang="tr-TR" dirty="0"/>
              <a:t> hastalarda tercih edilebilecek en stabil ilaçtır</a:t>
            </a:r>
          </a:p>
          <a:p>
            <a:r>
              <a:rPr lang="tr-TR" dirty="0"/>
              <a:t>Koroner arter hastalarında yarar- zarar oranına göre değerlendirilmedir. Bazı çalışmalar </a:t>
            </a:r>
            <a:r>
              <a:rPr lang="tr-TR" dirty="0" err="1"/>
              <a:t>iskemik</a:t>
            </a:r>
            <a:r>
              <a:rPr lang="tr-TR" dirty="0"/>
              <a:t> </a:t>
            </a:r>
            <a:r>
              <a:rPr lang="tr-TR" dirty="0" err="1"/>
              <a:t>miyokard</a:t>
            </a:r>
            <a:r>
              <a:rPr lang="tr-TR" dirty="0"/>
              <a:t> dokularında daha iyi </a:t>
            </a:r>
            <a:r>
              <a:rPr lang="tr-TR" dirty="0" err="1"/>
              <a:t>reperfüzyon</a:t>
            </a:r>
            <a:r>
              <a:rPr lang="tr-TR" dirty="0"/>
              <a:t> sağladığını göstermiş. Genel olarak ise </a:t>
            </a:r>
            <a:r>
              <a:rPr lang="tr-TR" dirty="0" err="1"/>
              <a:t>katekolaminlere</a:t>
            </a:r>
            <a:r>
              <a:rPr lang="tr-TR" dirty="0"/>
              <a:t> bağlı kardiyak hasarı arttırabileceği yönünde.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903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B21A76-B0B9-4FDC-8FA6-9FCD0E0D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Ketamin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66FEF9-99FF-4D50-BBD1-F460AF319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ICP artışında kullanımı tartışmalı. Sempatik uyarı ile ICP artışına sebep olduğunu ve bu hastaların durumunu kötüleştirdiğinden bahsedilmiş. Ancak GABA </a:t>
            </a:r>
            <a:r>
              <a:rPr lang="tr-TR" dirty="0" err="1"/>
              <a:t>agonisti</a:t>
            </a:r>
            <a:r>
              <a:rPr lang="tr-TR" dirty="0"/>
              <a:t> ile kullanıldığı zaman bu ICP artışı olmadığı görülmüş hatta </a:t>
            </a:r>
            <a:r>
              <a:rPr lang="tr-TR" dirty="0" err="1"/>
              <a:t>serebral</a:t>
            </a:r>
            <a:r>
              <a:rPr lang="tr-TR" dirty="0"/>
              <a:t> </a:t>
            </a:r>
            <a:r>
              <a:rPr lang="tr-TR" dirty="0" err="1"/>
              <a:t>perfüzyon</a:t>
            </a:r>
            <a:r>
              <a:rPr lang="tr-TR" dirty="0"/>
              <a:t> basıncını arttırarak nörolojik hasarı olan hastalarda yararı olduğu söylenmiş.</a:t>
            </a:r>
          </a:p>
          <a:p>
            <a:r>
              <a:rPr lang="tr-TR" dirty="0"/>
              <a:t>Bakıldığı zaman </a:t>
            </a:r>
            <a:r>
              <a:rPr lang="tr-TR" dirty="0" err="1"/>
              <a:t>ketaminin</a:t>
            </a:r>
            <a:r>
              <a:rPr lang="tr-TR" dirty="0"/>
              <a:t> ICP arttırdığı iddialar zayıf olmakla birlikte bu ICP artışının zarar verdiği iddiaları ise daha da zayıf.</a:t>
            </a:r>
          </a:p>
          <a:p>
            <a:r>
              <a:rPr lang="tr-TR" dirty="0"/>
              <a:t>ICP artışından şüphelenilen, </a:t>
            </a:r>
            <a:r>
              <a:rPr lang="tr-TR" dirty="0" err="1"/>
              <a:t>normotansif</a:t>
            </a:r>
            <a:r>
              <a:rPr lang="tr-TR" dirty="0"/>
              <a:t> veya </a:t>
            </a:r>
            <a:r>
              <a:rPr lang="tr-TR" dirty="0" err="1"/>
              <a:t>hipotansif</a:t>
            </a:r>
            <a:r>
              <a:rPr lang="tr-TR" dirty="0"/>
              <a:t> hastalarda iyi bir seçenek olduğu düşünülüyor. Ancak </a:t>
            </a:r>
            <a:r>
              <a:rPr lang="tr-TR" dirty="0" err="1"/>
              <a:t>hipertansif</a:t>
            </a:r>
            <a:r>
              <a:rPr lang="tr-TR" dirty="0"/>
              <a:t> hastalarda kullanılmaması öneriliyor.(</a:t>
            </a:r>
            <a:r>
              <a:rPr lang="tr-TR" dirty="0" err="1"/>
              <a:t>UpToDate</a:t>
            </a:r>
            <a:r>
              <a:rPr lang="tr-TR" dirty="0"/>
              <a:t>).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0344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CB924D-5ACD-48D7-8F8D-F8976C77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Propofol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112819-71E2-43F6-9104-0904752F6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GABA reseptör etkili </a:t>
            </a:r>
            <a:r>
              <a:rPr lang="tr-TR" dirty="0" err="1"/>
              <a:t>sedatif</a:t>
            </a:r>
            <a:r>
              <a:rPr lang="tr-TR" dirty="0"/>
              <a:t> ve </a:t>
            </a:r>
            <a:r>
              <a:rPr lang="tr-TR" dirty="0" err="1"/>
              <a:t>amnestik</a:t>
            </a:r>
            <a:r>
              <a:rPr lang="tr-TR" dirty="0"/>
              <a:t> ilaç</a:t>
            </a:r>
          </a:p>
          <a:p>
            <a:pPr lvl="1"/>
            <a:r>
              <a:rPr lang="tr-TR" dirty="0"/>
              <a:t>1,5-3 mg/kg iv</a:t>
            </a:r>
          </a:p>
          <a:p>
            <a:pPr lvl="1"/>
            <a:r>
              <a:rPr lang="tr-TR" dirty="0"/>
              <a:t>15-45 </a:t>
            </a:r>
            <a:r>
              <a:rPr lang="tr-TR" dirty="0" err="1"/>
              <a:t>sn</a:t>
            </a:r>
            <a:r>
              <a:rPr lang="tr-TR" dirty="0"/>
              <a:t> etki başlangıcı</a:t>
            </a:r>
          </a:p>
          <a:p>
            <a:pPr lvl="1"/>
            <a:r>
              <a:rPr lang="tr-TR" dirty="0"/>
              <a:t>5-10 </a:t>
            </a:r>
            <a:r>
              <a:rPr lang="tr-TR" dirty="0" err="1"/>
              <a:t>dk</a:t>
            </a:r>
            <a:r>
              <a:rPr lang="tr-TR" dirty="0"/>
              <a:t> etki süresi</a:t>
            </a:r>
          </a:p>
          <a:p>
            <a:r>
              <a:rPr lang="tr-TR" dirty="0"/>
              <a:t>Havayolu direncini azaltır</a:t>
            </a:r>
          </a:p>
          <a:p>
            <a:r>
              <a:rPr lang="tr-TR" dirty="0"/>
              <a:t>Ortalama </a:t>
            </a:r>
            <a:r>
              <a:rPr lang="tr-TR" dirty="0" err="1"/>
              <a:t>arteriyel</a:t>
            </a:r>
            <a:r>
              <a:rPr lang="tr-TR" dirty="0"/>
              <a:t> basıncı düşürür. </a:t>
            </a:r>
            <a:r>
              <a:rPr lang="tr-TR" dirty="0" err="1"/>
              <a:t>Serebral</a:t>
            </a:r>
            <a:r>
              <a:rPr lang="tr-TR" dirty="0"/>
              <a:t> </a:t>
            </a:r>
            <a:r>
              <a:rPr lang="tr-TR" dirty="0" err="1"/>
              <a:t>perfüzyon</a:t>
            </a:r>
            <a:r>
              <a:rPr lang="tr-TR" dirty="0"/>
              <a:t> basıncında azalmaya yol açabilir. Genelde MAP 10 </a:t>
            </a:r>
            <a:r>
              <a:rPr lang="tr-TR" dirty="0" err="1"/>
              <a:t>mmHg</a:t>
            </a:r>
            <a:r>
              <a:rPr lang="tr-TR" dirty="0"/>
              <a:t> azalır.</a:t>
            </a:r>
          </a:p>
          <a:p>
            <a:r>
              <a:rPr lang="tr-TR" dirty="0"/>
              <a:t>Üretici tarafından yumurta ve soya </a:t>
            </a:r>
            <a:r>
              <a:rPr lang="tr-TR" dirty="0" err="1"/>
              <a:t>fasülyesi</a:t>
            </a:r>
            <a:r>
              <a:rPr lang="tr-TR" dirty="0"/>
              <a:t> alerjisi olanlarda kullanımı </a:t>
            </a:r>
            <a:r>
              <a:rPr lang="tr-TR" dirty="0" err="1"/>
              <a:t>kontraendike</a:t>
            </a:r>
            <a:r>
              <a:rPr lang="tr-TR" dirty="0"/>
              <a:t> olarak gösterilse de kayda değer alerjik reaksiyonların görülmesi yeni preparatlarda nadirdir. YİNE DE KONTRAENDİKEDİR!!!</a:t>
            </a:r>
          </a:p>
        </p:txBody>
      </p:sp>
    </p:spTree>
    <p:extLst>
      <p:ext uri="{BB962C8B-B14F-4D97-AF65-F5344CB8AC3E}">
        <p14:creationId xmlns:p14="http://schemas.microsoft.com/office/powerpoint/2010/main" val="1011077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BE99F4-79FD-4EAD-99E5-C7DA6C081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Ajan seçimi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D7B5C9-6EE8-49C4-A63A-A5FC3B5A5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i="1" dirty="0"/>
              <a:t>İnme veya kafa travması: </a:t>
            </a:r>
            <a:r>
              <a:rPr lang="tr-TR" dirty="0" err="1"/>
              <a:t>Etomidat</a:t>
            </a:r>
            <a:r>
              <a:rPr lang="tr-TR" dirty="0"/>
              <a:t> ve </a:t>
            </a:r>
            <a:r>
              <a:rPr lang="tr-TR" dirty="0" err="1"/>
              <a:t>Ketamin</a:t>
            </a:r>
            <a:endParaRPr lang="tr-TR" dirty="0"/>
          </a:p>
          <a:p>
            <a:pPr lvl="2"/>
            <a:r>
              <a:rPr lang="tr-TR" sz="2000" i="1" dirty="0"/>
              <a:t>ICP artışından kaçınmalı, yeterli MAP sağlanmalı.</a:t>
            </a:r>
          </a:p>
          <a:p>
            <a:pPr lvl="2"/>
            <a:r>
              <a:rPr lang="tr-TR" sz="2000" i="1" dirty="0" err="1"/>
              <a:t>Serebral</a:t>
            </a:r>
            <a:r>
              <a:rPr lang="tr-TR" sz="2000" i="1" dirty="0"/>
              <a:t> </a:t>
            </a:r>
            <a:r>
              <a:rPr lang="tr-TR" sz="2000" i="1" dirty="0" err="1"/>
              <a:t>herniasyon</a:t>
            </a:r>
            <a:r>
              <a:rPr lang="tr-TR" sz="2000" i="1" dirty="0"/>
              <a:t> bulguları varsa ETOMİDAT!!(</a:t>
            </a:r>
            <a:r>
              <a:rPr lang="tr-TR" sz="2000" i="1" dirty="0" err="1"/>
              <a:t>ketaminden</a:t>
            </a:r>
            <a:r>
              <a:rPr lang="tr-TR" sz="2000" i="1" dirty="0"/>
              <a:t> kaçınılmalı)</a:t>
            </a:r>
          </a:p>
          <a:p>
            <a:pPr lvl="2"/>
            <a:r>
              <a:rPr lang="tr-TR" sz="2000" i="1" dirty="0"/>
              <a:t>MAP&gt;120mmHg ise ETOMİDAT!! Ciddi </a:t>
            </a:r>
            <a:r>
              <a:rPr lang="tr-TR" sz="2000" i="1" dirty="0" err="1"/>
              <a:t>hipotansif</a:t>
            </a:r>
            <a:r>
              <a:rPr lang="tr-TR" sz="2000" i="1" dirty="0"/>
              <a:t> ise KETAMİN!!!</a:t>
            </a:r>
          </a:p>
          <a:p>
            <a:pPr lvl="2"/>
            <a:r>
              <a:rPr lang="tr-TR" sz="2000" i="1" dirty="0" err="1"/>
              <a:t>Midazolam</a:t>
            </a:r>
            <a:r>
              <a:rPr lang="tr-TR" sz="2000" i="1" dirty="0"/>
              <a:t> ve </a:t>
            </a:r>
            <a:r>
              <a:rPr lang="tr-TR" sz="2000" i="1" dirty="0" err="1"/>
              <a:t>propofol</a:t>
            </a:r>
            <a:r>
              <a:rPr lang="tr-TR" sz="2000" i="1" dirty="0"/>
              <a:t> kafa içi </a:t>
            </a:r>
            <a:r>
              <a:rPr lang="tr-TR" sz="2000" i="1" dirty="0" err="1"/>
              <a:t>yarlanması</a:t>
            </a:r>
            <a:r>
              <a:rPr lang="tr-TR" sz="2000" i="1" dirty="0"/>
              <a:t> olan hastalarda kullanılmışlar ancak hipotansiyon ilişkili beyin hasarına sebebiyet verebilirler.</a:t>
            </a:r>
          </a:p>
          <a:p>
            <a:r>
              <a:rPr lang="tr-TR" sz="2400" b="1" i="1" dirty="0" err="1"/>
              <a:t>Status</a:t>
            </a:r>
            <a:r>
              <a:rPr lang="tr-TR" sz="2400" b="1" i="1" dirty="0"/>
              <a:t> </a:t>
            </a:r>
            <a:r>
              <a:rPr lang="tr-TR" sz="2400" b="1" i="1" dirty="0" err="1"/>
              <a:t>Epileptikus</a:t>
            </a:r>
            <a:r>
              <a:rPr lang="tr-TR" sz="2400" b="1" i="1" dirty="0"/>
              <a:t>: </a:t>
            </a:r>
            <a:r>
              <a:rPr lang="tr-TR" dirty="0" err="1"/>
              <a:t>Propofol</a:t>
            </a:r>
            <a:r>
              <a:rPr lang="tr-TR" dirty="0"/>
              <a:t>, alternatif olarak </a:t>
            </a:r>
            <a:r>
              <a:rPr lang="tr-TR" dirty="0" err="1"/>
              <a:t>Etomidat</a:t>
            </a:r>
            <a:endParaRPr lang="tr-TR" dirty="0"/>
          </a:p>
          <a:p>
            <a:pPr lvl="2"/>
            <a:r>
              <a:rPr lang="tr-TR" sz="2000" i="1" dirty="0" err="1"/>
              <a:t>Antikonvülsan</a:t>
            </a:r>
            <a:r>
              <a:rPr lang="tr-TR" sz="2000" i="1" dirty="0"/>
              <a:t> etkinliği nedeniyle PROPOFOL!! Ancak hipotansiyona dikkat!!</a:t>
            </a:r>
          </a:p>
          <a:p>
            <a:pPr lvl="2"/>
            <a:r>
              <a:rPr lang="tr-TR" sz="2000" i="1" dirty="0"/>
              <a:t>Uygun dozlarda </a:t>
            </a:r>
            <a:r>
              <a:rPr lang="tr-TR" sz="2000" i="1" dirty="0" err="1"/>
              <a:t>midazolam</a:t>
            </a:r>
            <a:r>
              <a:rPr lang="tr-TR" sz="2000" i="1" dirty="0"/>
              <a:t> kullanılabilir</a:t>
            </a:r>
          </a:p>
          <a:p>
            <a:pPr lvl="2"/>
            <a:r>
              <a:rPr lang="tr-TR" sz="2000" i="1" dirty="0" err="1"/>
              <a:t>Keatmin</a:t>
            </a:r>
            <a:r>
              <a:rPr lang="tr-TR" sz="2000" i="1" dirty="0"/>
              <a:t> kullanılmamalı!! Sempatik </a:t>
            </a:r>
            <a:r>
              <a:rPr lang="tr-TR" sz="2000" i="1" dirty="0" err="1"/>
              <a:t>stimülasyon</a:t>
            </a:r>
            <a:r>
              <a:rPr lang="tr-TR" sz="2000" i="1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765450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A8A208-CC82-4F35-8999-EC89A47B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AJAN seçimi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1C0B28-C8A9-4204-9528-E5B0535A3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69892"/>
          </a:xfrm>
        </p:spPr>
        <p:txBody>
          <a:bodyPr>
            <a:normAutofit lnSpcReduction="10000"/>
          </a:bodyPr>
          <a:lstStyle/>
          <a:p>
            <a:r>
              <a:rPr lang="tr-TR" sz="2400" b="1" i="1" dirty="0"/>
              <a:t>Reaktif hava yolu hastalığı:</a:t>
            </a:r>
            <a:r>
              <a:rPr lang="tr-TR" sz="2400" dirty="0"/>
              <a:t> </a:t>
            </a:r>
            <a:r>
              <a:rPr lang="tr-TR" dirty="0" err="1"/>
              <a:t>ketamin</a:t>
            </a:r>
            <a:r>
              <a:rPr lang="tr-TR" dirty="0"/>
              <a:t> veya </a:t>
            </a:r>
            <a:r>
              <a:rPr lang="tr-TR" dirty="0" err="1"/>
              <a:t>propofol</a:t>
            </a:r>
            <a:endParaRPr lang="tr-TR" dirty="0"/>
          </a:p>
          <a:p>
            <a:pPr lvl="2"/>
            <a:r>
              <a:rPr lang="tr-TR" sz="2000" i="1" dirty="0" err="1"/>
              <a:t>Hemodinamik</a:t>
            </a:r>
            <a:r>
              <a:rPr lang="tr-TR" sz="2000" i="1" dirty="0"/>
              <a:t> olarak stabil hastalarda KETAMİN veya PROPOFOL </a:t>
            </a:r>
            <a:r>
              <a:rPr lang="tr-TR" sz="2000" i="1" dirty="0" err="1"/>
              <a:t>bronkodilatasyon</a:t>
            </a:r>
            <a:r>
              <a:rPr lang="tr-TR" sz="2000" i="1" dirty="0"/>
              <a:t> yaptıkları için önerilir.</a:t>
            </a:r>
          </a:p>
          <a:p>
            <a:pPr lvl="2"/>
            <a:r>
              <a:rPr lang="tr-TR" sz="2000" i="1" dirty="0" err="1"/>
              <a:t>Etomidat</a:t>
            </a:r>
            <a:r>
              <a:rPr lang="tr-TR" sz="2000" i="1" dirty="0"/>
              <a:t> ve </a:t>
            </a:r>
            <a:r>
              <a:rPr lang="tr-TR" sz="2000" i="1" dirty="0" err="1"/>
              <a:t>midazolam</a:t>
            </a:r>
            <a:r>
              <a:rPr lang="tr-TR" sz="2000" i="1" dirty="0"/>
              <a:t> alternatif olabilir.</a:t>
            </a:r>
          </a:p>
          <a:p>
            <a:pPr lvl="2"/>
            <a:r>
              <a:rPr lang="tr-TR" sz="2000" i="1" dirty="0" err="1"/>
              <a:t>Hipotansif</a:t>
            </a:r>
            <a:r>
              <a:rPr lang="tr-TR" sz="2000" i="1" dirty="0"/>
              <a:t> hastalarda KETAMİN veya </a:t>
            </a:r>
            <a:r>
              <a:rPr lang="tr-TR" sz="2000" i="1" dirty="0" err="1"/>
              <a:t>etomidat</a:t>
            </a:r>
            <a:r>
              <a:rPr lang="tr-TR" sz="2000" i="1" dirty="0"/>
              <a:t>. </a:t>
            </a:r>
          </a:p>
          <a:p>
            <a:pPr lvl="2"/>
            <a:r>
              <a:rPr lang="tr-TR" sz="2000" i="1" dirty="0"/>
              <a:t>Bu ajanlardan hiçbiri </a:t>
            </a:r>
            <a:r>
              <a:rPr lang="tr-TR" sz="2000" i="1" dirty="0" err="1"/>
              <a:t>histamin</a:t>
            </a:r>
            <a:r>
              <a:rPr lang="tr-TR" sz="2000" i="1" dirty="0"/>
              <a:t> salınımı yapmıyor.</a:t>
            </a:r>
          </a:p>
          <a:p>
            <a:r>
              <a:rPr lang="tr-TR" sz="2400" b="1" i="1" dirty="0" err="1"/>
              <a:t>Kardiyovasküler</a:t>
            </a:r>
            <a:r>
              <a:rPr lang="tr-TR" sz="2400" b="1" i="1" dirty="0"/>
              <a:t> hastalıklar:</a:t>
            </a:r>
            <a:r>
              <a:rPr lang="tr-TR" sz="2400" i="1" dirty="0"/>
              <a:t> </a:t>
            </a:r>
            <a:r>
              <a:rPr lang="tr-TR" dirty="0"/>
              <a:t>ETOMİDAT</a:t>
            </a:r>
          </a:p>
          <a:p>
            <a:pPr lvl="2"/>
            <a:r>
              <a:rPr lang="tr-TR" sz="2000" dirty="0"/>
              <a:t>KAH veya Aort </a:t>
            </a:r>
            <a:r>
              <a:rPr lang="tr-TR" sz="2000" dirty="0" err="1"/>
              <a:t>diseksiyonu</a:t>
            </a:r>
            <a:r>
              <a:rPr lang="tr-TR" sz="2000" dirty="0"/>
              <a:t> şüphesi olan hastalarda mutlaka 3mcg/kg </a:t>
            </a:r>
            <a:r>
              <a:rPr lang="tr-TR" sz="2000" dirty="0" err="1"/>
              <a:t>fentanil</a:t>
            </a:r>
            <a:r>
              <a:rPr lang="tr-TR" sz="2000" dirty="0"/>
              <a:t> </a:t>
            </a:r>
            <a:r>
              <a:rPr lang="tr-TR" sz="2000" dirty="0" err="1"/>
              <a:t>pretreatment</a:t>
            </a:r>
            <a:r>
              <a:rPr lang="tr-TR" sz="2000" dirty="0"/>
              <a:t> olarak </a:t>
            </a:r>
            <a:r>
              <a:rPr lang="tr-TR" sz="2000" dirty="0" err="1"/>
              <a:t>katekolamin</a:t>
            </a:r>
            <a:r>
              <a:rPr lang="tr-TR" sz="2000" dirty="0"/>
              <a:t> deşarjını baskılaması açısından uygulanmalıdır.</a:t>
            </a:r>
          </a:p>
          <a:p>
            <a:r>
              <a:rPr lang="tr-TR" sz="2400" b="1" i="1" dirty="0"/>
              <a:t>Şok: </a:t>
            </a:r>
            <a:r>
              <a:rPr lang="tr-TR" dirty="0" err="1"/>
              <a:t>Etomidat</a:t>
            </a:r>
            <a:r>
              <a:rPr lang="tr-TR" dirty="0"/>
              <a:t> veya </a:t>
            </a:r>
            <a:r>
              <a:rPr lang="tr-TR" dirty="0" err="1"/>
              <a:t>Ketamin</a:t>
            </a:r>
            <a:endParaRPr lang="tr-TR" dirty="0"/>
          </a:p>
          <a:p>
            <a:pPr lvl="2"/>
            <a:r>
              <a:rPr lang="tr-TR" sz="2000" i="1" dirty="0"/>
              <a:t>Bütün </a:t>
            </a:r>
            <a:r>
              <a:rPr lang="tr-TR" sz="2000" i="1" dirty="0" err="1"/>
              <a:t>sedatif</a:t>
            </a:r>
            <a:r>
              <a:rPr lang="tr-TR" sz="2000" i="1" dirty="0"/>
              <a:t> ajanlar </a:t>
            </a:r>
            <a:r>
              <a:rPr lang="tr-TR" sz="2000" i="1" dirty="0" err="1"/>
              <a:t>hemodinamik</a:t>
            </a:r>
            <a:r>
              <a:rPr lang="tr-TR" sz="2000" i="1" dirty="0"/>
              <a:t> </a:t>
            </a:r>
            <a:r>
              <a:rPr lang="tr-TR" sz="2000" i="1" dirty="0" err="1"/>
              <a:t>anstabil</a:t>
            </a:r>
            <a:r>
              <a:rPr lang="tr-TR" sz="2000" i="1" dirty="0"/>
              <a:t> hastalarda hipotansiyon yaratabilir. </a:t>
            </a:r>
          </a:p>
          <a:p>
            <a:pPr lvl="2"/>
            <a:r>
              <a:rPr lang="tr-TR" sz="2000" i="1" dirty="0" err="1"/>
              <a:t>Iv</a:t>
            </a:r>
            <a:r>
              <a:rPr lang="tr-TR" sz="2000" i="1" dirty="0"/>
              <a:t> </a:t>
            </a:r>
            <a:r>
              <a:rPr lang="tr-TR" sz="2000" i="1" dirty="0" err="1"/>
              <a:t>ketamin</a:t>
            </a:r>
            <a:r>
              <a:rPr lang="tr-TR" sz="2000" i="1" dirty="0"/>
              <a:t> 1mg/kg veya </a:t>
            </a:r>
            <a:r>
              <a:rPr lang="tr-TR" sz="2000" i="1" dirty="0" err="1"/>
              <a:t>Iv</a:t>
            </a:r>
            <a:r>
              <a:rPr lang="tr-TR" sz="2000" i="1" dirty="0"/>
              <a:t> </a:t>
            </a:r>
            <a:r>
              <a:rPr lang="tr-TR" sz="2000" i="1" dirty="0" err="1"/>
              <a:t>etomidat</a:t>
            </a:r>
            <a:r>
              <a:rPr lang="tr-TR" sz="2000" i="1" dirty="0"/>
              <a:t> 0,15 mg/kg</a:t>
            </a:r>
          </a:p>
        </p:txBody>
      </p:sp>
    </p:spTree>
    <p:extLst>
      <p:ext uri="{BB962C8B-B14F-4D97-AF65-F5344CB8AC3E}">
        <p14:creationId xmlns:p14="http://schemas.microsoft.com/office/powerpoint/2010/main" val="3995273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697405-D261-4D6B-8E15-0FF5AE9DD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A2EAD66-FC87-4879-B71C-34A88D2A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4800" dirty="0" err="1"/>
              <a:t>Paralitik</a:t>
            </a:r>
            <a:r>
              <a:rPr lang="tr-TR" sz="4800" dirty="0"/>
              <a:t> ajanlar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62B97A0-D137-4BAB-8E25-B3386A153F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4" r="1" b="1"/>
          <a:stretch/>
        </p:blipFill>
        <p:spPr>
          <a:xfrm>
            <a:off x="3344" y="10"/>
            <a:ext cx="4475150" cy="2178745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6242AD-1F85-4636-9F32-7AD1997D6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r>
              <a:rPr lang="tr-TR" sz="1800" dirty="0" err="1"/>
              <a:t>Depolarizan</a:t>
            </a:r>
            <a:endParaRPr lang="tr-TR" sz="1800" dirty="0"/>
          </a:p>
          <a:p>
            <a:pPr lvl="1"/>
            <a:r>
              <a:rPr lang="tr-TR" sz="1600" dirty="0" err="1"/>
              <a:t>Süksinil</a:t>
            </a:r>
            <a:r>
              <a:rPr lang="tr-TR" sz="1600" dirty="0"/>
              <a:t> kolin</a:t>
            </a:r>
          </a:p>
          <a:p>
            <a:r>
              <a:rPr lang="tr-TR" sz="1800" dirty="0" err="1"/>
              <a:t>Non-depolarizan</a:t>
            </a:r>
            <a:endParaRPr lang="tr-TR" sz="1800" dirty="0"/>
          </a:p>
          <a:p>
            <a:pPr lvl="1"/>
            <a:r>
              <a:rPr lang="tr-TR" sz="1600" dirty="0" err="1"/>
              <a:t>Rokuronyum</a:t>
            </a:r>
            <a:endParaRPr lang="tr-TR" sz="1600" dirty="0"/>
          </a:p>
          <a:p>
            <a:pPr lvl="1"/>
            <a:r>
              <a:rPr lang="tr-TR" sz="1600" dirty="0" err="1"/>
              <a:t>Veküronyum</a:t>
            </a:r>
            <a:endParaRPr lang="tr-TR" sz="1600" dirty="0"/>
          </a:p>
          <a:p>
            <a:pPr lvl="1"/>
            <a:r>
              <a:rPr lang="tr-TR" sz="1600" dirty="0" err="1"/>
              <a:t>Atraküryum</a:t>
            </a:r>
            <a:endParaRPr lang="tr-TR" sz="1600" dirty="0"/>
          </a:p>
          <a:p>
            <a:pPr lvl="1"/>
            <a:r>
              <a:rPr lang="tr-TR" sz="1600" dirty="0" err="1"/>
              <a:t>Panküronyum</a:t>
            </a:r>
            <a:r>
              <a:rPr lang="tr-TR" sz="1600" dirty="0"/>
              <a:t> </a:t>
            </a:r>
          </a:p>
          <a:p>
            <a:pPr lvl="1"/>
            <a:endParaRPr lang="tr-TR" sz="16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D1CF7F9-33FD-4A4C-BE3E-4B0FA6B70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759" r="12332" b="26321"/>
          <a:stretch/>
        </p:blipFill>
        <p:spPr>
          <a:xfrm>
            <a:off x="8265291" y="-84031"/>
            <a:ext cx="3923365" cy="233962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EF83E8A-ACAB-4A84-AAEB-490CEFAFB2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82" r="1" b="27066"/>
          <a:stretch/>
        </p:blipFill>
        <p:spPr>
          <a:xfrm>
            <a:off x="4581946" y="-42389"/>
            <a:ext cx="4475150" cy="21787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373530-15FD-4390-A707-0FA6DA4D5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3054FEE-E83D-4966-B2E7-594F3F4C0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8741C56-588D-4397-A8F3-E84E946E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Resim 6">
            <a:extLst>
              <a:ext uri="{FF2B5EF4-FFF2-40B4-BE49-F238E27FC236}">
                <a16:creationId xmlns:a16="http://schemas.microsoft.com/office/drawing/2014/main" id="{4AC347FB-2D50-433E-8854-CCF7F2FABB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53887"/>
            <a:ext cx="12188656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C700DE-59BA-6F45-8D32-62BC70DA1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tr-TR" dirty="0"/>
              <a:t>Tanım</a:t>
            </a:r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82145936-2E95-3E40-98C1-9449EFEB1EB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/>
              <a:t>Acil serviste bilişsel işlevleri sürsün veya sürmesin, solunum işlevi ve refleksleri mevcut olan, buna karşın çeşitli nedenlerle </a:t>
            </a:r>
            <a:r>
              <a:rPr lang="tr-TR" sz="2800" dirty="0" err="1"/>
              <a:t>entübasyonu</a:t>
            </a:r>
            <a:r>
              <a:rPr lang="tr-TR" sz="2800" dirty="0"/>
              <a:t> gereken hastaların </a:t>
            </a:r>
            <a:r>
              <a:rPr lang="tr-TR" sz="2800" dirty="0" err="1"/>
              <a:t>sedatif</a:t>
            </a:r>
            <a:r>
              <a:rPr lang="tr-TR" sz="2800" dirty="0"/>
              <a:t> ve kas gevşeticiler kullanılarak planlı şekilde ve hızla </a:t>
            </a:r>
            <a:r>
              <a:rPr lang="tr-TR" sz="2800" dirty="0" err="1"/>
              <a:t>entübasyonu</a:t>
            </a:r>
            <a:r>
              <a:rPr lang="tr-TR" sz="2800" dirty="0"/>
              <a:t> “hızlı ve seri </a:t>
            </a:r>
            <a:r>
              <a:rPr lang="tr-TR" sz="2800" dirty="0" err="1"/>
              <a:t>entübasyon</a:t>
            </a:r>
            <a:r>
              <a:rPr lang="tr-TR" sz="2800" dirty="0"/>
              <a:t>” olarak tanımlanır.</a:t>
            </a:r>
          </a:p>
        </p:txBody>
      </p:sp>
    </p:spTree>
    <p:extLst>
      <p:ext uri="{BB962C8B-B14F-4D97-AF65-F5344CB8AC3E}">
        <p14:creationId xmlns:p14="http://schemas.microsoft.com/office/powerpoint/2010/main" val="3838994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7C9D42-6055-447A-A467-B0BA2556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Süksinilkolin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AE228A-6468-4D6A-9719-1AB541E95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51960"/>
          </a:xfrm>
        </p:spPr>
        <p:txBody>
          <a:bodyPr>
            <a:noAutofit/>
          </a:bodyPr>
          <a:lstStyle/>
          <a:p>
            <a:r>
              <a:rPr lang="tr-TR" sz="1800" dirty="0"/>
              <a:t>Hızlı etkili ve etkisi çabuk biter</a:t>
            </a:r>
          </a:p>
          <a:p>
            <a:r>
              <a:rPr lang="tr-TR" sz="1800" dirty="0"/>
              <a:t>1,5 mg/kg iv. Yüksek doz vermek paralizi etkisini değiştirmez ancak düşük doz vermek yeterli paralizi sağlamayabilir. O sebeple yüksek doz vermekten korkmayın.</a:t>
            </a:r>
          </a:p>
          <a:p>
            <a:r>
              <a:rPr lang="tr-TR" sz="1800" dirty="0" err="1"/>
              <a:t>Miyastenia</a:t>
            </a:r>
            <a:r>
              <a:rPr lang="tr-TR" sz="1800" dirty="0"/>
              <a:t> </a:t>
            </a:r>
            <a:r>
              <a:rPr lang="tr-TR" sz="1800" dirty="0" err="1"/>
              <a:t>Graves</a:t>
            </a:r>
            <a:r>
              <a:rPr lang="tr-TR" sz="1800" dirty="0"/>
              <a:t> hastalarında kullanılabilir. 2mg/kg iv</a:t>
            </a:r>
          </a:p>
          <a:p>
            <a:r>
              <a:rPr lang="tr-TR" sz="1800" b="1" i="1" dirty="0"/>
              <a:t>KONTRAENDİKE!!</a:t>
            </a:r>
          </a:p>
          <a:p>
            <a:pPr lvl="1"/>
            <a:r>
              <a:rPr lang="tr-TR" sz="1600" dirty="0" err="1"/>
              <a:t>Malign</a:t>
            </a:r>
            <a:r>
              <a:rPr lang="tr-TR" sz="1600" dirty="0"/>
              <a:t> </a:t>
            </a:r>
            <a:r>
              <a:rPr lang="tr-TR" sz="1600" dirty="0" err="1"/>
              <a:t>hipertermi</a:t>
            </a:r>
            <a:r>
              <a:rPr lang="tr-TR" sz="1600" dirty="0"/>
              <a:t> öyküsü (kişisel veya aile)</a:t>
            </a:r>
          </a:p>
          <a:p>
            <a:pPr lvl="1"/>
            <a:r>
              <a:rPr lang="tr-TR" sz="1600" dirty="0" err="1"/>
              <a:t>Denervasyon</a:t>
            </a:r>
            <a:r>
              <a:rPr lang="tr-TR" sz="1600" dirty="0"/>
              <a:t> içeren </a:t>
            </a:r>
            <a:r>
              <a:rPr lang="tr-TR" sz="1600" dirty="0" err="1"/>
              <a:t>nöromüsküler</a:t>
            </a:r>
            <a:r>
              <a:rPr lang="tr-TR" sz="1600" dirty="0"/>
              <a:t> hastalıklar (</a:t>
            </a:r>
            <a:r>
              <a:rPr lang="tr-TR" sz="1600" dirty="0" err="1"/>
              <a:t>myastenia</a:t>
            </a:r>
            <a:r>
              <a:rPr lang="tr-TR" sz="1600" dirty="0"/>
              <a:t> </a:t>
            </a:r>
            <a:r>
              <a:rPr lang="tr-TR" sz="1600" dirty="0" err="1"/>
              <a:t>gravis'te</a:t>
            </a:r>
            <a:r>
              <a:rPr lang="tr-TR" sz="1600" dirty="0"/>
              <a:t> güvenlidir) </a:t>
            </a:r>
          </a:p>
          <a:p>
            <a:pPr lvl="1"/>
            <a:r>
              <a:rPr lang="tr-TR" sz="1600" dirty="0"/>
              <a:t> Kas </a:t>
            </a:r>
            <a:r>
              <a:rPr lang="tr-TR" sz="1600" dirty="0" err="1"/>
              <a:t>distrofisi</a:t>
            </a:r>
            <a:endParaRPr lang="tr-TR" sz="1600" dirty="0"/>
          </a:p>
          <a:p>
            <a:pPr lvl="1"/>
            <a:r>
              <a:rPr lang="tr-TR" sz="1600" dirty="0"/>
              <a:t>72 saatin üzerinde inme</a:t>
            </a:r>
          </a:p>
          <a:p>
            <a:pPr lvl="1"/>
            <a:r>
              <a:rPr lang="tr-TR" sz="1600" dirty="0" err="1"/>
              <a:t>Rabdomiyoliz</a:t>
            </a:r>
            <a:endParaRPr lang="tr-TR" sz="1600" dirty="0"/>
          </a:p>
          <a:p>
            <a:pPr lvl="1"/>
            <a:r>
              <a:rPr lang="tr-TR" sz="1600" dirty="0"/>
              <a:t>72 saatin üzerinde yanık</a:t>
            </a:r>
          </a:p>
          <a:p>
            <a:pPr lvl="1"/>
            <a:r>
              <a:rPr lang="tr-TR" sz="1600" dirty="0"/>
              <a:t>Önemli </a:t>
            </a:r>
            <a:r>
              <a:rPr lang="tr-TR" sz="1600" dirty="0" err="1"/>
              <a:t>hiperkalemi</a:t>
            </a:r>
            <a:r>
              <a:rPr lang="tr-TR" sz="1600" dirty="0"/>
              <a:t> (örneğin, bir elektrokardiyogramdaki karakteristik değişikliklerle önerilen)</a:t>
            </a:r>
          </a:p>
          <a:p>
            <a:pPr lvl="1"/>
            <a:r>
              <a:rPr lang="tr-TR" sz="1600" dirty="0"/>
              <a:t>Serum K değerini 0.5 </a:t>
            </a:r>
            <a:r>
              <a:rPr lang="tr-TR" sz="1600" dirty="0" err="1"/>
              <a:t>mEq</a:t>
            </a:r>
            <a:r>
              <a:rPr lang="tr-TR" sz="1600" dirty="0"/>
              <a:t>/l yükseltir.</a:t>
            </a:r>
          </a:p>
        </p:txBody>
      </p:sp>
    </p:spTree>
    <p:extLst>
      <p:ext uri="{BB962C8B-B14F-4D97-AF65-F5344CB8AC3E}">
        <p14:creationId xmlns:p14="http://schemas.microsoft.com/office/powerpoint/2010/main" val="1309814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1411BA-873F-4163-BEBD-6248EF86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Roküronyum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75F71E-D997-42F4-80A5-A37472B52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Orta etki süreli</a:t>
            </a:r>
          </a:p>
          <a:p>
            <a:r>
              <a:rPr lang="tr-TR" dirty="0" err="1"/>
              <a:t>Süksinilkolin</a:t>
            </a:r>
            <a:r>
              <a:rPr lang="tr-TR" dirty="0"/>
              <a:t> KE ise mükemmel opsiyon</a:t>
            </a:r>
          </a:p>
          <a:p>
            <a:pPr lvl="1"/>
            <a:r>
              <a:rPr lang="tr-TR" dirty="0"/>
              <a:t>1-1,2 mg/kg iv arkasından 20 ml SF </a:t>
            </a:r>
          </a:p>
          <a:p>
            <a:pPr lvl="1"/>
            <a:r>
              <a:rPr lang="tr-TR" dirty="0"/>
              <a:t>45-60 </a:t>
            </a:r>
            <a:r>
              <a:rPr lang="tr-TR" dirty="0" err="1"/>
              <a:t>sn</a:t>
            </a:r>
            <a:r>
              <a:rPr lang="tr-TR" dirty="0"/>
              <a:t> etki başlangıcı</a:t>
            </a:r>
          </a:p>
          <a:p>
            <a:pPr lvl="1"/>
            <a:r>
              <a:rPr lang="tr-TR" dirty="0"/>
              <a:t>45 </a:t>
            </a:r>
            <a:r>
              <a:rPr lang="tr-TR" dirty="0" err="1"/>
              <a:t>dk</a:t>
            </a:r>
            <a:r>
              <a:rPr lang="tr-TR" dirty="0"/>
              <a:t> etki süresi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0309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FB8BDF-9564-4DD7-B627-5145B4344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Veküronyum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98CD73-C9CB-4513-911C-D793CF2C0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Orta etki süresi</a:t>
            </a:r>
          </a:p>
          <a:p>
            <a:r>
              <a:rPr lang="tr-TR" dirty="0"/>
              <a:t>Kardiyak etkisi yok </a:t>
            </a:r>
          </a:p>
          <a:p>
            <a:r>
              <a:rPr lang="tr-TR" dirty="0"/>
              <a:t>Nadir </a:t>
            </a:r>
            <a:r>
              <a:rPr lang="tr-TR" dirty="0" err="1"/>
              <a:t>hipersensitivite</a:t>
            </a:r>
            <a:endParaRPr lang="tr-TR" dirty="0"/>
          </a:p>
          <a:p>
            <a:r>
              <a:rPr lang="tr-TR" dirty="0"/>
              <a:t>Safra ile atılır</a:t>
            </a:r>
          </a:p>
          <a:p>
            <a:pPr lvl="1"/>
            <a:r>
              <a:rPr lang="tr-TR" dirty="0"/>
              <a:t>0,01 mg/kg IV 3 dakika önceden yapılmalı. İndüksiyonda 0,15mg/kg tekrar doz gerekir.</a:t>
            </a:r>
          </a:p>
          <a:p>
            <a:pPr lvl="1"/>
            <a:r>
              <a:rPr lang="tr-TR" dirty="0"/>
              <a:t>75-90 </a:t>
            </a:r>
            <a:r>
              <a:rPr lang="tr-TR" dirty="0" err="1"/>
              <a:t>sn</a:t>
            </a:r>
            <a:r>
              <a:rPr lang="tr-TR" dirty="0"/>
              <a:t> etki başlangıcı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3628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77FA8E-B2CF-44AE-ACEF-240D571B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ANtidotlar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1CEA17-79EE-45BE-B281-C4584C057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i="1" dirty="0" err="1"/>
              <a:t>Neostigmin</a:t>
            </a:r>
            <a:r>
              <a:rPr lang="tr-TR" sz="2400" b="1" i="1" dirty="0"/>
              <a:t>: </a:t>
            </a:r>
            <a:endParaRPr lang="tr-TR" dirty="0"/>
          </a:p>
          <a:p>
            <a:pPr lvl="1"/>
            <a:r>
              <a:rPr lang="tr-TR" sz="2200" i="1" dirty="0" err="1"/>
              <a:t>Asetilkolinesteraz</a:t>
            </a:r>
            <a:r>
              <a:rPr lang="tr-TR" sz="2200" i="1" dirty="0"/>
              <a:t> inhibitörü</a:t>
            </a:r>
          </a:p>
          <a:p>
            <a:pPr lvl="1"/>
            <a:r>
              <a:rPr lang="tr-TR" sz="2200" i="1" dirty="0"/>
              <a:t>0,06-0,08 mg/kg IV (%40 fonksiyon geri </a:t>
            </a:r>
            <a:r>
              <a:rPr lang="tr-TR" sz="2200" i="1" dirty="0" err="1"/>
              <a:t>gönüşü</a:t>
            </a:r>
            <a:r>
              <a:rPr lang="tr-TR" sz="2200" i="1" dirty="0"/>
              <a:t>)</a:t>
            </a:r>
          </a:p>
          <a:p>
            <a:pPr lvl="1"/>
            <a:r>
              <a:rPr lang="tr-TR" sz="2200" i="1" dirty="0"/>
              <a:t>Nadir olarak acil serviste ihtiyaç olur</a:t>
            </a:r>
          </a:p>
          <a:p>
            <a:pPr lvl="1"/>
            <a:endParaRPr lang="tr-TR" sz="2200" i="1" dirty="0"/>
          </a:p>
          <a:p>
            <a:r>
              <a:rPr lang="tr-TR" sz="2400" b="1" i="1" dirty="0" err="1"/>
              <a:t>Sugammadex</a:t>
            </a:r>
            <a:r>
              <a:rPr lang="tr-TR" sz="2400" b="1" i="1" dirty="0"/>
              <a:t>: </a:t>
            </a:r>
            <a:endParaRPr lang="tr-TR" dirty="0"/>
          </a:p>
          <a:p>
            <a:pPr lvl="1"/>
            <a:r>
              <a:rPr lang="tr-TR" sz="2200" i="1" dirty="0" err="1"/>
              <a:t>Roküronyum</a:t>
            </a:r>
            <a:r>
              <a:rPr lang="tr-TR" sz="2200" i="1" dirty="0"/>
              <a:t> ve diğer </a:t>
            </a:r>
            <a:r>
              <a:rPr lang="tr-TR" sz="2200" i="1" dirty="0" err="1"/>
              <a:t>steroid</a:t>
            </a:r>
            <a:r>
              <a:rPr lang="tr-TR" sz="2200" i="1" dirty="0"/>
              <a:t> bazlı NMBA antidotu</a:t>
            </a:r>
          </a:p>
          <a:p>
            <a:pPr lvl="1"/>
            <a:r>
              <a:rPr lang="tr-TR" sz="2200" i="1" dirty="0"/>
              <a:t>16 mg/kg IV</a:t>
            </a:r>
          </a:p>
          <a:p>
            <a:pPr lvl="1"/>
            <a:r>
              <a:rPr lang="tr-TR" sz="2200" i="1" dirty="0"/>
              <a:t>3 </a:t>
            </a:r>
            <a:r>
              <a:rPr lang="tr-TR" sz="2200" i="1" dirty="0" err="1"/>
              <a:t>dk</a:t>
            </a:r>
            <a:r>
              <a:rPr lang="tr-TR" sz="2200" i="1" dirty="0"/>
              <a:t> içinde etki gösterir.</a:t>
            </a:r>
          </a:p>
          <a:p>
            <a:pPr lvl="1"/>
            <a:endParaRPr lang="tr-TR" sz="2200" i="1" dirty="0"/>
          </a:p>
        </p:txBody>
      </p:sp>
    </p:spTree>
    <p:extLst>
      <p:ext uri="{BB962C8B-B14F-4D97-AF65-F5344CB8AC3E}">
        <p14:creationId xmlns:p14="http://schemas.microsoft.com/office/powerpoint/2010/main" val="1967428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yerleştirme içeren bir resim&#10;&#10;Açıklama otomatik olarak oluşturuldu">
            <a:extLst>
              <a:ext uri="{FF2B5EF4-FFF2-40B4-BE49-F238E27FC236}">
                <a16:creationId xmlns:a16="http://schemas.microsoft.com/office/drawing/2014/main" id="{904AE936-3773-4E11-A6FA-792DA5716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31" t="1" r="38720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E11C21AB-CDE9-41C1-A15E-02CE9B7D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pPr algn="ctr"/>
            <a:r>
              <a:rPr lang="tr-TR" sz="3400" b="1" dirty="0"/>
              <a:t>Hızlı Ardışık </a:t>
            </a:r>
            <a:r>
              <a:rPr lang="tr-TR" sz="3400" b="1" dirty="0" err="1"/>
              <a:t>Entübasyon</a:t>
            </a:r>
            <a:br>
              <a:rPr lang="tr-TR" sz="3400" dirty="0"/>
            </a:br>
            <a:r>
              <a:rPr lang="tr-TR" sz="3400" i="1" dirty="0"/>
              <a:t>Evre 5 – Koruma ve Pozisyon (+20 </a:t>
            </a:r>
            <a:r>
              <a:rPr lang="tr-TR" sz="3400" i="1" dirty="0" err="1"/>
              <a:t>sn</a:t>
            </a:r>
            <a:r>
              <a:rPr lang="tr-TR" sz="3400" i="1" dirty="0"/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7E155C-FDB2-417B-B217-57CEA79DF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93976"/>
            <a:ext cx="6743845" cy="4050792"/>
          </a:xfrm>
        </p:spPr>
        <p:txBody>
          <a:bodyPr>
            <a:normAutofit/>
          </a:bodyPr>
          <a:lstStyle/>
          <a:p>
            <a:r>
              <a:rPr lang="tr-TR" sz="1800" dirty="0"/>
              <a:t>Hasta </a:t>
            </a:r>
            <a:r>
              <a:rPr lang="tr-TR" sz="1800" dirty="0" err="1"/>
              <a:t>entübasyon</a:t>
            </a:r>
            <a:r>
              <a:rPr lang="tr-TR" sz="1800" dirty="0"/>
              <a:t> için uygun pozisyona getirilmeli</a:t>
            </a:r>
          </a:p>
          <a:p>
            <a:r>
              <a:rPr lang="tr-TR" sz="1800" dirty="0"/>
              <a:t>Baş </a:t>
            </a:r>
            <a:r>
              <a:rPr lang="tr-TR" sz="1800" dirty="0" err="1"/>
              <a:t>ekstansiyonda</a:t>
            </a:r>
            <a:r>
              <a:rPr lang="tr-TR" sz="1800" dirty="0"/>
              <a:t>, boyun </a:t>
            </a:r>
            <a:r>
              <a:rPr lang="tr-TR" sz="1800" dirty="0" err="1"/>
              <a:t>fleksiyonda</a:t>
            </a:r>
            <a:r>
              <a:rPr lang="tr-TR" sz="1800" dirty="0"/>
              <a:t> (koklama pozisyonu)</a:t>
            </a:r>
          </a:p>
          <a:p>
            <a:r>
              <a:rPr lang="tr-TR" sz="1800" dirty="0"/>
              <a:t>Direk </a:t>
            </a:r>
            <a:r>
              <a:rPr lang="tr-TR" sz="1800" dirty="0" err="1"/>
              <a:t>laringoskop</a:t>
            </a:r>
            <a:r>
              <a:rPr lang="tr-TR" sz="1800" dirty="0"/>
              <a:t> kullanılacaksa </a:t>
            </a:r>
            <a:r>
              <a:rPr lang="tr-TR" sz="1800" dirty="0" err="1"/>
              <a:t>servikal</a:t>
            </a:r>
            <a:r>
              <a:rPr lang="tr-TR" sz="1800" dirty="0"/>
              <a:t> </a:t>
            </a:r>
            <a:r>
              <a:rPr lang="tr-TR" sz="1800" dirty="0" err="1"/>
              <a:t>ekstansiyon</a:t>
            </a:r>
            <a:r>
              <a:rPr lang="tr-TR" sz="1800" dirty="0"/>
              <a:t> ve başın </a:t>
            </a:r>
            <a:r>
              <a:rPr lang="tr-TR" sz="1800" dirty="0" err="1"/>
              <a:t>elevasyonu</a:t>
            </a:r>
            <a:r>
              <a:rPr lang="tr-TR" sz="1800" dirty="0"/>
              <a:t> daha optimal bir pozisyon sağlar</a:t>
            </a:r>
          </a:p>
          <a:p>
            <a:r>
              <a:rPr lang="tr-TR" sz="1800" strike="sngStrike" dirty="0" err="1"/>
              <a:t>Sellick</a:t>
            </a:r>
            <a:r>
              <a:rPr lang="tr-TR" sz="1800" strike="sngStrike" dirty="0"/>
              <a:t> manevrası </a:t>
            </a:r>
            <a:r>
              <a:rPr lang="tr-TR" sz="1800" dirty="0"/>
              <a:t>artık rutin olarak önerilmiyor.</a:t>
            </a:r>
          </a:p>
          <a:p>
            <a:pPr lvl="1"/>
            <a:r>
              <a:rPr lang="tr-TR" dirty="0"/>
              <a:t>Çünkü çoğu uygulayıcı tarafından yanlış yapılıyor. Uygulanmasına rağmen </a:t>
            </a:r>
            <a:r>
              <a:rPr lang="tr-TR" dirty="0" err="1"/>
              <a:t>aspirasyon</a:t>
            </a:r>
            <a:r>
              <a:rPr lang="tr-TR" dirty="0"/>
              <a:t> genellikle gerçekleşiyor.</a:t>
            </a:r>
          </a:p>
          <a:p>
            <a:pPr lvl="1"/>
            <a:r>
              <a:rPr lang="tr-TR" dirty="0" err="1"/>
              <a:t>Laringeal</a:t>
            </a:r>
            <a:r>
              <a:rPr lang="tr-TR" dirty="0"/>
              <a:t> görüş kısıtlı ise hasta bazlı olarak uygulanabilir.</a:t>
            </a:r>
          </a:p>
          <a:p>
            <a:pPr lvl="1"/>
            <a:endParaRPr lang="tr-TR" dirty="0"/>
          </a:p>
          <a:p>
            <a:r>
              <a:rPr lang="tr-TR" sz="1800" dirty="0"/>
              <a:t>İndüksiyon sonrası SpO2 %90’ın altına düşmedikçe BMV bilinçsiz ve </a:t>
            </a:r>
            <a:r>
              <a:rPr lang="tr-TR" sz="1800" dirty="0" err="1"/>
              <a:t>apneik</a:t>
            </a:r>
            <a:r>
              <a:rPr lang="tr-TR" sz="1800" dirty="0"/>
              <a:t> olmasına rağmen önerilmiyor.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753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AFCD81-E1EC-4C32-BE9D-9FCE58F88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6 – </a:t>
            </a:r>
            <a:r>
              <a:rPr lang="tr-TR" sz="4000" i="1" dirty="0" err="1"/>
              <a:t>Entübasyon</a:t>
            </a:r>
            <a:r>
              <a:rPr lang="tr-TR" sz="4000" i="1" dirty="0"/>
              <a:t>/Doğrulama (+45 </a:t>
            </a:r>
            <a:r>
              <a:rPr lang="tr-TR" sz="4000" i="1" dirty="0" err="1"/>
              <a:t>sn</a:t>
            </a:r>
            <a:r>
              <a:rPr lang="tr-TR" sz="4000" i="1" dirty="0"/>
              <a:t>)</a:t>
            </a:r>
            <a:endParaRPr lang="tr-TR" i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FD8579-55A7-45A5-94EA-BBC0965DD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Paralizan</a:t>
            </a:r>
            <a:r>
              <a:rPr lang="tr-TR" dirty="0"/>
              <a:t> ajandan 45-60 </a:t>
            </a:r>
            <a:r>
              <a:rPr lang="tr-TR" dirty="0" err="1"/>
              <a:t>sn</a:t>
            </a:r>
            <a:r>
              <a:rPr lang="tr-TR" dirty="0"/>
              <a:t> sonra hastanın çenesini gevşeklik açısından kontrol edin</a:t>
            </a:r>
          </a:p>
          <a:p>
            <a:r>
              <a:rPr lang="tr-TR" dirty="0" err="1"/>
              <a:t>Laringoskopu</a:t>
            </a:r>
            <a:r>
              <a:rPr lang="tr-TR" dirty="0"/>
              <a:t> hastanın sağ ağız kenarından dili ortaya itecek şekilde yavaşça ilerleyin</a:t>
            </a:r>
          </a:p>
          <a:p>
            <a:r>
              <a:rPr lang="tr-TR" dirty="0"/>
              <a:t>Vokal </a:t>
            </a:r>
            <a:r>
              <a:rPr lang="tr-TR" dirty="0" err="1"/>
              <a:t>kordları</a:t>
            </a:r>
            <a:r>
              <a:rPr lang="tr-TR" dirty="0"/>
              <a:t> gördükten sonra </a:t>
            </a:r>
            <a:r>
              <a:rPr lang="tr-TR" dirty="0" err="1"/>
              <a:t>entübasyon</a:t>
            </a:r>
            <a:r>
              <a:rPr lang="tr-TR" dirty="0"/>
              <a:t> tüpünü yerleştirin</a:t>
            </a:r>
          </a:p>
          <a:p>
            <a:r>
              <a:rPr lang="tr-TR" dirty="0"/>
              <a:t>Yanınızdaki bir kişiden </a:t>
            </a:r>
            <a:r>
              <a:rPr lang="tr-TR" dirty="0" err="1"/>
              <a:t>oskülte</a:t>
            </a:r>
            <a:r>
              <a:rPr lang="tr-TR" dirty="0"/>
              <a:t> etmesini isteyin</a:t>
            </a:r>
          </a:p>
          <a:p>
            <a:r>
              <a:rPr lang="tr-TR" dirty="0"/>
              <a:t>Klinik bulgular arasında en güvenilir bulgu vokal </a:t>
            </a:r>
            <a:r>
              <a:rPr lang="tr-TR" dirty="0" err="1"/>
              <a:t>kordlar</a:t>
            </a:r>
            <a:r>
              <a:rPr lang="tr-TR" dirty="0"/>
              <a:t> arasından geçildiğinin görülmesi olsa da </a:t>
            </a:r>
            <a:r>
              <a:rPr lang="tr-TR" dirty="0" err="1"/>
              <a:t>kapnometre</a:t>
            </a:r>
            <a:r>
              <a:rPr lang="tr-TR" dirty="0"/>
              <a:t> ve </a:t>
            </a:r>
            <a:r>
              <a:rPr lang="tr-TR" dirty="0" err="1"/>
              <a:t>kapnografi</a:t>
            </a:r>
            <a:r>
              <a:rPr lang="tr-TR" dirty="0"/>
              <a:t> daha güvenilir araçlardır.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7636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6" name="Google Shape;462;p59" descr="airway26">
            <a:extLst>
              <a:ext uri="{FF2B5EF4-FFF2-40B4-BE49-F238E27FC236}">
                <a16:creationId xmlns:a16="http://schemas.microsoft.com/office/drawing/2014/main" id="{1E36378B-080A-4AA4-8324-A0F67FD5A1A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tretch/>
        </p:blipFill>
        <p:spPr>
          <a:xfrm>
            <a:off x="6284053" y="505224"/>
            <a:ext cx="4896256" cy="306016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A9DD86AD-DC3F-4E01-8A14-07FF21E0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</p:spPr>
        <p:txBody>
          <a:bodyPr>
            <a:normAutofit/>
          </a:bodyPr>
          <a:lstStyle/>
          <a:p>
            <a:pPr algn="ctr"/>
            <a:r>
              <a:rPr lang="tr-TR" sz="2600" b="1" dirty="0"/>
              <a:t>Hızlı Ardışık </a:t>
            </a:r>
            <a:r>
              <a:rPr lang="tr-TR" sz="2600" b="1" dirty="0" err="1"/>
              <a:t>Entübasyon</a:t>
            </a:r>
            <a:br>
              <a:rPr lang="tr-TR" sz="2600" dirty="0"/>
            </a:br>
            <a:r>
              <a:rPr lang="tr-TR" sz="2600" i="1" dirty="0"/>
              <a:t>Evre 6 – </a:t>
            </a:r>
            <a:r>
              <a:rPr lang="tr-TR" sz="2600" i="1" dirty="0" err="1"/>
              <a:t>Entübasyon</a:t>
            </a:r>
            <a:r>
              <a:rPr lang="tr-TR" sz="2600" i="1" dirty="0"/>
              <a:t>/Doğrulama (+45 </a:t>
            </a:r>
            <a:r>
              <a:rPr lang="tr-TR" sz="2600" i="1" dirty="0" err="1"/>
              <a:t>sn</a:t>
            </a:r>
            <a:r>
              <a:rPr lang="tr-TR" sz="2600" i="1" dirty="0"/>
              <a:t>)</a:t>
            </a:r>
          </a:p>
        </p:txBody>
      </p:sp>
      <p:pic>
        <p:nvPicPr>
          <p:cNvPr id="5" name="Google Shape;464;p59" descr="airway27">
            <a:extLst>
              <a:ext uri="{FF2B5EF4-FFF2-40B4-BE49-F238E27FC236}">
                <a16:creationId xmlns:a16="http://schemas.microsoft.com/office/drawing/2014/main" id="{2DCFC287-7C67-42E1-B8DD-CE934B30FD3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tretch/>
        </p:blipFill>
        <p:spPr>
          <a:xfrm>
            <a:off x="984502" y="537737"/>
            <a:ext cx="4950632" cy="2995132"/>
          </a:xfrm>
          <a:prstGeom prst="rect">
            <a:avLst/>
          </a:prstGeom>
          <a:noFill/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082AD0-A939-4347-808A-010432E8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4170410"/>
            <a:ext cx="4699221" cy="1767141"/>
          </a:xfrm>
        </p:spPr>
        <p:txBody>
          <a:bodyPr anchor="ctr">
            <a:normAutofit/>
          </a:bodyPr>
          <a:lstStyle/>
          <a:p>
            <a:r>
              <a:rPr lang="tr-TR" sz="1800"/>
              <a:t>Başarılı bir entübasyon için pozisyon verilmesi son derece önemlidir</a:t>
            </a:r>
          </a:p>
          <a:p>
            <a:endParaRPr lang="tr-TR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646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568139-10CB-4D90-BB11-75175630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12552" cy="1609344"/>
          </a:xfrm>
        </p:spPr>
        <p:txBody>
          <a:bodyPr>
            <a:normAutofit/>
          </a:bodyPr>
          <a:lstStyle/>
          <a:p>
            <a:r>
              <a:rPr lang="tr-TR" dirty="0" err="1"/>
              <a:t>Entübasyon</a:t>
            </a:r>
            <a:r>
              <a:rPr lang="tr-TR" dirty="0"/>
              <a:t> için bazı önemli noktalar:</a:t>
            </a:r>
          </a:p>
        </p:txBody>
      </p:sp>
      <p:sp>
        <p:nvSpPr>
          <p:cNvPr id="4" name="Google Shape;455;p58">
            <a:extLst>
              <a:ext uri="{FF2B5EF4-FFF2-40B4-BE49-F238E27FC236}">
                <a16:creationId xmlns:a16="http://schemas.microsoft.com/office/drawing/2014/main" id="{534F3094-8D57-40FF-8851-59332B3388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9975" y="2120900"/>
            <a:ext cx="100584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6450" marR="0" lvl="1" indent="-412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Gerekli olduğunu düşünüyorsanız mümkün olduğunca erken yapın</a:t>
            </a:r>
            <a:endParaRPr dirty="0"/>
          </a:p>
          <a:p>
            <a:pPr marL="806450" marR="0" lvl="1" indent="-412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En deneyimli personel yapsın</a:t>
            </a:r>
            <a:endParaRPr dirty="0"/>
          </a:p>
          <a:p>
            <a:pPr marL="806450" marR="0" lvl="1" indent="-412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Hasta yeterince gevşek değilse denemeyin</a:t>
            </a:r>
            <a:endParaRPr dirty="0"/>
          </a:p>
          <a:p>
            <a:pPr marL="806450" marR="0" lvl="1" indent="-412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Entübasyonda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deneyiminiz azsa 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ambu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-maske ile 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ventilasyon-oksijenizasyon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sağlayın</a:t>
            </a:r>
            <a:endParaRPr dirty="0"/>
          </a:p>
          <a:p>
            <a:pPr marL="806450" marR="0" lvl="1" indent="-412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30 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sn’den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fazla zaman harcamayın</a:t>
            </a:r>
            <a:endParaRPr dirty="0"/>
          </a:p>
          <a:p>
            <a:pPr marL="11430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Ambu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-maske uygulayın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2417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2062" y="282576"/>
            <a:ext cx="9667875" cy="5040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71" name="Google Shape;471;p60"/>
          <p:cNvSpPr txBox="1"/>
          <p:nvPr/>
        </p:nvSpPr>
        <p:spPr>
          <a:xfrm>
            <a:off x="1774826" y="395288"/>
            <a:ext cx="8569325" cy="954087"/>
          </a:xfrm>
          <a:prstGeom prst="rect">
            <a:avLst/>
          </a:prstGeom>
          <a:solidFill>
            <a:srgbClr val="FDF8C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FF"/>
              </a:buClr>
            </a:pPr>
            <a:r>
              <a:rPr lang="tr-TR" sz="2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ENTÜBASYON İŞLEMİNİN UYGULAMA BASAMAKLARI</a:t>
            </a:r>
            <a:endParaRPr/>
          </a:p>
        </p:txBody>
      </p:sp>
      <p:pic>
        <p:nvPicPr>
          <p:cNvPr id="472" name="Google Shape;472;p60" descr="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6" y="4229099"/>
            <a:ext cx="2997199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60" descr="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7551" y="4215604"/>
            <a:ext cx="2997199" cy="265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0" descr="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8876" y="4202110"/>
            <a:ext cx="2997198" cy="2655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1"/>
          <p:cNvSpPr txBox="1"/>
          <p:nvPr/>
        </p:nvSpPr>
        <p:spPr>
          <a:xfrm>
            <a:off x="57150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</a:pPr>
            <a:fld id="{00000000-1234-1234-1234-123412341234}" type="slidenum">
              <a:rPr lang="tr-TR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Clr>
                  <a:srgbClr val="FFFFFF"/>
                </a:buClr>
              </a:pPr>
              <a:t>49</a:t>
            </a:fld>
            <a:endParaRPr/>
          </a:p>
        </p:txBody>
      </p:sp>
      <p:pic>
        <p:nvPicPr>
          <p:cNvPr id="480" name="Google Shape;48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5714" y="115888"/>
            <a:ext cx="9571037" cy="5114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61"/>
          <p:cNvSpPr txBox="1"/>
          <p:nvPr/>
        </p:nvSpPr>
        <p:spPr>
          <a:xfrm>
            <a:off x="1774826" y="395288"/>
            <a:ext cx="8569325" cy="954087"/>
          </a:xfrm>
          <a:prstGeom prst="rect">
            <a:avLst/>
          </a:prstGeom>
          <a:solidFill>
            <a:srgbClr val="FDF8C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FF"/>
              </a:buClr>
            </a:pPr>
            <a:r>
              <a:rPr lang="tr-TR" sz="2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ENTÜBASYON İŞLEMİNİN UYGULAMA BASAMAKLARI</a:t>
            </a:r>
            <a:endParaRPr/>
          </a:p>
        </p:txBody>
      </p:sp>
      <p:pic>
        <p:nvPicPr>
          <p:cNvPr id="482" name="Google Shape;482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863" y="3722686"/>
            <a:ext cx="4624385" cy="299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0851" y="3722687"/>
            <a:ext cx="3867148" cy="313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24998E-0D70-904B-BEC0-DF512A660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Kimi </a:t>
            </a:r>
            <a:r>
              <a:rPr lang="tr-TR" dirty="0" err="1"/>
              <a:t>entübe</a:t>
            </a:r>
            <a:r>
              <a:rPr lang="tr-TR" dirty="0"/>
              <a:t> edelim?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CE3635-2D6C-C94B-8AB9-41974F94B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Havayolunun devamlılığının sağlanamadığı hastalar</a:t>
            </a:r>
          </a:p>
          <a:p>
            <a:r>
              <a:rPr lang="tr-TR" sz="2800" dirty="0"/>
              <a:t>Aspiratör açısından riskli hastalar</a:t>
            </a:r>
          </a:p>
          <a:p>
            <a:r>
              <a:rPr lang="tr-TR" sz="2800" dirty="0"/>
              <a:t>Oksijenizasyon-ventilasyon yetersizliği olan hastalar</a:t>
            </a:r>
          </a:p>
          <a:p>
            <a:r>
              <a:rPr lang="tr-TR" sz="2800" dirty="0"/>
              <a:t>Bazı özel klinik durumdaki hastalar</a:t>
            </a:r>
          </a:p>
        </p:txBody>
      </p:sp>
    </p:spTree>
    <p:extLst>
      <p:ext uri="{BB962C8B-B14F-4D97-AF65-F5344CB8AC3E}">
        <p14:creationId xmlns:p14="http://schemas.microsoft.com/office/powerpoint/2010/main" val="3406682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4BF6B561-33E6-4FF0-ABF6-38DAAF1C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tr-TR" sz="3200"/>
              <a:t>Laringoskop Pozisyonu</a:t>
            </a:r>
          </a:p>
        </p:txBody>
      </p:sp>
      <p:pic>
        <p:nvPicPr>
          <p:cNvPr id="2" name="Resim 1" descr="fotoğraf, adam, tablo, kadın içeren bir resim&#10;&#10;Açıklama otomatik olarak oluşturuldu">
            <a:extLst>
              <a:ext uri="{FF2B5EF4-FFF2-40B4-BE49-F238E27FC236}">
                <a16:creationId xmlns:a16="http://schemas.microsoft.com/office/drawing/2014/main" id="{197A7A1A-B491-41E4-A114-DAE5F43DB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930704"/>
            <a:ext cx="6882269" cy="5006852"/>
          </a:xfrm>
          <a:prstGeom prst="rect">
            <a:avLst/>
          </a:prstGeom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517A8F4-A835-4602-9706-6D3B90AB7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endParaRPr lang="tr-TR" sz="1600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200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tablo, tutma içeren bir resim&#10;&#10;Açıklama otomatik olarak oluşturuldu">
            <a:extLst>
              <a:ext uri="{FF2B5EF4-FFF2-40B4-BE49-F238E27FC236}">
                <a16:creationId xmlns:a16="http://schemas.microsoft.com/office/drawing/2014/main" id="{C123211E-61BB-4148-B4DF-AB4812726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05" y="505223"/>
            <a:ext cx="9932636" cy="30601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91F76765-30F3-4472-A0CD-6D6EB3C1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</p:spPr>
        <p:txBody>
          <a:bodyPr>
            <a:normAutofit/>
          </a:bodyPr>
          <a:lstStyle/>
          <a:p>
            <a:pPr algn="ctr"/>
            <a:r>
              <a:rPr lang="tr-TR" sz="2600" b="1" dirty="0"/>
              <a:t>Hızlı Ardışık </a:t>
            </a:r>
            <a:r>
              <a:rPr lang="tr-TR" sz="2600" b="1" dirty="0" err="1"/>
              <a:t>Entübasyon</a:t>
            </a:r>
            <a:br>
              <a:rPr lang="tr-TR" sz="2600" dirty="0"/>
            </a:br>
            <a:r>
              <a:rPr lang="tr-TR" sz="2600" i="1" dirty="0"/>
              <a:t>Evre 6 – </a:t>
            </a:r>
            <a:r>
              <a:rPr lang="tr-TR" sz="2600" i="1" dirty="0" err="1"/>
              <a:t>Entübasyon</a:t>
            </a:r>
            <a:r>
              <a:rPr lang="tr-TR" sz="2600" i="1" dirty="0"/>
              <a:t>/Doğrulama (+45 </a:t>
            </a:r>
            <a:r>
              <a:rPr lang="tr-TR" sz="2600" i="1" dirty="0" err="1"/>
              <a:t>sn</a:t>
            </a:r>
            <a:r>
              <a:rPr lang="tr-TR" sz="2600" i="1" dirty="0"/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C6A42F6-B27E-458B-A31E-14974D2F5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4170410"/>
            <a:ext cx="4699221" cy="1767141"/>
          </a:xfrm>
        </p:spPr>
        <p:txBody>
          <a:bodyPr anchor="ctr">
            <a:normAutofit/>
          </a:bodyPr>
          <a:lstStyle/>
          <a:p>
            <a:r>
              <a:rPr lang="tr-TR" sz="1800" dirty="0" err="1"/>
              <a:t>Laringoskobu</a:t>
            </a:r>
            <a:r>
              <a:rPr lang="tr-TR" sz="1800" dirty="0"/>
              <a:t> sol elinizle tutun, dilin sağından yavaşça ilerleyin, dili sola ittirin</a:t>
            </a:r>
          </a:p>
          <a:p>
            <a:endParaRPr lang="tr-TR" sz="1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79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7523A0-0730-4616-8A15-358BAE02A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Başarılı </a:t>
            </a:r>
            <a:r>
              <a:rPr lang="tr-TR" sz="2800" dirty="0" err="1"/>
              <a:t>entübasyonun</a:t>
            </a:r>
            <a:r>
              <a:rPr lang="tr-TR" sz="2800" dirty="0"/>
              <a:t> yardımcı göstergeleri:</a:t>
            </a:r>
          </a:p>
          <a:p>
            <a:r>
              <a:rPr lang="tr-TR" sz="2800" dirty="0"/>
              <a:t>AC seslerinin eşit olarak dinlenmesi</a:t>
            </a:r>
          </a:p>
          <a:p>
            <a:r>
              <a:rPr lang="tr-TR" sz="2800" dirty="0"/>
              <a:t>Mide bölgesinde hava sesi duyulmaması</a:t>
            </a:r>
          </a:p>
          <a:p>
            <a:r>
              <a:rPr lang="tr-TR" sz="2800" dirty="0"/>
              <a:t>Tüpün içinin buğulanması</a:t>
            </a:r>
          </a:p>
          <a:p>
            <a:r>
              <a:rPr lang="tr-TR" sz="2800" dirty="0"/>
              <a:t>O2 </a:t>
            </a:r>
            <a:r>
              <a:rPr lang="tr-TR" sz="2800" dirty="0" err="1"/>
              <a:t>satürasyonun</a:t>
            </a:r>
            <a:r>
              <a:rPr lang="tr-TR" sz="2800" dirty="0"/>
              <a:t> düşmemesi veya yükselmesi</a:t>
            </a:r>
          </a:p>
          <a:p>
            <a:endParaRPr lang="tr-TR" sz="2800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318C381F-EA03-4E63-90D3-C6E20346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</p:spPr>
        <p:txBody>
          <a:bodyPr>
            <a:noAutofit/>
          </a:bodyPr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6 – </a:t>
            </a:r>
            <a:r>
              <a:rPr lang="tr-TR" sz="4000" i="1" dirty="0" err="1"/>
              <a:t>Entübasyon</a:t>
            </a:r>
            <a:r>
              <a:rPr lang="tr-TR" sz="4000" i="1" dirty="0"/>
              <a:t>/Doğrulama (+45 </a:t>
            </a:r>
            <a:r>
              <a:rPr lang="tr-TR" sz="4000" i="1" dirty="0" err="1"/>
              <a:t>sn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3854451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Resim 6" descr="uzaktan, siyah, kumanda, telefon içeren bir resim&#10;&#10;Açıklama otomatik olarak oluşturuldu">
            <a:extLst>
              <a:ext uri="{FF2B5EF4-FFF2-40B4-BE49-F238E27FC236}">
                <a16:creationId xmlns:a16="http://schemas.microsoft.com/office/drawing/2014/main" id="{1AB28A35-7FB6-4998-BF6B-22B9FAAF2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101" y="505224"/>
            <a:ext cx="3060160" cy="30601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35175A17-544B-456C-8AA8-228E9EC8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</p:spPr>
        <p:txBody>
          <a:bodyPr>
            <a:normAutofit/>
          </a:bodyPr>
          <a:lstStyle/>
          <a:p>
            <a:pPr algn="ctr"/>
            <a:r>
              <a:rPr lang="tr-TR" sz="2600" b="1" dirty="0"/>
              <a:t>Hızlı Ardışık </a:t>
            </a:r>
            <a:r>
              <a:rPr lang="tr-TR" sz="2600" b="1" dirty="0" err="1"/>
              <a:t>Entübasyon</a:t>
            </a:r>
            <a:br>
              <a:rPr lang="tr-TR" sz="2600" dirty="0"/>
            </a:br>
            <a:r>
              <a:rPr lang="tr-TR" sz="2600" i="1" dirty="0"/>
              <a:t>Evre 6 – </a:t>
            </a:r>
            <a:r>
              <a:rPr lang="tr-TR" sz="2600" i="1" dirty="0" err="1"/>
              <a:t>Entübasyon</a:t>
            </a:r>
            <a:r>
              <a:rPr lang="tr-TR" sz="2600" i="1" dirty="0"/>
              <a:t>/Doğrulama (+45 </a:t>
            </a:r>
            <a:r>
              <a:rPr lang="tr-TR" sz="2600" i="1" dirty="0" err="1"/>
              <a:t>sn</a:t>
            </a:r>
            <a:r>
              <a:rPr lang="tr-TR" sz="2600" i="1" dirty="0"/>
              <a:t>)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5E85B3A5-3137-476D-B1E8-460DB6151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711" y="505223"/>
            <a:ext cx="4080213" cy="306016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95C4242-D4C7-40B4-8FD5-39744C48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4170410"/>
            <a:ext cx="4699221" cy="1767141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420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535;p67" descr="airway40">
            <a:extLst>
              <a:ext uri="{FF2B5EF4-FFF2-40B4-BE49-F238E27FC236}">
                <a16:creationId xmlns:a16="http://schemas.microsoft.com/office/drawing/2014/main" id="{CFC52DD0-EE7A-43AE-B631-8AD97E1FDB03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/>
          <a:srcRect l="-55" r="-2320"/>
          <a:stretch/>
        </p:blipFill>
        <p:spPr>
          <a:xfrm>
            <a:off x="914400" y="742950"/>
            <a:ext cx="6184488" cy="5676900"/>
          </a:xfrm>
          <a:prstGeom prst="rect">
            <a:avLst/>
          </a:prstGeom>
          <a:noFill/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48E8EA-767A-4485-AFED-BC546E28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r>
              <a:rPr lang="tr-TR" sz="1600" dirty="0" err="1"/>
              <a:t>Entübasyon</a:t>
            </a:r>
            <a:r>
              <a:rPr lang="tr-TR" sz="1600" dirty="0"/>
              <a:t> tüpünü sabitleme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Başlık 1">
            <a:extLst>
              <a:ext uri="{FF2B5EF4-FFF2-40B4-BE49-F238E27FC236}">
                <a16:creationId xmlns:a16="http://schemas.microsoft.com/office/drawing/2014/main" id="{D368716A-148A-4F6A-87A6-6CD4DCE7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574" y="484188"/>
            <a:ext cx="3883025" cy="1609725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600" b="1" dirty="0"/>
              <a:t>Hızlı Ardışık </a:t>
            </a:r>
            <a:r>
              <a:rPr lang="tr-TR" sz="2600" b="1" dirty="0" err="1"/>
              <a:t>Entübasyon</a:t>
            </a:r>
            <a:br>
              <a:rPr lang="tr-TR" sz="2600" dirty="0"/>
            </a:br>
            <a:r>
              <a:rPr lang="tr-TR" sz="2600" i="1" dirty="0"/>
              <a:t>Evre 6 – </a:t>
            </a:r>
            <a:r>
              <a:rPr lang="tr-TR" sz="2600" i="1" dirty="0" err="1"/>
              <a:t>Entübasyon</a:t>
            </a:r>
            <a:r>
              <a:rPr lang="tr-TR" sz="2600" i="1" dirty="0"/>
              <a:t>/Doğrulama (+45 </a:t>
            </a:r>
            <a:r>
              <a:rPr lang="tr-TR" sz="2600" i="1" dirty="0" err="1"/>
              <a:t>sn</a:t>
            </a:r>
            <a:r>
              <a:rPr lang="tr-TR" sz="2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3423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62902D-3A12-41B6-B546-E81A8F1F2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b="1" i="1" dirty="0"/>
              <a:t>Komplikasyonlar</a:t>
            </a:r>
          </a:p>
          <a:p>
            <a:r>
              <a:rPr lang="tr-TR" dirty="0" err="1"/>
              <a:t>Özefageal</a:t>
            </a:r>
            <a:r>
              <a:rPr lang="tr-TR" dirty="0"/>
              <a:t> </a:t>
            </a:r>
            <a:r>
              <a:rPr lang="tr-TR" dirty="0" err="1"/>
              <a:t>entübasyon</a:t>
            </a:r>
            <a:endParaRPr lang="tr-TR" dirty="0"/>
          </a:p>
          <a:p>
            <a:r>
              <a:rPr lang="tr-TR" dirty="0"/>
              <a:t>Ana bronş </a:t>
            </a:r>
            <a:r>
              <a:rPr lang="tr-TR" dirty="0" err="1"/>
              <a:t>entübasyonu</a:t>
            </a:r>
            <a:endParaRPr lang="tr-TR" dirty="0"/>
          </a:p>
          <a:p>
            <a:r>
              <a:rPr lang="tr-TR" dirty="0" err="1"/>
              <a:t>Pnömotoraks</a:t>
            </a:r>
            <a:endParaRPr lang="tr-TR" dirty="0"/>
          </a:p>
          <a:p>
            <a:r>
              <a:rPr lang="tr-TR" dirty="0" err="1"/>
              <a:t>Orofarengeal</a:t>
            </a:r>
            <a:r>
              <a:rPr lang="tr-TR" dirty="0"/>
              <a:t> kanama</a:t>
            </a:r>
          </a:p>
          <a:p>
            <a:r>
              <a:rPr lang="tr-TR" dirty="0"/>
              <a:t>Vokal </a:t>
            </a:r>
            <a:r>
              <a:rPr lang="tr-TR" dirty="0" err="1"/>
              <a:t>kord</a:t>
            </a:r>
            <a:r>
              <a:rPr lang="tr-TR" dirty="0"/>
              <a:t> yaralanması</a:t>
            </a:r>
          </a:p>
          <a:p>
            <a:r>
              <a:rPr lang="tr-TR" dirty="0"/>
              <a:t>Diş kırıkları</a:t>
            </a:r>
          </a:p>
          <a:p>
            <a:r>
              <a:rPr lang="tr-TR" dirty="0"/>
              <a:t>Kusma ve </a:t>
            </a:r>
            <a:r>
              <a:rPr lang="tr-TR" dirty="0" err="1"/>
              <a:t>aspirasyon</a:t>
            </a:r>
            <a:endParaRPr lang="tr-TR" dirty="0"/>
          </a:p>
          <a:p>
            <a:r>
              <a:rPr lang="tr-TR" dirty="0"/>
              <a:t>Stabil olmayan boyun omurlarının hareketi ve paralizi</a:t>
            </a:r>
          </a:p>
          <a:p>
            <a:endParaRPr lang="tr-TR" dirty="0"/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4A3D8DED-08A3-41F6-A683-E555E7E0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</p:spPr>
        <p:txBody>
          <a:bodyPr>
            <a:noAutofit/>
          </a:bodyPr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6 – </a:t>
            </a:r>
            <a:r>
              <a:rPr lang="tr-TR" sz="4000" i="1" dirty="0" err="1"/>
              <a:t>Entübasyon</a:t>
            </a:r>
            <a:r>
              <a:rPr lang="tr-TR" sz="4000" i="1" dirty="0"/>
              <a:t>/Doğrulama (+45 </a:t>
            </a:r>
            <a:r>
              <a:rPr lang="tr-TR" sz="4000" i="1" dirty="0" err="1"/>
              <a:t>sn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3343050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1038C6-108F-4FF5-87A4-2C87404D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7 – </a:t>
            </a:r>
            <a:r>
              <a:rPr lang="tr-TR" sz="4000" i="1" dirty="0" err="1"/>
              <a:t>Entübasyon</a:t>
            </a:r>
            <a:r>
              <a:rPr lang="tr-TR" sz="4000" i="1" dirty="0"/>
              <a:t> Sonrası (+60 </a:t>
            </a:r>
            <a:r>
              <a:rPr lang="tr-TR" sz="4000" i="1" dirty="0" err="1"/>
              <a:t>sn</a:t>
            </a:r>
            <a:r>
              <a:rPr lang="tr-TR" sz="4000" i="1" dirty="0"/>
              <a:t>)</a:t>
            </a:r>
            <a:endParaRPr lang="tr-TR" i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99B535-0C13-4DDD-BE99-2F657C203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3200" dirty="0"/>
          </a:p>
          <a:p>
            <a:r>
              <a:rPr lang="tr-TR" sz="3200" dirty="0"/>
              <a:t>Hasta mekanik </a:t>
            </a:r>
            <a:r>
              <a:rPr lang="tr-TR" sz="3200" dirty="0" err="1"/>
              <a:t>ventilasyona</a:t>
            </a:r>
            <a:r>
              <a:rPr lang="tr-TR" sz="3200" dirty="0"/>
              <a:t> bağlanır</a:t>
            </a:r>
          </a:p>
          <a:p>
            <a:r>
              <a:rPr lang="tr-TR" sz="3200" dirty="0" err="1"/>
              <a:t>Vitaller</a:t>
            </a:r>
            <a:r>
              <a:rPr lang="tr-TR" sz="3200" dirty="0"/>
              <a:t> + pulse-O2 kontrol edilir</a:t>
            </a:r>
          </a:p>
          <a:p>
            <a:r>
              <a:rPr lang="tr-TR" sz="3200" dirty="0"/>
              <a:t>AC </a:t>
            </a:r>
            <a:r>
              <a:rPr lang="tr-TR" sz="3200" dirty="0" err="1"/>
              <a:t>grafisi</a:t>
            </a:r>
            <a:r>
              <a:rPr lang="tr-TR" sz="3200" dirty="0"/>
              <a:t> istenir</a:t>
            </a:r>
          </a:p>
          <a:p>
            <a:pPr marL="0" indent="0">
              <a:buNone/>
            </a:pP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49165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280B00-B8C8-453D-BC45-E6D4CEB25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i="1" dirty="0" err="1"/>
              <a:t>Hipoksi</a:t>
            </a:r>
            <a:r>
              <a:rPr lang="tr-TR" sz="2400" b="1" i="1" dirty="0"/>
              <a:t> + </a:t>
            </a:r>
            <a:r>
              <a:rPr lang="tr-TR" sz="2400" b="1" i="1" dirty="0" err="1"/>
              <a:t>bradikardi</a:t>
            </a:r>
            <a:endParaRPr lang="tr-TR" sz="2400" b="1" i="1" dirty="0"/>
          </a:p>
          <a:p>
            <a:pPr lvl="1"/>
            <a:r>
              <a:rPr lang="tr-TR" sz="2000" dirty="0" err="1"/>
              <a:t>Özefagus</a:t>
            </a:r>
            <a:r>
              <a:rPr lang="tr-TR" sz="2000" dirty="0"/>
              <a:t> </a:t>
            </a:r>
            <a:r>
              <a:rPr lang="tr-TR" sz="2000" dirty="0" err="1"/>
              <a:t>entübasyonu</a:t>
            </a:r>
            <a:endParaRPr lang="tr-TR" sz="2000" dirty="0"/>
          </a:p>
          <a:p>
            <a:r>
              <a:rPr lang="tr-TR" sz="2400" b="1" i="1" dirty="0"/>
              <a:t>Hipotansiyon</a:t>
            </a:r>
          </a:p>
          <a:p>
            <a:pPr lvl="1"/>
            <a:r>
              <a:rPr lang="tr-TR" sz="2000" dirty="0"/>
              <a:t>Ajanlar</a:t>
            </a:r>
          </a:p>
          <a:p>
            <a:pPr lvl="1"/>
            <a:r>
              <a:rPr lang="tr-TR" sz="2000" dirty="0"/>
              <a:t>Tansiyon </a:t>
            </a:r>
            <a:r>
              <a:rPr lang="tr-TR" sz="2000" dirty="0" err="1"/>
              <a:t>pnömotoraks</a:t>
            </a:r>
            <a:endParaRPr lang="tr-TR" sz="2000" dirty="0"/>
          </a:p>
          <a:p>
            <a:r>
              <a:rPr lang="tr-TR" sz="2400" b="1" i="1" dirty="0"/>
              <a:t>Hipertansiyon</a:t>
            </a:r>
          </a:p>
          <a:p>
            <a:pPr lvl="1"/>
            <a:r>
              <a:rPr lang="tr-TR" sz="2000" dirty="0"/>
              <a:t>Yetersiz </a:t>
            </a:r>
            <a:r>
              <a:rPr lang="tr-TR" sz="2000" dirty="0" err="1"/>
              <a:t>sedasyonun</a:t>
            </a:r>
            <a:r>
              <a:rPr lang="tr-TR" sz="2000" dirty="0"/>
              <a:t> göstergesi</a:t>
            </a:r>
          </a:p>
          <a:p>
            <a:r>
              <a:rPr lang="tr-TR" sz="2400" b="1" i="1" dirty="0"/>
              <a:t>Taşikardi + hipertansiyon</a:t>
            </a:r>
          </a:p>
          <a:p>
            <a:pPr lvl="1"/>
            <a:r>
              <a:rPr lang="tr-TR" sz="2000" dirty="0"/>
              <a:t>Uyanma belirtisi</a:t>
            </a:r>
          </a:p>
          <a:p>
            <a:endParaRPr lang="tr-TR" sz="2400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23B4A8B4-C767-45BF-B22B-87DF985B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</p:spPr>
        <p:txBody>
          <a:bodyPr/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7 – </a:t>
            </a:r>
            <a:r>
              <a:rPr lang="tr-TR" sz="4000" i="1" dirty="0" err="1"/>
              <a:t>Entübasyon</a:t>
            </a:r>
            <a:r>
              <a:rPr lang="tr-TR" sz="4000" i="1" dirty="0"/>
              <a:t> Sonrası (+60 </a:t>
            </a:r>
            <a:r>
              <a:rPr lang="tr-TR" sz="4000" i="1" dirty="0" err="1"/>
              <a:t>sn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41906302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3E357047-35BF-42B7-8EFD-D283BCB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4308388" cy="160934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tr-TR" sz="2700" b="1" dirty="0"/>
              <a:t>Hızlı Ardışık </a:t>
            </a:r>
            <a:r>
              <a:rPr lang="tr-TR" sz="2700" b="1" dirty="0" err="1"/>
              <a:t>Entübasyon</a:t>
            </a:r>
            <a:br>
              <a:rPr lang="tr-TR" sz="2700" dirty="0"/>
            </a:br>
            <a:r>
              <a:rPr lang="tr-TR" sz="2700" i="1" dirty="0"/>
              <a:t>Evre 7 – </a:t>
            </a:r>
            <a:r>
              <a:rPr lang="tr-TR" sz="2700" i="1" dirty="0" err="1"/>
              <a:t>Entübasyon</a:t>
            </a:r>
            <a:r>
              <a:rPr lang="tr-TR" sz="2700" i="1" dirty="0"/>
              <a:t> Sonrası (+60 </a:t>
            </a:r>
            <a:r>
              <a:rPr lang="tr-TR" sz="2700" i="1" dirty="0" err="1"/>
              <a:t>sn</a:t>
            </a:r>
            <a:r>
              <a:rPr lang="tr-TR" sz="2700" i="1" dirty="0"/>
              <a:t>)</a:t>
            </a:r>
          </a:p>
        </p:txBody>
      </p:sp>
      <p:pic>
        <p:nvPicPr>
          <p:cNvPr id="5" name="Google Shape;563;p71" descr="airway35">
            <a:extLst>
              <a:ext uri="{FF2B5EF4-FFF2-40B4-BE49-F238E27FC236}">
                <a16:creationId xmlns:a16="http://schemas.microsoft.com/office/drawing/2014/main" id="{7F4E5C26-19B3-4D3B-81F6-FB45F898E9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r="-2" b="2836"/>
          <a:stretch/>
        </p:blipFill>
        <p:spPr>
          <a:xfrm>
            <a:off x="3343" y="10"/>
            <a:ext cx="7548923" cy="6857990"/>
          </a:xfrm>
          <a:prstGeom prst="rect">
            <a:avLst/>
          </a:prstGeom>
          <a:noFill/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EAA5CF-890E-445C-AE27-D553B6085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tr-TR" sz="2400" dirty="0"/>
              <a:t>Mide </a:t>
            </a:r>
            <a:r>
              <a:rPr lang="tr-TR" sz="2400" dirty="0" err="1"/>
              <a:t>entübasyonuna</a:t>
            </a:r>
            <a:r>
              <a:rPr lang="tr-TR" sz="2400" dirty="0"/>
              <a:t> bağlı </a:t>
            </a:r>
            <a:r>
              <a:rPr lang="tr-TR" sz="2400" dirty="0" err="1"/>
              <a:t>gastrik</a:t>
            </a:r>
            <a:r>
              <a:rPr lang="tr-TR" sz="2400" dirty="0"/>
              <a:t> </a:t>
            </a:r>
            <a:r>
              <a:rPr lang="tr-TR" sz="2400" dirty="0" err="1"/>
              <a:t>distansiyon</a:t>
            </a:r>
            <a:endParaRPr lang="tr-TR" sz="2400" dirty="0"/>
          </a:p>
          <a:p>
            <a:endParaRPr lang="tr-TR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026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29BC087-D124-4BD4-851F-FE54958C8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Entübasyon</a:t>
            </a:r>
            <a:r>
              <a:rPr lang="tr-TR" dirty="0"/>
              <a:t> sonrası hastanın durumu kötüleşiyorsa;</a:t>
            </a:r>
          </a:p>
          <a:p>
            <a:r>
              <a:rPr lang="tr-TR" dirty="0"/>
              <a:t>           </a:t>
            </a:r>
            <a:r>
              <a:rPr lang="tr-TR" sz="2800" b="1" dirty="0"/>
              <a:t>D</a:t>
            </a:r>
            <a:r>
              <a:rPr lang="tr-TR" dirty="0"/>
              <a:t>: </a:t>
            </a:r>
            <a:r>
              <a:rPr lang="tr-TR" dirty="0" err="1"/>
              <a:t>Displacement</a:t>
            </a:r>
            <a:endParaRPr lang="tr-TR" dirty="0"/>
          </a:p>
          <a:p>
            <a:r>
              <a:rPr lang="tr-TR" dirty="0"/>
              <a:t>	</a:t>
            </a:r>
            <a:r>
              <a:rPr lang="tr-TR" sz="2800" b="1" dirty="0"/>
              <a:t>O</a:t>
            </a:r>
            <a:r>
              <a:rPr lang="tr-TR" dirty="0"/>
              <a:t>: Obstrüksiyon</a:t>
            </a:r>
          </a:p>
          <a:p>
            <a:r>
              <a:rPr lang="tr-TR" dirty="0"/>
              <a:t>	</a:t>
            </a:r>
            <a:r>
              <a:rPr lang="tr-TR" sz="2800" b="1" dirty="0"/>
              <a:t>P</a:t>
            </a:r>
            <a:r>
              <a:rPr lang="tr-TR" dirty="0"/>
              <a:t>: </a:t>
            </a:r>
            <a:r>
              <a:rPr lang="tr-TR" dirty="0" err="1"/>
              <a:t>Pnömotoraks</a:t>
            </a:r>
            <a:endParaRPr lang="tr-TR" dirty="0"/>
          </a:p>
          <a:p>
            <a:r>
              <a:rPr lang="tr-TR" dirty="0"/>
              <a:t>	</a:t>
            </a:r>
            <a:r>
              <a:rPr lang="tr-TR" sz="2800" b="1" dirty="0"/>
              <a:t>E</a:t>
            </a:r>
            <a:r>
              <a:rPr lang="tr-TR" dirty="0"/>
              <a:t>: Ekipman sorunu</a:t>
            </a:r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85B7B02E-A26C-4D8A-865D-E33C4CBE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</p:spPr>
        <p:txBody>
          <a:bodyPr/>
          <a:lstStyle/>
          <a:p>
            <a:pPr algn="ctr"/>
            <a:r>
              <a:rPr lang="tr-TR" b="1" dirty="0"/>
              <a:t>Hızlı Ardışık </a:t>
            </a:r>
            <a:r>
              <a:rPr lang="tr-TR" b="1" dirty="0" err="1"/>
              <a:t>Entübasyon</a:t>
            </a:r>
            <a:br>
              <a:rPr lang="tr-TR" dirty="0"/>
            </a:br>
            <a:r>
              <a:rPr lang="tr-TR" sz="4000" i="1" dirty="0"/>
              <a:t>Evre 7 – </a:t>
            </a:r>
            <a:r>
              <a:rPr lang="tr-TR" sz="4000" i="1" dirty="0" err="1"/>
              <a:t>Entübasyon</a:t>
            </a:r>
            <a:r>
              <a:rPr lang="tr-TR" sz="4000" i="1" dirty="0"/>
              <a:t> Sonrası (+60 </a:t>
            </a:r>
            <a:r>
              <a:rPr lang="tr-TR" sz="4000" i="1" dirty="0" err="1"/>
              <a:t>sn</a:t>
            </a:r>
            <a:r>
              <a:rPr lang="tr-TR" sz="4000" i="1" dirty="0"/>
              <a:t>)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33906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D8AECF-48DC-A74F-80D1-6DD32CA37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Endikasyonlar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1D62ED-BA7D-5E44-8155-2A2CD0B47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sz="2800" dirty="0"/>
              <a:t>Bilinç bozukluğu</a:t>
            </a:r>
          </a:p>
          <a:p>
            <a:r>
              <a:rPr lang="tr-TR" sz="2800" dirty="0"/>
              <a:t>Solunum depresyonu</a:t>
            </a:r>
          </a:p>
          <a:p>
            <a:r>
              <a:rPr lang="tr-TR" sz="2800" dirty="0"/>
              <a:t>Artmış solunum çabası</a:t>
            </a:r>
          </a:p>
          <a:p>
            <a:r>
              <a:rPr lang="tr-TR" sz="2800" dirty="0"/>
              <a:t>Şok </a:t>
            </a:r>
          </a:p>
          <a:p>
            <a:r>
              <a:rPr lang="tr-TR" sz="2800" dirty="0"/>
              <a:t>Zehirlenmeler, yüksek doz ilaç alımı</a:t>
            </a:r>
          </a:p>
          <a:p>
            <a:r>
              <a:rPr lang="tr-TR" sz="2800" dirty="0"/>
              <a:t>GKS≤10 ve kafa travması </a:t>
            </a:r>
          </a:p>
          <a:p>
            <a:r>
              <a:rPr lang="tr-TR" sz="2800" dirty="0"/>
              <a:t>GKS≤8 hastalar</a:t>
            </a:r>
          </a:p>
          <a:p>
            <a:r>
              <a:rPr lang="tr-TR" sz="2800" dirty="0" err="1"/>
              <a:t>Hipoksik</a:t>
            </a:r>
            <a:r>
              <a:rPr lang="tr-TR" sz="2800" dirty="0"/>
              <a:t> ve </a:t>
            </a:r>
            <a:r>
              <a:rPr lang="tr-TR" sz="2800" dirty="0" err="1"/>
              <a:t>hiperkarbik</a:t>
            </a:r>
            <a:r>
              <a:rPr lang="tr-TR" sz="2800" dirty="0"/>
              <a:t> olup </a:t>
            </a:r>
            <a:r>
              <a:rPr lang="tr-TR" sz="2800" dirty="0" err="1"/>
              <a:t>non-invaziv</a:t>
            </a:r>
            <a:r>
              <a:rPr lang="tr-TR" sz="2800" dirty="0"/>
              <a:t> yöntemlerle düzelmeyen hastalar</a:t>
            </a:r>
          </a:p>
        </p:txBody>
      </p:sp>
    </p:spTree>
    <p:extLst>
      <p:ext uri="{BB962C8B-B14F-4D97-AF65-F5344CB8AC3E}">
        <p14:creationId xmlns:p14="http://schemas.microsoft.com/office/powerpoint/2010/main" val="23748823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3"/>
          <p:cNvSpPr txBox="1">
            <a:spLocks noGrp="1"/>
          </p:cNvSpPr>
          <p:nvPr>
            <p:ph type="title"/>
          </p:nvPr>
        </p:nvSpPr>
        <p:spPr>
          <a:xfrm>
            <a:off x="2303462" y="107951"/>
            <a:ext cx="7581900" cy="1654175"/>
          </a:xfrm>
          <a:prstGeom prst="rect">
            <a:avLst/>
          </a:prstGeom>
          <a:solidFill>
            <a:schemeClr val="bg1">
              <a:alpha val="49803"/>
            </a:schemeClr>
          </a:solidFill>
          <a:ln w="9525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</a:pPr>
            <a:r>
              <a:rPr lang="tr-TR" dirty="0"/>
              <a:t>ÖZET</a:t>
            </a:r>
            <a:endParaRPr dirty="0"/>
          </a:p>
        </p:txBody>
      </p:sp>
      <p:sp>
        <p:nvSpPr>
          <p:cNvPr id="579" name="Google Shape;579;p73"/>
          <p:cNvSpPr txBox="1">
            <a:spLocks noGrp="1"/>
          </p:cNvSpPr>
          <p:nvPr>
            <p:ph type="body" idx="1"/>
          </p:nvPr>
        </p:nvSpPr>
        <p:spPr>
          <a:xfrm>
            <a:off x="2638425" y="1905001"/>
            <a:ext cx="7778750" cy="4403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403225" indent="-403225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b="1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rPr>
              <a:t>Havayolu yönetimi ilk önceliğiniz olmalıdır</a:t>
            </a:r>
            <a:endParaRPr/>
          </a:p>
          <a:p>
            <a:pPr marL="403225" indent="-403225">
              <a:lnSpc>
                <a:spcPct val="100000"/>
              </a:lnSpc>
              <a:spcBef>
                <a:spcPts val="2000"/>
              </a:spcBef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b="1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rPr>
              <a:t>Travma olasılığında boyunu koruyun</a:t>
            </a:r>
            <a:endParaRPr/>
          </a:p>
          <a:p>
            <a:pPr marL="403225" indent="-403225">
              <a:lnSpc>
                <a:spcPct val="100000"/>
              </a:lnSpc>
              <a:spcBef>
                <a:spcPts val="2000"/>
              </a:spcBef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b="1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rPr>
              <a:t>Kalıcı havayolu gereksinimi olup olmadığına karar verin</a:t>
            </a:r>
            <a:endParaRPr/>
          </a:p>
          <a:p>
            <a:pPr marL="403225" indent="-403225">
              <a:lnSpc>
                <a:spcPct val="100000"/>
              </a:lnSpc>
              <a:spcBef>
                <a:spcPts val="2000"/>
              </a:spcBef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b="1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rPr>
              <a:t>Entübasyona karar verirseniz hemen uygulayın, gecikmeyin</a:t>
            </a:r>
            <a:endParaRPr/>
          </a:p>
          <a:p>
            <a:pPr marL="403225" indent="-403225">
              <a:lnSpc>
                <a:spcPct val="100000"/>
              </a:lnSpc>
              <a:spcBef>
                <a:spcPts val="2000"/>
              </a:spcBef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b="1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rPr>
              <a:t>HAE’u uygulayın</a:t>
            </a:r>
            <a:endParaRPr/>
          </a:p>
          <a:p>
            <a:pPr marL="403225" indent="-403225">
              <a:lnSpc>
                <a:spcPct val="100000"/>
              </a:lnSpc>
              <a:spcBef>
                <a:spcPts val="2000"/>
              </a:spcBef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b="1">
                <a:solidFill>
                  <a:schemeClr val="dk1"/>
                </a:solidFill>
                <a:latin typeface="Galdeano"/>
                <a:ea typeface="Galdeano"/>
                <a:cs typeface="Galdeano"/>
                <a:sym typeface="Galdeano"/>
              </a:rPr>
              <a:t>Entübe hastayı sık sık değerlendirin</a:t>
            </a:r>
            <a:endParaRPr/>
          </a:p>
        </p:txBody>
      </p:sp>
      <p:sp>
        <p:nvSpPr>
          <p:cNvPr id="580" name="Google Shape;580;p73"/>
          <p:cNvSpPr txBox="1"/>
          <p:nvPr/>
        </p:nvSpPr>
        <p:spPr>
          <a:xfrm>
            <a:off x="57150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</a:pPr>
            <a:fld id="{00000000-1234-1234-1234-123412341234}" type="slidenum">
              <a:rPr lang="tr-TR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Clr>
                  <a:srgbClr val="FFFFFF"/>
                </a:buClr>
              </a:pPr>
              <a:t>60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E078ACC-45B8-4994-9270-A720DB44A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Anatomiyi kontrol etmeden </a:t>
            </a:r>
            <a:r>
              <a:rPr lang="tr-TR" dirty="0" err="1"/>
              <a:t>entübasyona</a:t>
            </a:r>
            <a:r>
              <a:rPr lang="tr-TR" dirty="0"/>
              <a:t> girişmeyin</a:t>
            </a:r>
          </a:p>
          <a:p>
            <a:r>
              <a:rPr lang="tr-TR" dirty="0"/>
              <a:t>Hastaya pozisyon vermeyi ihmal etmeyin</a:t>
            </a:r>
          </a:p>
          <a:p>
            <a:r>
              <a:rPr lang="tr-TR" dirty="0"/>
              <a:t>Ekipman eksiğiniz olmadığına emin olun</a:t>
            </a:r>
          </a:p>
          <a:p>
            <a:r>
              <a:rPr lang="tr-TR" dirty="0"/>
              <a:t>Asla eldivensiz çalışmayın ve etrafınızdakileri uyarın</a:t>
            </a:r>
          </a:p>
          <a:p>
            <a:r>
              <a:rPr lang="tr-TR" dirty="0"/>
              <a:t>Başarısız denemeden sonra ısrar etmeyin</a:t>
            </a:r>
          </a:p>
          <a:p>
            <a:r>
              <a:rPr lang="tr-TR" dirty="0"/>
              <a:t>Maske ile solunumu destekleyin ve tekrar deneyin</a:t>
            </a:r>
          </a:p>
          <a:p>
            <a:r>
              <a:rPr lang="tr-TR" dirty="0"/>
              <a:t>İlk kez </a:t>
            </a:r>
            <a:r>
              <a:rPr lang="tr-TR" dirty="0" err="1"/>
              <a:t>entübasyon</a:t>
            </a:r>
            <a:r>
              <a:rPr lang="tr-TR" dirty="0"/>
              <a:t> yapanlarda başarısız </a:t>
            </a:r>
            <a:r>
              <a:rPr lang="tr-TR" dirty="0" err="1"/>
              <a:t>entübasyon</a:t>
            </a:r>
            <a:r>
              <a:rPr lang="tr-TR" dirty="0"/>
              <a:t> nedeni</a:t>
            </a:r>
          </a:p>
          <a:p>
            <a:r>
              <a:rPr lang="tr-TR" dirty="0"/>
              <a:t>Yetersiz ekipman ve yetersiz pozisyondur</a:t>
            </a:r>
          </a:p>
        </p:txBody>
      </p:sp>
      <p:sp>
        <p:nvSpPr>
          <p:cNvPr id="7" name="Google Shape;578;p73">
            <a:extLst>
              <a:ext uri="{FF2B5EF4-FFF2-40B4-BE49-F238E27FC236}">
                <a16:creationId xmlns:a16="http://schemas.microsoft.com/office/drawing/2014/main" id="{7D28F5A2-ED9D-4443-A43E-13B3CB89CE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  <a:prstGeom prst="rect">
            <a:avLst/>
          </a:prstGeom>
          <a:solidFill>
            <a:schemeClr val="bg1">
              <a:alpha val="49803"/>
            </a:schemeClr>
          </a:solidFill>
          <a:ln w="9525" cap="flat" cmpd="sng">
            <a:solidFill>
              <a:schemeClr val="bg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</a:pPr>
            <a:r>
              <a:rPr lang="tr-TR" dirty="0"/>
              <a:t>Dikkat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00414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E5C24D-1370-4FBF-BEA5-94487FB6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72B177-81BC-4CF0-A0A5-86596FA1B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/>
              <a:t>UpToDate</a:t>
            </a:r>
            <a:r>
              <a:rPr lang="tr-TR" dirty="0"/>
              <a:t>: </a:t>
            </a:r>
            <a:r>
              <a:rPr lang="tr-TR" dirty="0">
                <a:hlinkClick r:id="rId2"/>
              </a:rPr>
              <a:t>https://www.uptodate.com/contents/rapid-sequence-intubation-for-adults-outside-the-operating-room</a:t>
            </a:r>
            <a:endParaRPr lang="tr-TR" dirty="0"/>
          </a:p>
          <a:p>
            <a:pPr fontAlgn="base"/>
            <a:r>
              <a:rPr lang="en-US" dirty="0"/>
              <a:t>Rosen's Emergency Medicine Concepts and Clinical Practice</a:t>
            </a:r>
            <a:r>
              <a:rPr lang="tr-TR" dirty="0"/>
              <a:t> 9th Edition 2017</a:t>
            </a:r>
          </a:p>
          <a:p>
            <a:pPr fontAlgn="base"/>
            <a:r>
              <a:rPr lang="en-US" dirty="0" err="1"/>
              <a:t>Tintinalli's</a:t>
            </a:r>
            <a:r>
              <a:rPr lang="en-US" dirty="0"/>
              <a:t> Emergency Medicine: A Comprehensive Study Guide, 8th edition</a:t>
            </a:r>
            <a:endParaRPr lang="tr-TR" dirty="0"/>
          </a:p>
          <a:p>
            <a:pPr fontAlgn="base"/>
            <a:r>
              <a:rPr lang="tr-TR" dirty="0"/>
              <a:t>Acil Havayolu Yönetimi Ders notları, Prof. Dr. </a:t>
            </a:r>
            <a:r>
              <a:rPr lang="tr-TR" dirty="0" err="1"/>
              <a:t>Seçgin</a:t>
            </a:r>
            <a:r>
              <a:rPr lang="tr-TR" dirty="0"/>
              <a:t> </a:t>
            </a:r>
            <a:r>
              <a:rPr lang="tr-TR" dirty="0" err="1"/>
              <a:t>Söyüncü</a:t>
            </a:r>
            <a:endParaRPr lang="tr-TR" dirty="0"/>
          </a:p>
          <a:p>
            <a:pPr fontAlgn="base"/>
            <a:r>
              <a:rPr lang="tr-TR" dirty="0"/>
              <a:t>Erişkinde Hava Yolu yönetimi ders notları, Dr. Deniz Dedeoğlu Kılıç</a:t>
            </a:r>
          </a:p>
          <a:p>
            <a:pPr fontAlgn="base"/>
            <a:r>
              <a:rPr lang="tr-TR" dirty="0"/>
              <a:t>Havayolu Yönetimi Ders Notları, Oktay Eray</a:t>
            </a:r>
          </a:p>
          <a:p>
            <a:pPr fontAlgn="base"/>
            <a:endParaRPr lang="tr-TR" dirty="0"/>
          </a:p>
          <a:p>
            <a:pPr fontAlgn="base"/>
            <a:endParaRPr lang="tr-TR" dirty="0"/>
          </a:p>
          <a:p>
            <a:pPr algn="r" fontAlgn="base"/>
            <a:r>
              <a:rPr lang="tr-TR" sz="3600" b="1" i="1" dirty="0"/>
              <a:t>Teşekkürler..</a:t>
            </a:r>
          </a:p>
        </p:txBody>
      </p:sp>
    </p:spTree>
    <p:extLst>
      <p:ext uri="{BB962C8B-B14F-4D97-AF65-F5344CB8AC3E}">
        <p14:creationId xmlns:p14="http://schemas.microsoft.com/office/powerpoint/2010/main" val="237495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9804A7-0816-404B-BBA4-2FB89CA8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Özel durumlar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1769F1B-4020-DF4C-9E0B-6FD680AB9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Bazı </a:t>
            </a:r>
            <a:r>
              <a:rPr lang="tr-TR" sz="2800" dirty="0" err="1"/>
              <a:t>multi-travma</a:t>
            </a:r>
            <a:r>
              <a:rPr lang="tr-TR" sz="2800" dirty="0"/>
              <a:t> hastaları </a:t>
            </a:r>
          </a:p>
          <a:p>
            <a:r>
              <a:rPr lang="tr-TR" sz="2800" dirty="0"/>
              <a:t>KPR</a:t>
            </a:r>
          </a:p>
          <a:p>
            <a:r>
              <a:rPr lang="tr-TR" sz="2800" dirty="0"/>
              <a:t>Ağrı kontrolü</a:t>
            </a:r>
          </a:p>
          <a:p>
            <a:r>
              <a:rPr lang="tr-TR" sz="2800" dirty="0" err="1"/>
              <a:t>İnvaziv</a:t>
            </a:r>
            <a:r>
              <a:rPr lang="tr-TR" sz="2800" dirty="0"/>
              <a:t> işlemler </a:t>
            </a:r>
          </a:p>
          <a:p>
            <a:r>
              <a:rPr lang="tr-TR" sz="2800" dirty="0"/>
              <a:t>Görüntüleme işlemleri için mobilize edilecek hastalar</a:t>
            </a:r>
          </a:p>
          <a:p>
            <a:r>
              <a:rPr lang="tr-TR" sz="2800" dirty="0"/>
              <a:t>Cerrahi operasyonun kesin olduğu hastalar</a:t>
            </a:r>
          </a:p>
          <a:p>
            <a:r>
              <a:rPr lang="tr-TR" sz="2800" dirty="0"/>
              <a:t>Boyundan </a:t>
            </a:r>
            <a:r>
              <a:rPr lang="tr-TR" sz="2800" dirty="0" err="1"/>
              <a:t>penetran</a:t>
            </a:r>
            <a:r>
              <a:rPr lang="tr-TR" sz="2800" dirty="0"/>
              <a:t> yaralanmalar</a:t>
            </a:r>
          </a:p>
        </p:txBody>
      </p:sp>
    </p:spTree>
    <p:extLst>
      <p:ext uri="{BB962C8B-B14F-4D97-AF65-F5344CB8AC3E}">
        <p14:creationId xmlns:p14="http://schemas.microsoft.com/office/powerpoint/2010/main" val="230000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5A347B-A9CA-8342-84FA-78BAC98A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Trakeal</a:t>
            </a:r>
            <a:r>
              <a:rPr lang="tr-TR" dirty="0"/>
              <a:t> </a:t>
            </a:r>
            <a:r>
              <a:rPr lang="tr-TR" dirty="0" err="1"/>
              <a:t>entübasyon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2194C4-03AB-2647-BBAC-740936D3D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Hızlı seri </a:t>
            </a:r>
            <a:r>
              <a:rPr lang="tr-TR" sz="2800" dirty="0" err="1"/>
              <a:t>Entübasyon</a:t>
            </a:r>
            <a:r>
              <a:rPr lang="tr-TR" sz="2800" dirty="0"/>
              <a:t>(RSI)</a:t>
            </a:r>
          </a:p>
          <a:p>
            <a:r>
              <a:rPr lang="tr-TR" sz="2800" dirty="0" err="1"/>
              <a:t>Delayed</a:t>
            </a:r>
            <a:r>
              <a:rPr lang="tr-TR" sz="2800" dirty="0"/>
              <a:t> Sequence </a:t>
            </a:r>
            <a:r>
              <a:rPr lang="tr-TR" sz="2800" dirty="0" err="1"/>
              <a:t>Intubation</a:t>
            </a:r>
            <a:r>
              <a:rPr lang="tr-TR" sz="2800" dirty="0"/>
              <a:t>(DSI)- gecikmiş seri </a:t>
            </a:r>
            <a:r>
              <a:rPr lang="tr-TR" sz="2800" dirty="0" err="1"/>
              <a:t>entübasyon</a:t>
            </a:r>
            <a:r>
              <a:rPr lang="tr-TR" sz="2800" dirty="0"/>
              <a:t>(?)</a:t>
            </a:r>
          </a:p>
          <a:p>
            <a:r>
              <a:rPr lang="tr-TR" sz="2800" dirty="0"/>
              <a:t>Kör </a:t>
            </a:r>
            <a:r>
              <a:rPr lang="tr-TR" sz="2800" dirty="0" err="1"/>
              <a:t>Nazotrakeal</a:t>
            </a:r>
            <a:r>
              <a:rPr lang="tr-TR" sz="2800" dirty="0"/>
              <a:t> </a:t>
            </a:r>
            <a:r>
              <a:rPr lang="tr-TR" sz="2800" dirty="0" err="1"/>
              <a:t>Entübasyon</a:t>
            </a:r>
            <a:r>
              <a:rPr lang="tr-TR" sz="2800" dirty="0"/>
              <a:t> (BNTI)</a:t>
            </a:r>
          </a:p>
          <a:p>
            <a:r>
              <a:rPr lang="tr-TR" sz="2800" dirty="0"/>
              <a:t>Uyanık Oral </a:t>
            </a:r>
            <a:r>
              <a:rPr lang="tr-TR" sz="2800" dirty="0" err="1"/>
              <a:t>Entübasyon</a:t>
            </a:r>
            <a:endParaRPr lang="tr-TR" sz="2800" dirty="0"/>
          </a:p>
          <a:p>
            <a:r>
              <a:rPr lang="tr-TR" sz="2800" dirty="0" err="1"/>
              <a:t>Crash</a:t>
            </a:r>
            <a:r>
              <a:rPr lang="tr-TR" sz="2800" dirty="0"/>
              <a:t> </a:t>
            </a:r>
            <a:r>
              <a:rPr lang="tr-TR" sz="2800" dirty="0" err="1"/>
              <a:t>Entübasyon</a:t>
            </a:r>
            <a:endParaRPr lang="tr-TR" sz="2800" dirty="0"/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89781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CB648E-A836-470B-82F3-D6FB3A8B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Entübasyonun</a:t>
            </a:r>
            <a:r>
              <a:rPr lang="tr-TR" dirty="0"/>
              <a:t> avantajları:</a:t>
            </a:r>
          </a:p>
        </p:txBody>
      </p:sp>
      <p:sp>
        <p:nvSpPr>
          <p:cNvPr id="4" name="Google Shape;441;p56">
            <a:extLst>
              <a:ext uri="{FF2B5EF4-FFF2-40B4-BE49-F238E27FC236}">
                <a16:creationId xmlns:a16="http://schemas.microsoft.com/office/drawing/2014/main" id="{F63CE0B6-8304-42A0-BC89-7F96EAE70ED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9975" y="2120900"/>
            <a:ext cx="100584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6450" marR="0" lvl="1" indent="-412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Havayolunu 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aspirasyondan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korur</a:t>
            </a:r>
            <a:endParaRPr dirty="0"/>
          </a:p>
          <a:p>
            <a:pPr marL="806450" marR="0" lvl="1" indent="-412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Havayolunu ödem veya kompresyondan korur</a:t>
            </a:r>
            <a:endParaRPr dirty="0"/>
          </a:p>
          <a:p>
            <a:pPr marL="806450" marR="0" lvl="1" indent="-412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Ventilasyon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ve 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oksijenizasyonu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destekler</a:t>
            </a:r>
            <a:endParaRPr dirty="0"/>
          </a:p>
          <a:p>
            <a:pPr marL="806450" marR="0" lvl="1" indent="-412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Trakeadan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sekresyon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aspirasyonunu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sağlar</a:t>
            </a:r>
            <a:endParaRPr dirty="0"/>
          </a:p>
          <a:p>
            <a:pPr marL="806450" marR="0" lvl="1" indent="-412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Resusitasyon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ilaçlarının bazıları bu yoldan verilebilir</a:t>
            </a:r>
            <a:endParaRPr dirty="0"/>
          </a:p>
          <a:p>
            <a:pPr marL="11430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Galdeano"/>
              <a:buChar char="•"/>
            </a:pPr>
            <a:r>
              <a:rPr lang="tr-TR" sz="2000" i="0" u="none" strike="noStrike" cap="none" dirty="0">
                <a:solidFill>
                  <a:srgbClr val="FF3300"/>
                </a:solidFill>
                <a:ea typeface="Galdeano"/>
                <a:cs typeface="Galdeano"/>
                <a:sym typeface="Galdeano"/>
              </a:rPr>
              <a:t>NADEL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(</a:t>
            </a: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N</a:t>
            </a:r>
            <a:r>
              <a:rPr lang="tr-TR" sz="18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aloksan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, A</a:t>
            </a:r>
            <a:r>
              <a:rPr lang="tr-TR" sz="18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tropin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, </a:t>
            </a: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D</a:t>
            </a:r>
            <a:r>
              <a:rPr lang="tr-TR" sz="18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iazem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, E</a:t>
            </a:r>
            <a:r>
              <a:rPr lang="tr-TR" sz="18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pinefrin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, </a:t>
            </a:r>
            <a:r>
              <a:rPr lang="tr-TR" sz="20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L</a:t>
            </a:r>
            <a:r>
              <a:rPr lang="tr-TR" sz="18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idokain</a:t>
            </a:r>
            <a:r>
              <a:rPr lang="tr-TR" sz="20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)</a:t>
            </a:r>
            <a:endParaRPr dirty="0"/>
          </a:p>
          <a:p>
            <a:pPr marL="806450" marR="0" lvl="1" indent="-412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ldeano"/>
              <a:buChar char="•"/>
            </a:pP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Ambu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-maske ile olabilecek 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gastrik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</a:t>
            </a:r>
            <a:r>
              <a:rPr lang="tr-TR" sz="2400" i="0" u="none" strike="noStrike" cap="none" dirty="0" err="1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dilatasyon</a:t>
            </a:r>
            <a:r>
              <a:rPr lang="tr-TR" sz="2400" i="0" u="none" strike="noStrike" cap="none" dirty="0">
                <a:solidFill>
                  <a:schemeClr val="dk1"/>
                </a:solidFill>
                <a:ea typeface="Galdeano"/>
                <a:cs typeface="Galdeano"/>
                <a:sym typeface="Galdeano"/>
              </a:rPr>
              <a:t> gerçekleşmez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143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hta Yazı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2212</Words>
  <Application>Microsoft Office PowerPoint</Application>
  <PresentationFormat>Geniş ekran</PresentationFormat>
  <Paragraphs>390</Paragraphs>
  <Slides>62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62</vt:i4>
      </vt:variant>
    </vt:vector>
  </HeadingPairs>
  <TitlesOfParts>
    <vt:vector size="70" baseType="lpstr">
      <vt:lpstr>Arial</vt:lpstr>
      <vt:lpstr>Calibri</vt:lpstr>
      <vt:lpstr>Galdeano</vt:lpstr>
      <vt:lpstr>Rockwell</vt:lpstr>
      <vt:lpstr>Rockwell Condensed</vt:lpstr>
      <vt:lpstr>Rockwell Extra Bold</vt:lpstr>
      <vt:lpstr>Wingdings</vt:lpstr>
      <vt:lpstr>Tahta Yazı</vt:lpstr>
      <vt:lpstr>Trakeal entübasyon</vt:lpstr>
      <vt:lpstr>Giriş</vt:lpstr>
      <vt:lpstr>Öğrenim hedefleri</vt:lpstr>
      <vt:lpstr>Tanım</vt:lpstr>
      <vt:lpstr>Kimi entübe edelim?</vt:lpstr>
      <vt:lpstr>Endikasyonlar</vt:lpstr>
      <vt:lpstr>Özel durumlar</vt:lpstr>
      <vt:lpstr>Trakeal entübasyon</vt:lpstr>
      <vt:lpstr>Entübasyonun avantajları:</vt:lpstr>
      <vt:lpstr>entübasyon? </vt:lpstr>
      <vt:lpstr>Hızlı ardışık entübasyon</vt:lpstr>
      <vt:lpstr>Hızlı ardışık entübasyon</vt:lpstr>
      <vt:lpstr>Hızlı Ardışık Entübasyon Evre 1 – Hazırlık Evresi (-10 dk)</vt:lpstr>
      <vt:lpstr>Hızlı Ardışık Entübasyon Evre 1 – Hazırlık Evresi (-10 dk)</vt:lpstr>
      <vt:lpstr>Hızlı Ardışık Entübasyon Evre 1 – Hazırlık Evresi (-10 dk)</vt:lpstr>
      <vt:lpstr>Hızlı Ardışık Entübasyon Evre 1 – Hazırlık Evresi (-10 dk)</vt:lpstr>
      <vt:lpstr>PowerPoint Sunusu</vt:lpstr>
      <vt:lpstr>PowerPoint Sunusu</vt:lpstr>
      <vt:lpstr>Look externally</vt:lpstr>
      <vt:lpstr>Evaluate</vt:lpstr>
      <vt:lpstr>Mallampati</vt:lpstr>
      <vt:lpstr>PowerPoint Sunusu</vt:lpstr>
      <vt:lpstr>PowerPoint Sunusu</vt:lpstr>
      <vt:lpstr> Cormack-Lehane</vt:lpstr>
      <vt:lpstr>Hızlı Ardışık Entübasyon Evre 1 – Hazırlık Evresi (-10 dk)</vt:lpstr>
      <vt:lpstr>Hızlı Ardışık Entübasyon Evre 1 – Hazırlık Evresi (-10 dk)</vt:lpstr>
      <vt:lpstr>Hızlı Ardışık Entübasyon Evre 2 – Ön Oksijenlendirme (-5 dk)</vt:lpstr>
      <vt:lpstr>Hızlı Ardışık Entübasyon Evre 3 – Ön TEDAVİ (-3 dk)</vt:lpstr>
      <vt:lpstr>Premedikasyon</vt:lpstr>
      <vt:lpstr>Hızlı Ardışık Entübasyon Evre 4 – paralizi ve indüksiyon(0 dk)</vt:lpstr>
      <vt:lpstr>İndüksiyon ajanları</vt:lpstr>
      <vt:lpstr>Etomidat</vt:lpstr>
      <vt:lpstr>Midazolam </vt:lpstr>
      <vt:lpstr>ketamin</vt:lpstr>
      <vt:lpstr>Ketamin</vt:lpstr>
      <vt:lpstr>Propofol</vt:lpstr>
      <vt:lpstr>Ajan seçimi</vt:lpstr>
      <vt:lpstr>AJAN seçimi</vt:lpstr>
      <vt:lpstr>Paralitik ajanlar</vt:lpstr>
      <vt:lpstr>Süksinilkolin</vt:lpstr>
      <vt:lpstr>Roküronyum</vt:lpstr>
      <vt:lpstr>Veküronyum</vt:lpstr>
      <vt:lpstr>ANtidotlar</vt:lpstr>
      <vt:lpstr>Hızlı Ardışık Entübasyon Evre 5 – Koruma ve Pozisyon (+20 sn)</vt:lpstr>
      <vt:lpstr>Hızlı Ardışık Entübasyon Evre 6 – Entübasyon/Doğrulama (+45 sn)</vt:lpstr>
      <vt:lpstr>Hızlı Ardışık Entübasyon Evre 6 – Entübasyon/Doğrulama (+45 sn)</vt:lpstr>
      <vt:lpstr>Entübasyon için bazı önemli noktalar:</vt:lpstr>
      <vt:lpstr>PowerPoint Sunusu</vt:lpstr>
      <vt:lpstr>PowerPoint Sunusu</vt:lpstr>
      <vt:lpstr>Laringoskop Pozisyonu</vt:lpstr>
      <vt:lpstr>Hızlı Ardışık Entübasyon Evre 6 – Entübasyon/Doğrulama (+45 sn)</vt:lpstr>
      <vt:lpstr>Hızlı Ardışık Entübasyon Evre 6 – Entübasyon/Doğrulama (+45 sn)</vt:lpstr>
      <vt:lpstr>Hızlı Ardışık Entübasyon Evre 6 – Entübasyon/Doğrulama (+45 sn)</vt:lpstr>
      <vt:lpstr>Hızlı Ardışık Entübasyon Evre 6 – Entübasyon/Doğrulama (+45 sn)</vt:lpstr>
      <vt:lpstr>Hızlı Ardışık Entübasyon Evre 6 – Entübasyon/Doğrulama (+45 sn)</vt:lpstr>
      <vt:lpstr>Hızlı Ardışık Entübasyon Evre 7 – Entübasyon Sonrası (+60 sn)</vt:lpstr>
      <vt:lpstr>Hızlı Ardışık Entübasyon Evre 7 – Entübasyon Sonrası (+60 sn)</vt:lpstr>
      <vt:lpstr>Hızlı Ardışık Entübasyon Evre 7 – Entübasyon Sonrası (+60 sn)</vt:lpstr>
      <vt:lpstr>Hızlı Ardışık Entübasyon Evre 7 – Entübasyon Sonrası (+60 sn)</vt:lpstr>
      <vt:lpstr>ÖZET</vt:lpstr>
      <vt:lpstr>Dikkat</vt:lpstr>
      <vt:lpstr>Kaynaklar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Trakeal entübasyon</dc:title>
  <dc:creator>Ramazan SiviL</dc:creator>
  <cp:lastModifiedBy>Ramazan SiviL</cp:lastModifiedBy>
  <cp:revision>1</cp:revision>
  <dcterms:created xsi:type="dcterms:W3CDTF">2019-10-04T13:19:37Z</dcterms:created>
  <dcterms:modified xsi:type="dcterms:W3CDTF">2019-10-04T13:36:08Z</dcterms:modified>
</cp:coreProperties>
</file>