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33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y="6858000" cx="12192000"/>
  <p:notesSz cx="6858000" cy="9144000"/>
  <p:defaultTextStyle>
    <a:defPPr lvl="0">
      <a:defRPr lang="tr-T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081D11-BDC7-4EB2-A647-1F915643E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4D07642-E686-4ECF-B492-D509ABBFF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B72807-ADD6-4533-8804-C0C48298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BE2DE-3F6C-407E-9C51-9D9FB379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7969AA-F981-44B9-A3DF-F1303DE6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517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03E72D-C04A-4FFB-B3F9-E035733F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934C0B6-BED2-4DE7-8C6F-3EDA25323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B7E6E5-1444-4C55-8CBB-ADA26BB7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1087DA-E3A3-4EC2-8298-7A3F102D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71A6BF-996C-4002-BB7A-DE9E0B56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720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2B241FF-CDD6-4BD9-935A-4EBD1F1CB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3452FE-1942-447D-9F5A-07A3F7264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B81B18-1B14-4772-AA8E-EFE1A93E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17F2E9-6ABD-4938-B264-08E29B6E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B0C84C-3094-44E2-A1D2-6E1D3D7E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617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0D0638-2E02-4AAA-B2BF-E25A35DCD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6CA948-B7D0-4AD4-BA2A-EA7F5F82E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AA55E8-F709-405B-846B-D728F575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BB68CF-39E2-4837-8D0F-E5AB82FD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C60B6C-E187-43D9-9C14-8A4D705A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79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271654-0493-4E8B-B201-5A0C0102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F80AD91-F464-431C-99AE-4D5792A96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FD5B87-AC89-4502-ACE4-88992AE2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B61580-028B-49C8-A0A3-9E1247CD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1CE4A6-EAE9-4430-9BA3-786B74FC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8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F865AE-F9F5-427C-878F-8ECBB21F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E163D4-94F0-44CA-A783-314D5E786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8DCB168-4DE5-4EB5-97CE-E651B3C25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77E8505-0B29-499C-B4A9-67CBE4CF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664B4A-58C3-46F4-930F-9C25A127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EB01EC-AF2E-47F3-986F-5282C0ED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145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97DFD7-11F6-4044-8713-83422FAC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EEEA67-F5DE-4628-83DE-0E3E4B281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E09FC2-2908-4D65-8577-946799CAF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DAE892B-E869-4D4D-9863-0BC4E98C8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1A6CD3E-E117-43DF-A2D6-300AF7620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A7AE37A-4D0A-47CD-A4CE-E8F3BD7A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B2C6379-3644-4E04-80FD-4C2E7FDC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AAB448C-94F6-483D-B078-5A92ECEE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3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53C52D-201A-40D6-96CB-D5778F84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A60183-4BA5-411E-A5E2-D3480AC5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0ECECA4-90D5-4C8E-B8B1-F1ED3F7A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8692A7-AD0E-4068-8737-6FA457F7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E41B650-6AFE-45DB-B24C-EF3D30AB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3726D89-7EDA-44E1-8619-B08297F1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434C54-6269-4014-8B43-4F770C39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108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8278C4-5E14-4123-A6DF-42B198F7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57F75E-0CFB-4089-A319-BD6996BEF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FB5CDA0-5ED7-4948-AC6E-03AD55FD7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116DEB-CCB6-4A32-A002-BB696EBA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18D62E3-4EC7-4905-823F-CB180918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087B26-F3E4-4F46-B3F9-E8D27C53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521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60900D-DFC4-42FC-8F0E-163A41A0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642B48C-6AFF-4523-A8A1-BF9AFCBFF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554836F-60A0-4CA1-BED1-FF6A248F0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D9AB0D-C094-4ADA-B6EE-75F9172D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C21120-44F9-4D6E-811F-5D0E86E0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57362C-CB89-4826-89F3-9E23915D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755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3BFED37-C5AE-4237-881B-43AC9D50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8A2EE6F-F71D-4FD0-B52C-FA940C4BA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74AE81-4CFB-4D1A-BEAB-4235B71B6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FEC9-3926-4961-AFE9-B118B117DA89}" type="datetimeFigureOut">
              <a:rPr lang="tr-TR" smtClean="0"/>
              <a:t>15.05.2018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0761FB-2B0E-46C0-B059-EFA95E7A9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EF8C46-FA45-451F-AB39-9A1F4E6DD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3FFAF-9328-40F9-A102-C1CAAD4AA8C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870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8" name="Shape 3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Shape 3079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tr-TR"/>
              <a:t>Gebe Travma Yönetimi</a:t>
            </a:r>
            <a:endParaRPr/>
          </a:p>
        </p:txBody>
      </p:sp>
      <p:sp>
        <p:nvSpPr>
          <p:cNvPr id="3080" name="Shape 3080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tr-TR"/>
              <a:t>Dr. Ramazan SİVİL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1" lang="tr-TR" u="sng"/>
              <a:t>Prof</a:t>
            </a:r>
            <a:r>
              <a:rPr lang="tr-TR"/>
              <a:t>.Dr. Özlem YİĞİT ERKEN</a:t>
            </a:r>
            <a:endParaRPr/>
          </a:p>
        </p:txBody>
      </p:sp>
      <p:pic>
        <p:nvPicPr>
          <p:cNvPr descr="Ã§iÃ§ek ile ilgili gÃ¶rsel sonucu" id="3081" name="Shape 3081"/>
          <p:cNvPicPr preferRelativeResize="0"/>
          <p:nvPr/>
        </p:nvPicPr>
        <p:blipFill rotWithShape="1">
          <a:blip r:embed="rId2">
            <a:alphaModFix/>
          </a:blip>
          <a:srcRect b="9214" l="0" r="0" t="0"/>
          <a:stretch/>
        </p:blipFill>
        <p:spPr>
          <a:xfrm>
            <a:off x="8496644" y="4689569"/>
            <a:ext cx="2171357" cy="2168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6FBDA9-5B1E-4A78-954D-A6DD7DF6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Solunum sistemi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4F7126-FC74-4AD1-91D2-E45D732ED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Tidal</a:t>
            </a:r>
            <a:r>
              <a:rPr lang="tr-TR" dirty="0"/>
              <a:t> volümde artışa bağlı olarak dakikadaki </a:t>
            </a:r>
            <a:r>
              <a:rPr lang="tr-TR" dirty="0" err="1"/>
              <a:t>ventilasyon</a:t>
            </a:r>
            <a:r>
              <a:rPr lang="tr-TR" dirty="0"/>
              <a:t> artmıştır.</a:t>
            </a:r>
          </a:p>
          <a:p>
            <a:r>
              <a:rPr lang="tr-TR" dirty="0" err="1"/>
              <a:t>Hipokapni</a:t>
            </a:r>
            <a:r>
              <a:rPr lang="tr-TR" dirty="0"/>
              <a:t> yaygındır.(PaCO2:30 </a:t>
            </a:r>
            <a:r>
              <a:rPr lang="tr-TR" dirty="0" err="1"/>
              <a:t>mmHg</a:t>
            </a:r>
            <a:r>
              <a:rPr lang="tr-TR" dirty="0"/>
              <a:t>) 35-40mmHg PaCO2 </a:t>
            </a:r>
            <a:r>
              <a:rPr lang="tr-TR" dirty="0" err="1"/>
              <a:t>respiratuvar</a:t>
            </a:r>
            <a:r>
              <a:rPr lang="tr-TR" dirty="0"/>
              <a:t> yetmezliğin bulgusu olabilir. </a:t>
            </a:r>
          </a:p>
          <a:p>
            <a:r>
              <a:rPr lang="tr-TR" dirty="0"/>
              <a:t>X-ray: Diyafram </a:t>
            </a:r>
            <a:r>
              <a:rPr lang="tr-TR" dirty="0" err="1"/>
              <a:t>elevasyonu</a:t>
            </a:r>
            <a:r>
              <a:rPr lang="tr-TR" dirty="0"/>
              <a:t>, AC sınırlarında artış, </a:t>
            </a:r>
            <a:r>
              <a:rPr lang="tr-TR" dirty="0" err="1"/>
              <a:t>pulmoner</a:t>
            </a:r>
            <a:r>
              <a:rPr lang="tr-TR" dirty="0"/>
              <a:t> damarlarda belirginleşme</a:t>
            </a:r>
          </a:p>
          <a:p>
            <a:r>
              <a:rPr lang="tr-TR" dirty="0"/>
              <a:t>Gebelikte oksijen tüketimi artmıştır. </a:t>
            </a:r>
            <a:r>
              <a:rPr lang="tr-TR" dirty="0" err="1"/>
              <a:t>Resüsitasyon</a:t>
            </a:r>
            <a:r>
              <a:rPr lang="tr-TR" dirty="0"/>
              <a:t> sırasında yaralıya yeterli oksijen verilmelidir. SpO2 &gt;%95 olmalıdır.</a:t>
            </a:r>
          </a:p>
          <a:p>
            <a:r>
              <a:rPr lang="tr-TR" dirty="0"/>
              <a:t>Göğüs tüpü gerekliyse normalden yüksek seviyeden takılmalıdır. Çünkü diyafram yükselmiştir ve </a:t>
            </a:r>
            <a:r>
              <a:rPr lang="tr-TR" dirty="0" err="1"/>
              <a:t>intraabdominal</a:t>
            </a:r>
            <a:r>
              <a:rPr lang="tr-TR" dirty="0"/>
              <a:t> organlar yukarıya kaymıştır.</a:t>
            </a:r>
          </a:p>
        </p:txBody>
      </p:sp>
    </p:spTree>
    <p:extLst>
      <p:ext uri="{BB962C8B-B14F-4D97-AF65-F5344CB8AC3E}">
        <p14:creationId xmlns:p14="http://schemas.microsoft.com/office/powerpoint/2010/main" val="110660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619ED9-9A9C-4527-93E1-E7BC3AE5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Sistemler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3F2088-992F-414B-B0E6-69273C4BE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Gastrik</a:t>
            </a:r>
            <a:r>
              <a:rPr lang="tr-TR" dirty="0"/>
              <a:t> boşalma gebelik boyunca yavaşlamıştır. </a:t>
            </a:r>
            <a:r>
              <a:rPr lang="tr-TR" dirty="0" err="1"/>
              <a:t>Aspirasyon</a:t>
            </a:r>
            <a:r>
              <a:rPr lang="tr-TR" dirty="0"/>
              <a:t> ihtimali artmıştır. Erken </a:t>
            </a:r>
            <a:r>
              <a:rPr lang="tr-TR" dirty="0" err="1"/>
              <a:t>gastrik</a:t>
            </a:r>
            <a:r>
              <a:rPr lang="tr-TR" dirty="0"/>
              <a:t> tüp yerleşimi </a:t>
            </a:r>
            <a:r>
              <a:rPr lang="tr-TR" dirty="0" err="1"/>
              <a:t>aspirasyon</a:t>
            </a:r>
            <a:r>
              <a:rPr lang="tr-TR" dirty="0"/>
              <a:t> riskini azaltır. </a:t>
            </a:r>
          </a:p>
          <a:p>
            <a:r>
              <a:rPr lang="tr-TR" dirty="0" err="1"/>
              <a:t>Uterusun</a:t>
            </a:r>
            <a:r>
              <a:rPr lang="tr-TR" dirty="0"/>
              <a:t> </a:t>
            </a:r>
            <a:r>
              <a:rPr lang="tr-TR" dirty="0" err="1"/>
              <a:t>barsakları</a:t>
            </a:r>
            <a:r>
              <a:rPr lang="tr-TR" dirty="0"/>
              <a:t> yukarı itmesiyle </a:t>
            </a:r>
            <a:r>
              <a:rPr lang="tr-TR" dirty="0" err="1"/>
              <a:t>basraklar</a:t>
            </a:r>
            <a:r>
              <a:rPr lang="tr-TR" dirty="0"/>
              <a:t> </a:t>
            </a:r>
            <a:r>
              <a:rPr lang="tr-TR" dirty="0" err="1"/>
              <a:t>abdominal</a:t>
            </a:r>
            <a:r>
              <a:rPr lang="tr-TR" dirty="0"/>
              <a:t> travmalardan görece korunmuş olur.</a:t>
            </a:r>
          </a:p>
          <a:p>
            <a:r>
              <a:rPr lang="tr-TR" dirty="0"/>
              <a:t>X-ray görüntülerde </a:t>
            </a:r>
            <a:r>
              <a:rPr lang="tr-TR" dirty="0" err="1"/>
              <a:t>simfizis</a:t>
            </a:r>
            <a:r>
              <a:rPr lang="tr-TR" dirty="0"/>
              <a:t> </a:t>
            </a:r>
            <a:r>
              <a:rPr lang="tr-TR" dirty="0" err="1"/>
              <a:t>pubis</a:t>
            </a:r>
            <a:r>
              <a:rPr lang="tr-TR" dirty="0"/>
              <a:t> aralığı 8mme kadar genişleyebilir. </a:t>
            </a:r>
            <a:r>
              <a:rPr lang="tr-TR" dirty="0" err="1"/>
              <a:t>Sakroiliak</a:t>
            </a:r>
            <a:r>
              <a:rPr lang="tr-TR" dirty="0"/>
              <a:t> eklem aralığı 7. aydan sonra artabilir. </a:t>
            </a:r>
          </a:p>
          <a:p>
            <a:r>
              <a:rPr lang="tr-TR" dirty="0" err="1"/>
              <a:t>Pelvik</a:t>
            </a:r>
            <a:r>
              <a:rPr lang="tr-TR" dirty="0"/>
              <a:t> kırıklarla ilişkili olarak </a:t>
            </a:r>
            <a:r>
              <a:rPr lang="tr-TR" dirty="0" err="1"/>
              <a:t>uterusu</a:t>
            </a:r>
            <a:r>
              <a:rPr lang="tr-TR" dirty="0"/>
              <a:t> saran </a:t>
            </a:r>
            <a:r>
              <a:rPr lang="tr-TR" dirty="0" err="1"/>
              <a:t>pelvik</a:t>
            </a:r>
            <a:r>
              <a:rPr lang="tr-TR" dirty="0"/>
              <a:t> damarlardaki yaralanma sonucu masif </a:t>
            </a:r>
            <a:r>
              <a:rPr lang="tr-TR" dirty="0" err="1"/>
              <a:t>retroperitonel</a:t>
            </a:r>
            <a:r>
              <a:rPr lang="tr-TR" dirty="0"/>
              <a:t> kanamalar görülebilir.</a:t>
            </a:r>
          </a:p>
          <a:p>
            <a:r>
              <a:rPr lang="tr-TR" dirty="0" err="1"/>
              <a:t>Eklempsiye</a:t>
            </a:r>
            <a:r>
              <a:rPr lang="tr-TR" dirty="0"/>
              <a:t> bağlı nöbet aktivitesi kafa travmasına bağlı olanla karışabilir. Ayrımı için Beyin BT ile kanama dışlanması, nöbete eşlik eden </a:t>
            </a:r>
            <a:r>
              <a:rPr lang="tr-TR" dirty="0" err="1"/>
              <a:t>eklempsi</a:t>
            </a:r>
            <a:r>
              <a:rPr lang="tr-TR" dirty="0"/>
              <a:t> bulguları yardımcı olabilir.</a:t>
            </a:r>
          </a:p>
        </p:txBody>
      </p:sp>
    </p:spTree>
    <p:extLst>
      <p:ext uri="{BB962C8B-B14F-4D97-AF65-F5344CB8AC3E}">
        <p14:creationId xmlns:p14="http://schemas.microsoft.com/office/powerpoint/2010/main" val="3109521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Unvan 1">
            <a:extLst>
              <a:ext uri="{FF2B5EF4-FFF2-40B4-BE49-F238E27FC236}">
                <a16:creationId xmlns:a16="http://schemas.microsoft.com/office/drawing/2014/main" id="{385E2964-62C4-4874-89CC-FC97142B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Normal Lab Değerleri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D2A2BD36-856A-42AF-BC9F-95A5171780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781670"/>
              </p:ext>
            </p:extLst>
          </p:nvPr>
        </p:nvGraphicFramePr>
        <p:xfrm>
          <a:off x="5280025" y="1041164"/>
          <a:ext cx="6269037" cy="477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679">
                  <a:extLst>
                    <a:ext uri="{9D8B030D-6E8A-4147-A177-3AD203B41FA5}">
                      <a16:colId xmlns:a16="http://schemas.microsoft.com/office/drawing/2014/main" val="91776068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1648691452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3923225083"/>
                    </a:ext>
                  </a:extLst>
                </a:gridCol>
              </a:tblGrid>
              <a:tr h="510023">
                <a:tc>
                  <a:txBody>
                    <a:bodyPr/>
                    <a:lstStyle/>
                    <a:p>
                      <a:pPr algn="ctr"/>
                      <a:r>
                        <a:rPr lang="tr-TR" sz="2300"/>
                        <a:t>Değer</a:t>
                      </a:r>
                    </a:p>
                  </a:txBody>
                  <a:tcPr marL="115914" marR="115914" marT="57957" marB="57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300"/>
                        <a:t>Gebe</a:t>
                      </a:r>
                    </a:p>
                  </a:txBody>
                  <a:tcPr marL="115914" marR="115914" marT="57957" marB="579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300"/>
                        <a:t>Normal</a:t>
                      </a:r>
                    </a:p>
                  </a:txBody>
                  <a:tcPr marL="115914" marR="115914" marT="57957" marB="57957" anchor="ctr"/>
                </a:tc>
                <a:extLst>
                  <a:ext uri="{0D108BD9-81ED-4DB2-BD59-A6C34878D82A}">
                    <a16:rowId xmlns:a16="http://schemas.microsoft.com/office/drawing/2014/main" val="3524746466"/>
                  </a:ext>
                </a:extLst>
              </a:tr>
              <a:tr h="510023">
                <a:tc>
                  <a:txBody>
                    <a:bodyPr/>
                    <a:lstStyle/>
                    <a:p>
                      <a:r>
                        <a:rPr lang="tr-TR" sz="2300"/>
                        <a:t>Htc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%32-%42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%36-%47</a:t>
                      </a:r>
                    </a:p>
                  </a:txBody>
                  <a:tcPr marL="115914" marR="115914" marT="57957" marB="57957"/>
                </a:tc>
                <a:extLst>
                  <a:ext uri="{0D108BD9-81ED-4DB2-BD59-A6C34878D82A}">
                    <a16:rowId xmlns:a16="http://schemas.microsoft.com/office/drawing/2014/main" val="705679399"/>
                  </a:ext>
                </a:extLst>
              </a:tr>
              <a:tr h="510023">
                <a:tc>
                  <a:txBody>
                    <a:bodyPr/>
                    <a:lstStyle/>
                    <a:p>
                      <a:r>
                        <a:rPr lang="tr-TR" sz="2300"/>
                        <a:t>Lökosit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5bin-12bin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4bin-10bin</a:t>
                      </a:r>
                    </a:p>
                  </a:txBody>
                  <a:tcPr marL="115914" marR="115914" marT="57957" marB="57957"/>
                </a:tc>
                <a:extLst>
                  <a:ext uri="{0D108BD9-81ED-4DB2-BD59-A6C34878D82A}">
                    <a16:rowId xmlns:a16="http://schemas.microsoft.com/office/drawing/2014/main" val="1297014753"/>
                  </a:ext>
                </a:extLst>
              </a:tr>
              <a:tr h="510023">
                <a:tc>
                  <a:txBody>
                    <a:bodyPr/>
                    <a:lstStyle/>
                    <a:p>
                      <a:r>
                        <a:rPr lang="tr-TR" sz="2300"/>
                        <a:t>AKG pH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7.40-7.45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7.35-7.45</a:t>
                      </a:r>
                    </a:p>
                  </a:txBody>
                  <a:tcPr marL="115914" marR="115914" marT="57957" marB="57957"/>
                </a:tc>
                <a:extLst>
                  <a:ext uri="{0D108BD9-81ED-4DB2-BD59-A6C34878D82A}">
                    <a16:rowId xmlns:a16="http://schemas.microsoft.com/office/drawing/2014/main" val="545120107"/>
                  </a:ext>
                </a:extLst>
              </a:tr>
              <a:tr h="510023">
                <a:tc>
                  <a:txBody>
                    <a:bodyPr/>
                    <a:lstStyle/>
                    <a:p>
                      <a:r>
                        <a:rPr lang="tr-TR" sz="2300"/>
                        <a:t>HCO3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17-22mEq/L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22-28mEq/L</a:t>
                      </a:r>
                    </a:p>
                  </a:txBody>
                  <a:tcPr marL="115914" marR="115914" marT="57957" marB="57957"/>
                </a:tc>
                <a:extLst>
                  <a:ext uri="{0D108BD9-81ED-4DB2-BD59-A6C34878D82A}">
                    <a16:rowId xmlns:a16="http://schemas.microsoft.com/office/drawing/2014/main" val="3928376657"/>
                  </a:ext>
                </a:extLst>
              </a:tr>
              <a:tr h="510023">
                <a:tc>
                  <a:txBody>
                    <a:bodyPr/>
                    <a:lstStyle/>
                    <a:p>
                      <a:r>
                        <a:rPr lang="tr-TR" sz="2300"/>
                        <a:t>PaCO2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25-30mmHg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30-40mmHg</a:t>
                      </a:r>
                    </a:p>
                  </a:txBody>
                  <a:tcPr marL="115914" marR="115914" marT="57957" marB="57957"/>
                </a:tc>
                <a:extLst>
                  <a:ext uri="{0D108BD9-81ED-4DB2-BD59-A6C34878D82A}">
                    <a16:rowId xmlns:a16="http://schemas.microsoft.com/office/drawing/2014/main" val="3601268007"/>
                  </a:ext>
                </a:extLst>
              </a:tr>
              <a:tr h="857766">
                <a:tc>
                  <a:txBody>
                    <a:bodyPr/>
                    <a:lstStyle/>
                    <a:p>
                      <a:r>
                        <a:rPr lang="tr-TR" sz="2300"/>
                        <a:t>Fibrinojen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400-450 mg/dL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150-400 mg/dL</a:t>
                      </a:r>
                    </a:p>
                  </a:txBody>
                  <a:tcPr marL="115914" marR="115914" marT="57957" marB="57957"/>
                </a:tc>
                <a:extLst>
                  <a:ext uri="{0D108BD9-81ED-4DB2-BD59-A6C34878D82A}">
                    <a16:rowId xmlns:a16="http://schemas.microsoft.com/office/drawing/2014/main" val="226970369"/>
                  </a:ext>
                </a:extLst>
              </a:tr>
              <a:tr h="857766">
                <a:tc>
                  <a:txBody>
                    <a:bodyPr/>
                    <a:lstStyle/>
                    <a:p>
                      <a:r>
                        <a:rPr lang="tr-TR" sz="2300"/>
                        <a:t>PaO2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100-108 mmHg</a:t>
                      </a:r>
                    </a:p>
                  </a:txBody>
                  <a:tcPr marL="115914" marR="115914" marT="57957" marB="57957"/>
                </a:tc>
                <a:tc>
                  <a:txBody>
                    <a:bodyPr/>
                    <a:lstStyle/>
                    <a:p>
                      <a:r>
                        <a:rPr lang="tr-TR" sz="2300"/>
                        <a:t>95-100 mmHg</a:t>
                      </a:r>
                    </a:p>
                  </a:txBody>
                  <a:tcPr marL="115914" marR="115914" marT="57957" marB="57957"/>
                </a:tc>
                <a:extLst>
                  <a:ext uri="{0D108BD9-81ED-4DB2-BD59-A6C34878D82A}">
                    <a16:rowId xmlns:a16="http://schemas.microsoft.com/office/drawing/2014/main" val="1203336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959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EA0AE2-DEA0-4535-9BB2-8B391569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Yaralanma mekanizması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3E6559-9579-45DA-BEC3-809198F07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Künt</a:t>
            </a:r>
            <a:r>
              <a:rPr lang="tr-TR" dirty="0"/>
              <a:t> travma: Karın duvarı, </a:t>
            </a:r>
            <a:r>
              <a:rPr lang="tr-TR" dirty="0" err="1"/>
              <a:t>miyometriyum</a:t>
            </a:r>
            <a:r>
              <a:rPr lang="tr-TR" dirty="0"/>
              <a:t> </a:t>
            </a:r>
            <a:r>
              <a:rPr lang="tr-TR" dirty="0" err="1"/>
              <a:t>amniyon</a:t>
            </a:r>
            <a:r>
              <a:rPr lang="tr-TR" dirty="0"/>
              <a:t> sıvısı </a:t>
            </a:r>
            <a:r>
              <a:rPr lang="tr-TR" dirty="0" err="1"/>
              <a:t>fetal</a:t>
            </a:r>
            <a:r>
              <a:rPr lang="tr-TR" dirty="0"/>
              <a:t> hasarı önlemede tampon gibi görev yapar. Dışardan bakıda karında </a:t>
            </a:r>
            <a:r>
              <a:rPr lang="tr-TR" dirty="0" err="1"/>
              <a:t>abrazyonlar</a:t>
            </a:r>
            <a:r>
              <a:rPr lang="tr-TR" dirty="0"/>
              <a:t> ve </a:t>
            </a:r>
            <a:r>
              <a:rPr lang="tr-TR" dirty="0" err="1"/>
              <a:t>kontüzyonlar</a:t>
            </a:r>
            <a:r>
              <a:rPr lang="tr-TR" dirty="0"/>
              <a:t> </a:t>
            </a:r>
            <a:r>
              <a:rPr lang="tr-TR" dirty="0" err="1"/>
              <a:t>künt</a:t>
            </a:r>
            <a:r>
              <a:rPr lang="tr-TR" dirty="0"/>
              <a:t> </a:t>
            </a:r>
            <a:r>
              <a:rPr lang="tr-TR" dirty="0" err="1"/>
              <a:t>uterus</a:t>
            </a:r>
            <a:r>
              <a:rPr lang="tr-TR" dirty="0"/>
              <a:t> yaralanması göstergesi olabilir.</a:t>
            </a:r>
          </a:p>
          <a:p>
            <a:r>
              <a:rPr lang="tr-TR" dirty="0" err="1"/>
              <a:t>Aitk</a:t>
            </a:r>
            <a:r>
              <a:rPr lang="tr-TR" dirty="0"/>
              <a:t> hastalarında torpidoya veya direksiyona çarpmayla </a:t>
            </a:r>
            <a:r>
              <a:rPr lang="tr-TR" dirty="0" err="1"/>
              <a:t>fetal</a:t>
            </a:r>
            <a:r>
              <a:rPr lang="tr-TR" dirty="0"/>
              <a:t> yaralanma olabilir.</a:t>
            </a:r>
          </a:p>
          <a:p>
            <a:r>
              <a:rPr lang="tr-TR" dirty="0"/>
              <a:t>Hızlı yavaşlama, sıkışma, </a:t>
            </a:r>
            <a:r>
              <a:rPr lang="tr-TR" dirty="0" err="1"/>
              <a:t>contracup</a:t>
            </a:r>
            <a:r>
              <a:rPr lang="tr-TR" dirty="0"/>
              <a:t> yaralanma fetüse </a:t>
            </a:r>
            <a:r>
              <a:rPr lang="tr-TR" dirty="0" err="1"/>
              <a:t>indirek</a:t>
            </a:r>
            <a:r>
              <a:rPr lang="tr-TR" dirty="0"/>
              <a:t> hasar verebilir ya da plasenta </a:t>
            </a:r>
            <a:r>
              <a:rPr lang="tr-TR" dirty="0" err="1"/>
              <a:t>dekolmanı</a:t>
            </a:r>
            <a:r>
              <a:rPr lang="tr-TR" dirty="0"/>
              <a:t> gerçekleşebilir.</a:t>
            </a:r>
          </a:p>
        </p:txBody>
      </p:sp>
    </p:spTree>
    <p:extLst>
      <p:ext uri="{BB962C8B-B14F-4D97-AF65-F5344CB8AC3E}">
        <p14:creationId xmlns:p14="http://schemas.microsoft.com/office/powerpoint/2010/main" val="1741791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BBEC14-4CBC-4088-8BD7-3F7756EC9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400"/>
            <a:ext cx="10515600" cy="1325563"/>
          </a:xfrm>
        </p:spPr>
        <p:txBody>
          <a:bodyPr/>
          <a:lstStyle/>
          <a:p>
            <a:r>
              <a:rPr lang="tr-TR" dirty="0"/>
              <a:t>Yaralanma mekanizması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48188F-9EBA-4ADC-BD7C-6F932F0324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Aitk</a:t>
            </a:r>
            <a:r>
              <a:rPr lang="tr-TR" dirty="0"/>
              <a:t> yaralanmalarında emniyet kemeri bağlı olmayan gebelerde erken doğum ve </a:t>
            </a:r>
            <a:r>
              <a:rPr lang="tr-TR" dirty="0" err="1"/>
              <a:t>fetal</a:t>
            </a:r>
            <a:r>
              <a:rPr lang="tr-TR" dirty="0"/>
              <a:t> ölüm daha yüksek riske sahiptir.</a:t>
            </a:r>
          </a:p>
          <a:p>
            <a:r>
              <a:rPr lang="tr-TR" dirty="0"/>
              <a:t>Sadece kasık gölgesinden bağlanan emniyet kemerleri;(uçaktakiler veya otobüstekiler gibi) öne doğru eğilmeye izin vererek </a:t>
            </a:r>
            <a:r>
              <a:rPr lang="tr-TR" dirty="0" err="1"/>
              <a:t>uterusa</a:t>
            </a:r>
            <a:r>
              <a:rPr lang="tr-TR" dirty="0"/>
              <a:t> baskı oluşturur ve plasenta </a:t>
            </a:r>
            <a:r>
              <a:rPr lang="tr-TR" dirty="0" err="1"/>
              <a:t>dekolmanı</a:t>
            </a:r>
            <a:r>
              <a:rPr lang="tr-TR" dirty="0"/>
              <a:t> veya </a:t>
            </a:r>
            <a:r>
              <a:rPr lang="tr-TR" dirty="0" err="1"/>
              <a:t>uterus</a:t>
            </a:r>
            <a:r>
              <a:rPr lang="tr-TR" dirty="0"/>
              <a:t> </a:t>
            </a:r>
            <a:r>
              <a:rPr lang="tr-TR" dirty="0" err="1"/>
              <a:t>rüptürüne</a:t>
            </a:r>
            <a:r>
              <a:rPr lang="tr-TR" dirty="0"/>
              <a:t> sebep olabilir.</a:t>
            </a:r>
          </a:p>
          <a:p>
            <a:r>
              <a:rPr lang="tr-TR" dirty="0" err="1"/>
              <a:t>Uterusun</a:t>
            </a:r>
            <a:r>
              <a:rPr lang="tr-TR" dirty="0"/>
              <a:t> üzerinden karın bölgesinden bağlanan kemerler ise </a:t>
            </a:r>
            <a:r>
              <a:rPr lang="tr-TR" dirty="0" err="1"/>
              <a:t>uterusa</a:t>
            </a:r>
            <a:r>
              <a:rPr lang="tr-TR" dirty="0"/>
              <a:t> direk kuvvet uygulayarak </a:t>
            </a:r>
            <a:r>
              <a:rPr lang="tr-TR" dirty="0" err="1"/>
              <a:t>uterus</a:t>
            </a:r>
            <a:r>
              <a:rPr lang="tr-TR" dirty="0"/>
              <a:t> </a:t>
            </a:r>
            <a:r>
              <a:rPr lang="tr-TR" dirty="0" err="1"/>
              <a:t>rüptürüne</a:t>
            </a:r>
            <a:r>
              <a:rPr lang="tr-TR" dirty="0"/>
              <a:t> sebep olabilir.</a:t>
            </a:r>
          </a:p>
          <a:p>
            <a:r>
              <a:rPr lang="tr-TR" dirty="0"/>
              <a:t>Omuz ve belden </a:t>
            </a:r>
            <a:r>
              <a:rPr lang="tr-TR" dirty="0" err="1"/>
              <a:t>korumları</a:t>
            </a:r>
            <a:r>
              <a:rPr lang="tr-TR" dirty="0"/>
              <a:t> emniyet kemerleri(otomobillerdeki gibi) kuvveti tüm gövdeye dağıtarak ve öne eğilmeyi engelleyerek bu yaralanmalardan korur. </a:t>
            </a:r>
          </a:p>
          <a:p>
            <a:r>
              <a:rPr lang="tr-TR" dirty="0"/>
              <a:t>Hava yastıkları ile gebeye spesifik riskler arasında bir artış bulunmamış.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</p:txBody>
      </p:sp>
      <p:pic>
        <p:nvPicPr>
          <p:cNvPr id="3076" name="Picture 4" descr="pregnant safety belt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825624"/>
            <a:ext cx="5554423" cy="402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92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5856C5-DD89-450A-BA43-BF7467B0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Yaralanma mekanizması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E9A279-4B39-4AA6-B014-01439B32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Penetran</a:t>
            </a:r>
            <a:r>
              <a:rPr lang="tr-TR" dirty="0"/>
              <a:t> travma: </a:t>
            </a:r>
            <a:r>
              <a:rPr lang="tr-TR" dirty="0" err="1"/>
              <a:t>penetran</a:t>
            </a:r>
            <a:r>
              <a:rPr lang="tr-TR" dirty="0"/>
              <a:t> yaralanmalarda hem </a:t>
            </a:r>
            <a:r>
              <a:rPr lang="tr-TR" dirty="0" err="1"/>
              <a:t>uterusun</a:t>
            </a:r>
            <a:r>
              <a:rPr lang="tr-TR" dirty="0"/>
              <a:t> kaslı olması sebebiyle hem de </a:t>
            </a:r>
            <a:r>
              <a:rPr lang="tr-TR" dirty="0" err="1"/>
              <a:t>barsakları</a:t>
            </a:r>
            <a:r>
              <a:rPr lang="tr-TR" dirty="0"/>
              <a:t> yukarı itmesi sebebiyle anne </a:t>
            </a:r>
            <a:r>
              <a:rPr lang="tr-TR" dirty="0" err="1"/>
              <a:t>mortalitesi</a:t>
            </a:r>
            <a:r>
              <a:rPr lang="tr-TR" dirty="0"/>
              <a:t> azalmıştır. Ancak </a:t>
            </a:r>
            <a:r>
              <a:rPr lang="tr-TR" dirty="0" err="1"/>
              <a:t>penetran</a:t>
            </a:r>
            <a:r>
              <a:rPr lang="tr-TR" dirty="0"/>
              <a:t> travmalarda her ne kadar </a:t>
            </a:r>
            <a:r>
              <a:rPr lang="tr-TR" dirty="0" err="1"/>
              <a:t>amniyon</a:t>
            </a:r>
            <a:r>
              <a:rPr lang="tr-TR" dirty="0"/>
              <a:t> sıvısı, </a:t>
            </a:r>
            <a:r>
              <a:rPr lang="tr-TR" dirty="0" err="1"/>
              <a:t>miyometrium</a:t>
            </a:r>
            <a:r>
              <a:rPr lang="tr-TR" dirty="0"/>
              <a:t> enerjiyi bir miktar azaltsa da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motralite</a:t>
            </a:r>
            <a:r>
              <a:rPr lang="tr-TR" dirty="0"/>
              <a:t> yüksektir.</a:t>
            </a:r>
          </a:p>
        </p:txBody>
      </p:sp>
    </p:spTree>
    <p:extLst>
      <p:ext uri="{BB962C8B-B14F-4D97-AF65-F5344CB8AC3E}">
        <p14:creationId xmlns:p14="http://schemas.microsoft.com/office/powerpoint/2010/main" val="3589335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923CEA-7169-4976-978F-56761FCF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 ve 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406DC3-F522-42A5-8804-EC21A29E7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Anne ve fetüsü değerlendirirken ilk önce anneyi değerlendirmek her ikisinin de </a:t>
            </a:r>
            <a:r>
              <a:rPr lang="tr-TR" dirty="0" err="1"/>
              <a:t>sağkalımını</a:t>
            </a:r>
            <a:r>
              <a:rPr lang="tr-TR" dirty="0"/>
              <a:t> iyileştirir. </a:t>
            </a:r>
          </a:p>
          <a:p>
            <a:r>
              <a:rPr lang="tr-TR" dirty="0" err="1"/>
              <a:t>Fetal</a:t>
            </a:r>
            <a:r>
              <a:rPr lang="tr-TR" dirty="0"/>
              <a:t> değerlendirme annenin </a:t>
            </a:r>
            <a:r>
              <a:rPr lang="tr-TR" dirty="0" err="1"/>
              <a:t>primer</a:t>
            </a:r>
            <a:r>
              <a:rPr lang="tr-TR" dirty="0"/>
              <a:t> bakısından sonra ve </a:t>
            </a:r>
            <a:r>
              <a:rPr lang="tr-TR" dirty="0" err="1"/>
              <a:t>sekonder</a:t>
            </a:r>
            <a:r>
              <a:rPr lang="tr-TR" dirty="0"/>
              <a:t> bakısından önce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2221586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86FD8F-3973-467E-9B70-D5049AAC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Annenin </a:t>
            </a:r>
            <a:r>
              <a:rPr lang="tr-TR" dirty="0" err="1"/>
              <a:t>primer</a:t>
            </a:r>
            <a:r>
              <a:rPr lang="tr-TR" dirty="0"/>
              <a:t> bakısı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AF0133-78D2-405F-834F-920101AB9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880"/>
            <a:ext cx="10957560" cy="5532120"/>
          </a:xfrm>
        </p:spPr>
        <p:txBody>
          <a:bodyPr>
            <a:normAutofit fontScale="92500"/>
          </a:bodyPr>
          <a:lstStyle/>
          <a:p>
            <a:r>
              <a:rPr lang="tr-TR" dirty="0"/>
              <a:t>Havayolu değerlendirilmesi ve gerekliyse düzeltilmesi(A). </a:t>
            </a:r>
            <a:r>
              <a:rPr lang="tr-TR" dirty="0" err="1"/>
              <a:t>Entübe</a:t>
            </a:r>
            <a:r>
              <a:rPr lang="tr-TR" dirty="0"/>
              <a:t> hastada PCO2 değerlerini 30mmHg seviyesinde tutmak gerekir(3.trim)</a:t>
            </a:r>
          </a:p>
          <a:p>
            <a:r>
              <a:rPr lang="tr-TR" dirty="0" err="1"/>
              <a:t>Uterusun</a:t>
            </a:r>
            <a:r>
              <a:rPr lang="tr-TR" dirty="0"/>
              <a:t> vena </a:t>
            </a:r>
            <a:r>
              <a:rPr lang="tr-TR" dirty="0" err="1"/>
              <a:t>cavaya</a:t>
            </a:r>
            <a:r>
              <a:rPr lang="tr-TR" dirty="0"/>
              <a:t> basısı şok tablosunu derinleştirebilir. Bunu önlemek için el ile </a:t>
            </a:r>
            <a:r>
              <a:rPr lang="tr-TR" dirty="0" err="1"/>
              <a:t>uterusu</a:t>
            </a:r>
            <a:r>
              <a:rPr lang="tr-TR" dirty="0"/>
              <a:t> sol tarafa ittirmek yardımcı olabilir. </a:t>
            </a:r>
          </a:p>
          <a:p>
            <a:r>
              <a:rPr lang="tr-TR" dirty="0"/>
              <a:t>Eğer </a:t>
            </a:r>
            <a:r>
              <a:rPr lang="tr-TR" dirty="0" err="1"/>
              <a:t>spinal</a:t>
            </a:r>
            <a:r>
              <a:rPr lang="tr-TR" dirty="0"/>
              <a:t> </a:t>
            </a:r>
            <a:r>
              <a:rPr lang="tr-TR" dirty="0" err="1"/>
              <a:t>mobilizasyon</a:t>
            </a:r>
            <a:r>
              <a:rPr lang="tr-TR" dirty="0"/>
              <a:t> gerekliyse hastayı kütük çevirmedeki gibi 15-30 derece sola çevirmek yardımcı olur. Bunu yaparken travma tahtası kullanılabilir.</a:t>
            </a:r>
          </a:p>
          <a:p>
            <a:r>
              <a:rPr lang="tr-TR" dirty="0"/>
              <a:t>Annenin plazma hacmi normalden fazla olduğu için önemli ölçüde kan kaybı herhangi bir bulgu vermeden olabilir. Bu durum fetüsü strese sokabilir. Bunu önlemek için sıvı </a:t>
            </a:r>
            <a:r>
              <a:rPr lang="tr-TR" dirty="0" err="1"/>
              <a:t>resüsitasyonu</a:t>
            </a:r>
            <a:r>
              <a:rPr lang="tr-TR" dirty="0"/>
              <a:t> ve grup spesifik kan verilebilir.</a:t>
            </a:r>
          </a:p>
          <a:p>
            <a:r>
              <a:rPr lang="tr-TR" dirty="0" err="1"/>
              <a:t>Vazopressörler</a:t>
            </a:r>
            <a:r>
              <a:rPr lang="tr-TR" dirty="0"/>
              <a:t> son seçenek olmalı çünkü </a:t>
            </a:r>
            <a:r>
              <a:rPr lang="tr-TR" dirty="0" err="1"/>
              <a:t>uterusa</a:t>
            </a:r>
            <a:r>
              <a:rPr lang="tr-TR" dirty="0"/>
              <a:t> kan akışını azaltarak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hipoksiye</a:t>
            </a:r>
            <a:r>
              <a:rPr lang="tr-TR" dirty="0"/>
              <a:t> neden olabilirler.</a:t>
            </a:r>
          </a:p>
          <a:p>
            <a:r>
              <a:rPr lang="tr-TR" dirty="0"/>
              <a:t>Fibrinojen seviyeleri arttığı için DIC erken dönemlerinde fibrinojen seviyeleri normal aralıkta olabilir. </a:t>
            </a:r>
          </a:p>
        </p:txBody>
      </p:sp>
    </p:spTree>
    <p:extLst>
      <p:ext uri="{BB962C8B-B14F-4D97-AF65-F5344CB8AC3E}">
        <p14:creationId xmlns:p14="http://schemas.microsoft.com/office/powerpoint/2010/main" val="4090360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1E4F62-537C-480A-B6A5-AE8DF589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Fetüsün </a:t>
            </a:r>
            <a:r>
              <a:rPr lang="tr-TR" dirty="0" err="1"/>
              <a:t>primer</a:t>
            </a:r>
            <a:r>
              <a:rPr lang="tr-TR" dirty="0"/>
              <a:t> bakısı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7F48FB-4C50-458E-A573-6632DC1BC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Annenin karın muayenesi anne ve fetüs sağlığı için son derece önemlidir. </a:t>
            </a:r>
          </a:p>
          <a:p>
            <a:r>
              <a:rPr lang="tr-TR" dirty="0" err="1"/>
              <a:t>Fetal</a:t>
            </a:r>
            <a:r>
              <a:rPr lang="tr-TR" dirty="0"/>
              <a:t> ölümlerin ana sebebi anne ölümleridir. Bunun dışında ikinci en sık sebep ise plasenta </a:t>
            </a:r>
            <a:r>
              <a:rPr lang="tr-TR" dirty="0" err="1"/>
              <a:t>dekolmanıdır</a:t>
            </a:r>
            <a:r>
              <a:rPr lang="tr-TR" dirty="0"/>
              <a:t>.</a:t>
            </a:r>
          </a:p>
          <a:p>
            <a:r>
              <a:rPr lang="tr-TR" dirty="0"/>
              <a:t>Plasenta </a:t>
            </a:r>
            <a:r>
              <a:rPr lang="tr-TR" dirty="0" err="1"/>
              <a:t>dekolmanı</a:t>
            </a:r>
            <a:r>
              <a:rPr lang="tr-TR" dirty="0"/>
              <a:t> %70 sıklıkla vajinal kanama görülür. </a:t>
            </a:r>
            <a:r>
              <a:rPr lang="tr-TR" dirty="0" err="1"/>
              <a:t>Uterusta</a:t>
            </a:r>
            <a:r>
              <a:rPr lang="tr-TR" dirty="0"/>
              <a:t> hassasiyet, kasılmalarda artış, </a:t>
            </a:r>
            <a:r>
              <a:rPr lang="tr-TR" dirty="0" err="1"/>
              <a:t>tetani</a:t>
            </a:r>
            <a:r>
              <a:rPr lang="tr-TR" dirty="0"/>
              <a:t> ve </a:t>
            </a:r>
            <a:r>
              <a:rPr lang="tr-TR" dirty="0" err="1"/>
              <a:t>uterusa</a:t>
            </a:r>
            <a:r>
              <a:rPr lang="tr-TR" dirty="0"/>
              <a:t> dokunulunca kasılma görülebilir.</a:t>
            </a:r>
          </a:p>
          <a:p>
            <a:r>
              <a:rPr lang="tr-TR" dirty="0"/>
              <a:t>%30unda kanama görülmeyebilir. USG görüntülemede yardımcı olabilir. BT </a:t>
            </a:r>
            <a:r>
              <a:rPr lang="tr-TR" dirty="0" err="1"/>
              <a:t>dekolman</a:t>
            </a:r>
            <a:r>
              <a:rPr lang="tr-TR" dirty="0"/>
              <a:t> alanını gösterebilir.</a:t>
            </a:r>
          </a:p>
          <a:p>
            <a:r>
              <a:rPr lang="tr-TR" dirty="0"/>
              <a:t>Gebeliğin son dönemlerinde minör travmalar sonucunda da </a:t>
            </a:r>
            <a:r>
              <a:rPr lang="tr-TR" dirty="0" err="1"/>
              <a:t>dekolman</a:t>
            </a:r>
            <a:r>
              <a:rPr lang="tr-TR" dirty="0"/>
              <a:t> görülebilir.</a:t>
            </a:r>
          </a:p>
        </p:txBody>
      </p:sp>
    </p:spTree>
    <p:extLst>
      <p:ext uri="{BB962C8B-B14F-4D97-AF65-F5344CB8AC3E}">
        <p14:creationId xmlns:p14="http://schemas.microsoft.com/office/powerpoint/2010/main" val="913954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17E353-A880-46D1-892F-40478517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9862C0-CEB7-4FB7-A28B-0ACD2D3C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Uterus</a:t>
            </a:r>
            <a:r>
              <a:rPr lang="tr-TR" dirty="0"/>
              <a:t> </a:t>
            </a:r>
            <a:r>
              <a:rPr lang="tr-TR" dirty="0" err="1"/>
              <a:t>rüptürü</a:t>
            </a:r>
            <a:r>
              <a:rPr lang="tr-TR" dirty="0"/>
              <a:t>: Nadirdir. Batında hassasiyet, defans, </a:t>
            </a:r>
            <a:r>
              <a:rPr lang="tr-TR" dirty="0" err="1"/>
              <a:t>rebound</a:t>
            </a:r>
            <a:r>
              <a:rPr lang="tr-TR" dirty="0"/>
              <a:t>, </a:t>
            </a:r>
            <a:r>
              <a:rPr lang="tr-TR" dirty="0" err="1"/>
              <a:t>rijidite</a:t>
            </a:r>
            <a:r>
              <a:rPr lang="tr-TR" dirty="0"/>
              <a:t> ve özellikle şok tablosu eşliğinde görülebilir.</a:t>
            </a:r>
          </a:p>
          <a:p>
            <a:r>
              <a:rPr lang="tr-TR" dirty="0"/>
              <a:t>İlerleyen gebelik dönemlerinde karın duvarı kaslarının zayıflamasıyla sıklıkla periton bulgularının görülmesi zorlaşır. </a:t>
            </a:r>
          </a:p>
          <a:p>
            <a:r>
              <a:rPr lang="tr-TR" dirty="0"/>
              <a:t>Diğer bulguları </a:t>
            </a:r>
            <a:r>
              <a:rPr lang="tr-TR" dirty="0" err="1"/>
              <a:t>fetusun</a:t>
            </a:r>
            <a:r>
              <a:rPr lang="tr-TR" dirty="0"/>
              <a:t> abdomende uzanımının değişmesi, fetüs </a:t>
            </a:r>
            <a:r>
              <a:rPr lang="tr-TR" dirty="0" err="1"/>
              <a:t>ekstremitelerinin</a:t>
            </a:r>
            <a:r>
              <a:rPr lang="tr-TR" dirty="0"/>
              <a:t> </a:t>
            </a:r>
            <a:r>
              <a:rPr lang="tr-TR" dirty="0" err="1"/>
              <a:t>palpe</a:t>
            </a:r>
            <a:r>
              <a:rPr lang="tr-TR" dirty="0"/>
              <a:t> edilebilmesi, </a:t>
            </a:r>
            <a:r>
              <a:rPr lang="tr-TR" dirty="0" err="1"/>
              <a:t>fundus</a:t>
            </a:r>
            <a:r>
              <a:rPr lang="tr-TR" dirty="0"/>
              <a:t> yırtılmışsa </a:t>
            </a:r>
            <a:r>
              <a:rPr lang="tr-TR" dirty="0" err="1"/>
              <a:t>fundusun</a:t>
            </a:r>
            <a:r>
              <a:rPr lang="tr-TR" dirty="0"/>
              <a:t> </a:t>
            </a:r>
            <a:r>
              <a:rPr lang="tr-TR" dirty="0" err="1"/>
              <a:t>palpe</a:t>
            </a:r>
            <a:r>
              <a:rPr lang="tr-TR" dirty="0"/>
              <a:t> edilememesidir.</a:t>
            </a:r>
          </a:p>
          <a:p>
            <a:r>
              <a:rPr lang="tr-TR" dirty="0"/>
              <a:t>X-ray: uzamış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ekstremiteler</a:t>
            </a:r>
            <a:r>
              <a:rPr lang="tr-TR" dirty="0"/>
              <a:t>, anormal fetüs pozisyonu, serbest hava.</a:t>
            </a:r>
          </a:p>
        </p:txBody>
      </p:sp>
    </p:spTree>
    <p:extLst>
      <p:ext uri="{BB962C8B-B14F-4D97-AF65-F5344CB8AC3E}">
        <p14:creationId xmlns:p14="http://schemas.microsoft.com/office/powerpoint/2010/main" val="141147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C62061-3118-4156-B44A-4A716D32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Başlıkları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21347F-8B8D-414C-AA16-AE5FDF8B7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Hedefler</a:t>
            </a:r>
          </a:p>
          <a:p>
            <a:r>
              <a:rPr lang="tr-TR" dirty="0"/>
              <a:t>Giriş</a:t>
            </a:r>
          </a:p>
          <a:p>
            <a:r>
              <a:rPr lang="tr-TR" dirty="0"/>
              <a:t>Gebelikte Anatomik ve Fizyolojik Farklılıklar</a:t>
            </a:r>
          </a:p>
          <a:p>
            <a:pPr lvl="1"/>
            <a:r>
              <a:rPr lang="tr-TR" dirty="0"/>
              <a:t>Anatomik Farklılıklar</a:t>
            </a:r>
          </a:p>
          <a:p>
            <a:r>
              <a:rPr lang="tr-TR" dirty="0"/>
              <a:t>Yaralanmanın Mekanizmaları</a:t>
            </a:r>
          </a:p>
          <a:p>
            <a:r>
              <a:rPr lang="tr-TR" dirty="0"/>
              <a:t>Yaralanmanın Ciddiyeti</a:t>
            </a:r>
          </a:p>
          <a:p>
            <a:r>
              <a:rPr lang="tr-TR" dirty="0"/>
              <a:t>Değerlendirme ve Tedavi</a:t>
            </a:r>
          </a:p>
          <a:p>
            <a:r>
              <a:rPr lang="tr-TR" dirty="0"/>
              <a:t>Perimortem Sezaryen</a:t>
            </a:r>
          </a:p>
          <a:p>
            <a:r>
              <a:rPr lang="tr-TR" dirty="0"/>
              <a:t>Aile içi şiddet</a:t>
            </a:r>
          </a:p>
        </p:txBody>
      </p:sp>
    </p:spTree>
    <p:extLst>
      <p:ext uri="{BB962C8B-B14F-4D97-AF65-F5344CB8AC3E}">
        <p14:creationId xmlns:p14="http://schemas.microsoft.com/office/powerpoint/2010/main" val="4188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1AAA33-B97A-4E38-8ED0-2A2EB6AC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3F118B-AD73-4508-B7B7-A8C71475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Bir çok </a:t>
            </a:r>
            <a:r>
              <a:rPr lang="tr-TR" dirty="0" err="1"/>
              <a:t>dekolman</a:t>
            </a:r>
            <a:r>
              <a:rPr lang="tr-TR" dirty="0"/>
              <a:t> ve </a:t>
            </a:r>
            <a:r>
              <a:rPr lang="tr-TR" dirty="0" err="1"/>
              <a:t>uterus</a:t>
            </a:r>
            <a:r>
              <a:rPr lang="tr-TR" dirty="0"/>
              <a:t> </a:t>
            </a:r>
            <a:r>
              <a:rPr lang="tr-TR" dirty="0" err="1"/>
              <a:t>rüptüründe</a:t>
            </a:r>
            <a:r>
              <a:rPr lang="tr-TR" dirty="0"/>
              <a:t> hastalarda karın ağrısı ve kramplar görülmüş. </a:t>
            </a:r>
            <a:r>
              <a:rPr lang="tr-TR" dirty="0" err="1"/>
              <a:t>Hipovolemi</a:t>
            </a:r>
            <a:r>
              <a:rPr lang="tr-TR" dirty="0"/>
              <a:t> bu yaralanmalara eşlik edebilir.</a:t>
            </a:r>
          </a:p>
          <a:p>
            <a:r>
              <a:rPr lang="tr-TR" dirty="0"/>
              <a:t>10. </a:t>
            </a:r>
            <a:r>
              <a:rPr lang="tr-TR" dirty="0" err="1"/>
              <a:t>hf</a:t>
            </a:r>
            <a:r>
              <a:rPr lang="tr-TR" dirty="0"/>
              <a:t> sonrası </a:t>
            </a:r>
            <a:r>
              <a:rPr lang="tr-TR" dirty="0" err="1"/>
              <a:t>fka</a:t>
            </a:r>
            <a:r>
              <a:rPr lang="tr-TR" dirty="0"/>
              <a:t> izlenebilir. </a:t>
            </a:r>
          </a:p>
          <a:p>
            <a:r>
              <a:rPr lang="tr-TR" dirty="0"/>
              <a:t>20-24hf sonrası gebelere NST uygulanmalıdır. </a:t>
            </a:r>
          </a:p>
          <a:p>
            <a:r>
              <a:rPr lang="tr-TR" dirty="0"/>
              <a:t>Risk faktörü olmayan hastalar 6 saat, risk faktörü olan hastalar 24 saat </a:t>
            </a:r>
            <a:r>
              <a:rPr lang="tr-TR" dirty="0" err="1"/>
              <a:t>monitörize</a:t>
            </a:r>
            <a:r>
              <a:rPr lang="tr-TR" dirty="0"/>
              <a:t> izlenmelidir.(NST </a:t>
            </a:r>
            <a:r>
              <a:rPr lang="tr-TR" dirty="0" err="1"/>
              <a:t>monitörizasyonu</a:t>
            </a:r>
            <a:r>
              <a:rPr lang="tr-TR" dirty="0"/>
              <a:t>)</a:t>
            </a: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C78D0060-8DB2-4597-BF70-C0B374A95F4B}"/>
              </a:ext>
            </a:extLst>
          </p:cNvPr>
          <p:cNvSpPr txBox="1">
            <a:spLocks/>
          </p:cNvSpPr>
          <p:nvPr/>
        </p:nvSpPr>
        <p:spPr>
          <a:xfrm>
            <a:off x="6096000" y="1960562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Risk faktörleri;</a:t>
            </a:r>
          </a:p>
          <a:p>
            <a:pPr lvl="1"/>
            <a:r>
              <a:rPr lang="tr-TR" dirty="0"/>
              <a:t>Anne Kalp Hızı&gt;110</a:t>
            </a:r>
          </a:p>
          <a:p>
            <a:pPr lvl="1"/>
            <a:r>
              <a:rPr lang="tr-TR" dirty="0"/>
              <a:t>ISS&gt;9(</a:t>
            </a:r>
            <a:r>
              <a:rPr lang="tr-TR" dirty="0" err="1"/>
              <a:t>injury</a:t>
            </a:r>
            <a:r>
              <a:rPr lang="tr-TR" dirty="0"/>
              <a:t> </a:t>
            </a:r>
            <a:r>
              <a:rPr lang="tr-TR" dirty="0" err="1"/>
              <a:t>Severity</a:t>
            </a:r>
            <a:r>
              <a:rPr lang="tr-TR" dirty="0"/>
              <a:t> </a:t>
            </a:r>
            <a:r>
              <a:rPr lang="tr-TR" dirty="0" err="1"/>
              <a:t>Score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Plasenta </a:t>
            </a:r>
            <a:r>
              <a:rPr lang="tr-TR" dirty="0" err="1"/>
              <a:t>dekolmanı</a:t>
            </a:r>
            <a:r>
              <a:rPr lang="tr-TR" dirty="0"/>
              <a:t> bulgusu</a:t>
            </a:r>
          </a:p>
          <a:p>
            <a:pPr lvl="1"/>
            <a:r>
              <a:rPr lang="tr-TR" dirty="0" err="1"/>
              <a:t>Fetal</a:t>
            </a:r>
            <a:r>
              <a:rPr lang="tr-TR" dirty="0"/>
              <a:t> kalp hızı&gt;160 </a:t>
            </a:r>
            <a:r>
              <a:rPr lang="tr-TR" dirty="0" err="1"/>
              <a:t>veye</a:t>
            </a:r>
            <a:r>
              <a:rPr lang="tr-TR" dirty="0"/>
              <a:t> &lt;120</a:t>
            </a:r>
          </a:p>
          <a:p>
            <a:pPr lvl="1"/>
            <a:r>
              <a:rPr lang="tr-TR" dirty="0"/>
              <a:t>Araçtan fırlama</a:t>
            </a:r>
          </a:p>
          <a:p>
            <a:pPr lvl="1"/>
            <a:r>
              <a:rPr lang="tr-TR" dirty="0"/>
              <a:t>Motosiklet kazası</a:t>
            </a:r>
          </a:p>
          <a:p>
            <a:pPr lvl="1"/>
            <a:r>
              <a:rPr lang="tr-TR" dirty="0"/>
              <a:t>Yaya yaralanması</a:t>
            </a:r>
          </a:p>
        </p:txBody>
      </p:sp>
    </p:spTree>
    <p:extLst>
      <p:ext uri="{BB962C8B-B14F-4D97-AF65-F5344CB8AC3E}">
        <p14:creationId xmlns:p14="http://schemas.microsoft.com/office/powerpoint/2010/main" val="687944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CBA887-C502-4C7A-8B44-FFC7A625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İkincil bakı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A5A9A-2994-407F-8365-F6454FD4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76800" cy="4351338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İkincil bakı gebe olmayan hastalarla aynıdır.</a:t>
            </a:r>
          </a:p>
          <a:p>
            <a:r>
              <a:rPr lang="tr-TR" dirty="0"/>
              <a:t>BT, FAST, DPL </a:t>
            </a:r>
            <a:r>
              <a:rPr lang="tr-TR" dirty="0" err="1"/>
              <a:t>endikasyonlarında</a:t>
            </a:r>
            <a:r>
              <a:rPr lang="tr-TR" dirty="0"/>
              <a:t> bir farklılık yoktur.</a:t>
            </a:r>
          </a:p>
          <a:p>
            <a:r>
              <a:rPr lang="tr-TR" dirty="0"/>
              <a:t>Ancak DPL gerçekleştirilecekse </a:t>
            </a:r>
            <a:r>
              <a:rPr lang="tr-TR" dirty="0" err="1"/>
              <a:t>umblikus</a:t>
            </a:r>
            <a:r>
              <a:rPr lang="tr-TR" dirty="0"/>
              <a:t> üzerinden açık teknikle yapılmalıdır.</a:t>
            </a:r>
          </a:p>
          <a:p>
            <a:r>
              <a:rPr lang="tr-TR" dirty="0"/>
              <a:t>Erken doğum veya </a:t>
            </a:r>
            <a:r>
              <a:rPr lang="tr-TR" dirty="0" err="1"/>
              <a:t>dekolman</a:t>
            </a:r>
            <a:r>
              <a:rPr lang="tr-TR" dirty="0"/>
              <a:t> açısından </a:t>
            </a:r>
            <a:r>
              <a:rPr lang="tr-TR" dirty="0" err="1"/>
              <a:t>uterus</a:t>
            </a:r>
            <a:r>
              <a:rPr lang="tr-TR" dirty="0"/>
              <a:t> kasılmalarını ve </a:t>
            </a:r>
            <a:r>
              <a:rPr lang="tr-TR" dirty="0" err="1"/>
              <a:t>tetanik</a:t>
            </a:r>
            <a:r>
              <a:rPr lang="tr-TR" dirty="0"/>
              <a:t> kasılmaları takip etmek gerekir.</a:t>
            </a:r>
          </a:p>
          <a:p>
            <a:r>
              <a:rPr lang="tr-TR" dirty="0"/>
              <a:t>Jinekolojik muayene hayati önem taşır. Ancak tekrarlayan muayenelerden kaçınılmalıdır.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94B41819-BC9B-4D43-8446-89A25BB7E4B4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Jinekolojik muayenede;</a:t>
            </a:r>
          </a:p>
          <a:p>
            <a:pPr lvl="1"/>
            <a:r>
              <a:rPr lang="tr-TR" dirty="0"/>
              <a:t>Kanama</a:t>
            </a:r>
          </a:p>
          <a:p>
            <a:pPr lvl="1"/>
            <a:r>
              <a:rPr lang="tr-TR" dirty="0" err="1"/>
              <a:t>Amniyon</a:t>
            </a:r>
            <a:r>
              <a:rPr lang="tr-TR" dirty="0"/>
              <a:t> sıvısı gelmesi</a:t>
            </a:r>
          </a:p>
          <a:p>
            <a:pPr lvl="1"/>
            <a:r>
              <a:rPr lang="tr-TR" dirty="0" err="1"/>
              <a:t>Servikal</a:t>
            </a:r>
            <a:r>
              <a:rPr lang="tr-TR" dirty="0"/>
              <a:t> </a:t>
            </a:r>
            <a:r>
              <a:rPr lang="tr-TR" dirty="0" err="1"/>
              <a:t>efanşman</a:t>
            </a:r>
            <a:r>
              <a:rPr lang="tr-TR" dirty="0"/>
              <a:t> ve </a:t>
            </a:r>
            <a:r>
              <a:rPr lang="tr-TR" dirty="0" err="1"/>
              <a:t>dilatasyon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presentasyon</a:t>
            </a:r>
            <a:endParaRPr lang="tr-TR" dirty="0"/>
          </a:p>
          <a:p>
            <a:r>
              <a:rPr lang="tr-TR" dirty="0" err="1"/>
              <a:t>Plesenta</a:t>
            </a:r>
            <a:r>
              <a:rPr lang="tr-TR" dirty="0"/>
              <a:t> </a:t>
            </a:r>
            <a:r>
              <a:rPr lang="tr-TR" dirty="0" err="1"/>
              <a:t>previa</a:t>
            </a:r>
            <a:r>
              <a:rPr lang="tr-TR" dirty="0"/>
              <a:t> şüphesi varsa vajinal muayene ertelenebilir.</a:t>
            </a:r>
          </a:p>
        </p:txBody>
      </p:sp>
    </p:spTree>
    <p:extLst>
      <p:ext uri="{BB962C8B-B14F-4D97-AF65-F5344CB8AC3E}">
        <p14:creationId xmlns:p14="http://schemas.microsoft.com/office/powerpoint/2010/main" val="431617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51948B-C46D-4D26-AF9D-3F41A50B6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E30C4B-3977-45CB-A4B7-D0DD868C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Batın içi yaralanmadan ciddi derecede şüpheleniliyorsa BT görüntüleme kullanılmalıdır. </a:t>
            </a:r>
          </a:p>
          <a:p>
            <a:r>
              <a:rPr lang="tr-TR" dirty="0"/>
              <a:t>Batın/</a:t>
            </a:r>
            <a:r>
              <a:rPr lang="tr-TR" dirty="0" err="1"/>
              <a:t>pelvis</a:t>
            </a:r>
            <a:r>
              <a:rPr lang="tr-TR" dirty="0"/>
              <a:t> BT dozları yaklaşık olarak 25mGy </a:t>
            </a:r>
            <a:r>
              <a:rPr lang="tr-TR" dirty="0" err="1"/>
              <a:t>dir</a:t>
            </a:r>
            <a:r>
              <a:rPr lang="tr-TR" dirty="0"/>
              <a:t>. 50mGy altındaki </a:t>
            </a:r>
            <a:r>
              <a:rPr lang="tr-TR" dirty="0" err="1"/>
              <a:t>fetal</a:t>
            </a:r>
            <a:r>
              <a:rPr lang="tr-TR" dirty="0"/>
              <a:t> radyasyon dozlarında </a:t>
            </a:r>
            <a:r>
              <a:rPr lang="tr-TR" dirty="0" err="1"/>
              <a:t>fetal</a:t>
            </a:r>
            <a:r>
              <a:rPr lang="tr-TR" dirty="0"/>
              <a:t> anomali ve düşük açısından risk artışı ilişkili bulunmamış. </a:t>
            </a:r>
          </a:p>
        </p:txBody>
      </p:sp>
    </p:spTree>
    <p:extLst>
      <p:ext uri="{BB962C8B-B14F-4D97-AF65-F5344CB8AC3E}">
        <p14:creationId xmlns:p14="http://schemas.microsoft.com/office/powerpoint/2010/main" val="3052335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8846B8-4A97-4D1F-BD5A-A638D7C3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Yatış </a:t>
            </a:r>
            <a:r>
              <a:rPr lang="tr-TR" dirty="0" err="1"/>
              <a:t>endikasyonları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15B3AA-1E37-4615-A4C6-867E45C1C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Vajinal kanama</a:t>
            </a:r>
          </a:p>
          <a:p>
            <a:r>
              <a:rPr lang="tr-TR" dirty="0"/>
              <a:t>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kontraksiyon</a:t>
            </a:r>
            <a:r>
              <a:rPr lang="tr-TR" dirty="0"/>
              <a:t> veya </a:t>
            </a:r>
            <a:r>
              <a:rPr lang="tr-TR" dirty="0" err="1"/>
              <a:t>irritabilite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Abdominal</a:t>
            </a:r>
            <a:r>
              <a:rPr lang="tr-TR" dirty="0"/>
              <a:t> ağrı, hassasiyet, kramp</a:t>
            </a:r>
          </a:p>
          <a:p>
            <a:r>
              <a:rPr lang="tr-TR" dirty="0"/>
              <a:t> </a:t>
            </a:r>
            <a:r>
              <a:rPr lang="tr-TR" dirty="0" err="1"/>
              <a:t>Hipovolemi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kalp hızında artma veya azalma</a:t>
            </a:r>
          </a:p>
          <a:p>
            <a:r>
              <a:rPr lang="tr-TR" dirty="0"/>
              <a:t> </a:t>
            </a:r>
            <a:r>
              <a:rPr lang="tr-TR" dirty="0" err="1"/>
              <a:t>Amniyon</a:t>
            </a:r>
            <a:r>
              <a:rPr lang="tr-TR" dirty="0"/>
              <a:t> sıvısı gelmesi</a:t>
            </a:r>
          </a:p>
          <a:p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monitörizasyonun</a:t>
            </a:r>
            <a:r>
              <a:rPr lang="tr-TR" dirty="0"/>
              <a:t> uzama ihtiyacı</a:t>
            </a:r>
          </a:p>
          <a:p>
            <a:pPr marL="0" indent="0">
              <a:buNone/>
            </a:pPr>
            <a:r>
              <a:rPr lang="tr-TR" dirty="0"/>
              <a:t>Minör yaralanma olsa bile fetüs açısından tehlikeli durum oluşabilir.</a:t>
            </a:r>
          </a:p>
        </p:txBody>
      </p:sp>
    </p:spTree>
    <p:extLst>
      <p:ext uri="{BB962C8B-B14F-4D97-AF65-F5344CB8AC3E}">
        <p14:creationId xmlns:p14="http://schemas.microsoft.com/office/powerpoint/2010/main" val="448208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6D8E7A-0C52-4F05-8ADB-7C88B235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EE6DBD-FD77-4B5B-8E3C-C1988E7D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KHD konsültasyonu</a:t>
            </a:r>
          </a:p>
          <a:p>
            <a:r>
              <a:rPr lang="tr-TR" dirty="0"/>
              <a:t>DIC veya </a:t>
            </a:r>
            <a:r>
              <a:rPr lang="tr-TR" dirty="0" err="1"/>
              <a:t>Amniyon</a:t>
            </a:r>
            <a:r>
              <a:rPr lang="tr-TR" dirty="0"/>
              <a:t> sıvısı </a:t>
            </a:r>
            <a:r>
              <a:rPr lang="tr-TR" dirty="0" err="1"/>
              <a:t>embolisi</a:t>
            </a:r>
            <a:r>
              <a:rPr lang="tr-TR" dirty="0"/>
              <a:t> mevcutsa;</a:t>
            </a:r>
          </a:p>
          <a:p>
            <a:pPr lvl="1"/>
            <a:r>
              <a:rPr lang="tr-TR" dirty="0" err="1"/>
              <a:t>Küretaj</a:t>
            </a:r>
            <a:endParaRPr lang="tr-TR" dirty="0"/>
          </a:p>
          <a:p>
            <a:pPr lvl="1"/>
            <a:r>
              <a:rPr lang="tr-TR" dirty="0"/>
              <a:t>Faktör ve </a:t>
            </a:r>
            <a:r>
              <a:rPr lang="tr-TR" dirty="0" err="1"/>
              <a:t>trombosit</a:t>
            </a:r>
            <a:r>
              <a:rPr lang="tr-TR" dirty="0"/>
              <a:t> </a:t>
            </a:r>
            <a:r>
              <a:rPr lang="tr-TR" dirty="0" err="1"/>
              <a:t>replasmanı</a:t>
            </a:r>
            <a:r>
              <a:rPr lang="tr-TR" dirty="0"/>
              <a:t> eğer gerekliyse</a:t>
            </a:r>
          </a:p>
          <a:p>
            <a:r>
              <a:rPr lang="tr-TR" dirty="0" err="1"/>
              <a:t>Kleihauer-Betke</a:t>
            </a:r>
            <a:r>
              <a:rPr lang="tr-TR" dirty="0"/>
              <a:t> (KB) </a:t>
            </a:r>
            <a:r>
              <a:rPr lang="tr-TR" dirty="0" err="1"/>
              <a:t>tesi</a:t>
            </a:r>
            <a:r>
              <a:rPr lang="tr-TR" dirty="0"/>
              <a:t>; 12. </a:t>
            </a:r>
            <a:r>
              <a:rPr lang="tr-TR" dirty="0" err="1"/>
              <a:t>hf</a:t>
            </a:r>
            <a:r>
              <a:rPr lang="tr-TR" dirty="0"/>
              <a:t> sonrası gebede </a:t>
            </a:r>
            <a:r>
              <a:rPr lang="tr-TR" dirty="0" err="1"/>
              <a:t>uteroplasental</a:t>
            </a:r>
            <a:r>
              <a:rPr lang="tr-TR" dirty="0"/>
              <a:t> kanama varlığı için bakılıyor.  Negatif olması kanamayı ekarte ettirmez.</a:t>
            </a:r>
          </a:p>
          <a:p>
            <a:r>
              <a:rPr lang="tr-TR" dirty="0"/>
              <a:t>Tüm </a:t>
            </a:r>
            <a:r>
              <a:rPr lang="tr-TR" dirty="0" err="1"/>
              <a:t>Rh</a:t>
            </a:r>
            <a:r>
              <a:rPr lang="tr-TR" dirty="0"/>
              <a:t>- gebelerde eğer </a:t>
            </a:r>
            <a:r>
              <a:rPr lang="tr-TR" dirty="0" err="1"/>
              <a:t>uterusu</a:t>
            </a:r>
            <a:r>
              <a:rPr lang="tr-TR" dirty="0"/>
              <a:t> içeren bir yaralanma  varsa </a:t>
            </a:r>
            <a:r>
              <a:rPr lang="tr-TR" dirty="0" err="1"/>
              <a:t>Rh</a:t>
            </a:r>
            <a:r>
              <a:rPr lang="tr-TR" dirty="0"/>
              <a:t> </a:t>
            </a:r>
            <a:r>
              <a:rPr lang="tr-TR" dirty="0" err="1"/>
              <a:t>immünizasyonu</a:t>
            </a:r>
            <a:r>
              <a:rPr lang="tr-TR" dirty="0"/>
              <a:t> 72 saat içinde yapılmalıdır. (izole </a:t>
            </a:r>
            <a:r>
              <a:rPr lang="tr-TR" dirty="0" err="1"/>
              <a:t>ekstremite</a:t>
            </a:r>
            <a:r>
              <a:rPr lang="tr-TR" dirty="0"/>
              <a:t> yaralanmaları gibi yaralanmalarda şart değil.)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861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42AF99-FBDA-42F7-84E5-8B7DA60F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Tedaviler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3F4DE9-6A4A-4958-B716-9A96CEA70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Tetanoz</a:t>
            </a:r>
            <a:r>
              <a:rPr lang="tr-TR" dirty="0"/>
              <a:t> aşısı güvenlidir </a:t>
            </a:r>
            <a:r>
              <a:rPr lang="tr-TR" dirty="0" err="1"/>
              <a:t>endike</a:t>
            </a:r>
            <a:r>
              <a:rPr lang="tr-TR" dirty="0"/>
              <a:t> ise uygulanmalı</a:t>
            </a:r>
          </a:p>
          <a:p>
            <a:r>
              <a:rPr lang="tr-TR" dirty="0"/>
              <a:t> Analjezi</a:t>
            </a:r>
          </a:p>
          <a:p>
            <a:pPr lvl="1"/>
            <a:r>
              <a:rPr lang="tr-TR" dirty="0"/>
              <a:t> </a:t>
            </a:r>
            <a:r>
              <a:rPr lang="tr-TR" dirty="0" err="1"/>
              <a:t>Opioid</a:t>
            </a:r>
            <a:r>
              <a:rPr lang="tr-TR" dirty="0"/>
              <a:t> ajanlar veya </a:t>
            </a:r>
            <a:r>
              <a:rPr lang="tr-TR" dirty="0" err="1"/>
              <a:t>parasetamol</a:t>
            </a:r>
            <a:endParaRPr lang="tr-TR" dirty="0"/>
          </a:p>
          <a:p>
            <a:r>
              <a:rPr lang="tr-TR" dirty="0"/>
              <a:t>• </a:t>
            </a:r>
            <a:r>
              <a:rPr lang="tr-TR" dirty="0" err="1"/>
              <a:t>Antbiyotik</a:t>
            </a:r>
            <a:endParaRPr lang="tr-TR" dirty="0"/>
          </a:p>
          <a:p>
            <a:pPr lvl="1"/>
            <a:r>
              <a:rPr lang="tr-TR" dirty="0"/>
              <a:t> Penisilin veya </a:t>
            </a:r>
            <a:r>
              <a:rPr lang="tr-TR" dirty="0" err="1"/>
              <a:t>sefalosporinler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1525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01D6C8-4C3A-40A3-BC22-021232D7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Acil Sezaryen Uygulaması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B3BE93-D596-4DD8-B822-81237EEB9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Gebe hastada (&gt;23 </a:t>
            </a:r>
            <a:r>
              <a:rPr lang="tr-TR" dirty="0" err="1"/>
              <a:t>hf</a:t>
            </a:r>
            <a:r>
              <a:rPr lang="tr-TR" dirty="0"/>
              <a:t>) </a:t>
            </a:r>
            <a:r>
              <a:rPr lang="tr-TR" dirty="0" err="1"/>
              <a:t>hemodinamik</a:t>
            </a:r>
            <a:r>
              <a:rPr lang="tr-TR" dirty="0"/>
              <a:t> </a:t>
            </a:r>
            <a:r>
              <a:rPr lang="tr-TR" dirty="0" err="1"/>
              <a:t>instabiliteyi</a:t>
            </a:r>
            <a:r>
              <a:rPr lang="tr-TR" dirty="0"/>
              <a:t> düzeltmek için</a:t>
            </a:r>
          </a:p>
          <a:p>
            <a:pPr lvl="1"/>
            <a:r>
              <a:rPr lang="tr-TR" dirty="0"/>
              <a:t> </a:t>
            </a:r>
            <a:r>
              <a:rPr lang="tr-TR" dirty="0" err="1"/>
              <a:t>Plasental</a:t>
            </a:r>
            <a:r>
              <a:rPr lang="tr-TR" dirty="0"/>
              <a:t> ayrılma ya da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rüptüre</a:t>
            </a:r>
            <a:r>
              <a:rPr lang="tr-TR" dirty="0"/>
              <a:t> bağlı kanamanın kontrol altına alınması</a:t>
            </a:r>
          </a:p>
          <a:p>
            <a:pPr lvl="1"/>
            <a:r>
              <a:rPr lang="tr-TR" dirty="0" err="1"/>
              <a:t>İntraabdominal</a:t>
            </a:r>
            <a:r>
              <a:rPr lang="tr-TR" dirty="0"/>
              <a:t> diğer kanamaların kontrolü</a:t>
            </a:r>
          </a:p>
          <a:p>
            <a:r>
              <a:rPr lang="tr-TR" dirty="0"/>
              <a:t> İzole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endikasyon</a:t>
            </a:r>
            <a:endParaRPr lang="tr-TR" dirty="0"/>
          </a:p>
          <a:p>
            <a:pPr lvl="1"/>
            <a:r>
              <a:rPr lang="tr-TR" dirty="0" err="1"/>
              <a:t>Plasental</a:t>
            </a:r>
            <a:r>
              <a:rPr lang="tr-TR" dirty="0"/>
              <a:t> ya da </a:t>
            </a:r>
            <a:r>
              <a:rPr lang="tr-TR" dirty="0" err="1"/>
              <a:t>uterin</a:t>
            </a:r>
            <a:r>
              <a:rPr lang="tr-TR" dirty="0"/>
              <a:t> yaralanma yok iken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distres</a:t>
            </a:r>
            <a:r>
              <a:rPr lang="tr-TR" dirty="0"/>
              <a:t> ve</a:t>
            </a:r>
          </a:p>
          <a:p>
            <a:pPr lvl="1"/>
            <a:r>
              <a:rPr lang="tr-TR" dirty="0"/>
              <a:t> anne </a:t>
            </a:r>
            <a:r>
              <a:rPr lang="tr-TR" dirty="0" err="1"/>
              <a:t>hemodinamik</a:t>
            </a:r>
            <a:r>
              <a:rPr lang="tr-TR" dirty="0"/>
              <a:t> olarak stabil ve </a:t>
            </a:r>
          </a:p>
          <a:p>
            <a:pPr lvl="1"/>
            <a:r>
              <a:rPr lang="tr-TR" dirty="0"/>
              <a:t>24 haftadan büyük, yaşama ihtimali olan fetüs</a:t>
            </a:r>
          </a:p>
        </p:txBody>
      </p:sp>
    </p:spTree>
    <p:extLst>
      <p:ext uri="{BB962C8B-B14F-4D97-AF65-F5344CB8AC3E}">
        <p14:creationId xmlns:p14="http://schemas.microsoft.com/office/powerpoint/2010/main" val="2315845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FC94E2-F1F9-4C59-B74A-8690C8672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Perimortem</a:t>
            </a:r>
            <a:r>
              <a:rPr lang="tr-TR" dirty="0"/>
              <a:t> Sezaryen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DDF2B8-17C7-4CF6-8627-7FB537AE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Resüsitasyona</a:t>
            </a:r>
            <a:r>
              <a:rPr lang="tr-TR" dirty="0"/>
              <a:t> yanıt vermeyen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kardiyopulmoner</a:t>
            </a:r>
            <a:r>
              <a:rPr lang="tr-TR" dirty="0"/>
              <a:t> </a:t>
            </a:r>
            <a:r>
              <a:rPr lang="tr-TR" dirty="0" err="1"/>
              <a:t>arrest</a:t>
            </a:r>
            <a:r>
              <a:rPr lang="tr-TR" dirty="0"/>
              <a:t> vakalarında</a:t>
            </a:r>
          </a:p>
          <a:p>
            <a:r>
              <a:rPr lang="tr-TR" dirty="0" err="1"/>
              <a:t>Uterus</a:t>
            </a:r>
            <a:r>
              <a:rPr lang="tr-TR" dirty="0"/>
              <a:t> boşalınca, </a:t>
            </a:r>
            <a:r>
              <a:rPr lang="tr-TR" dirty="0" err="1"/>
              <a:t>aortokaval</a:t>
            </a:r>
            <a:r>
              <a:rPr lang="tr-TR" dirty="0"/>
              <a:t> baskı kalkacağı ve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dönüşte iyileşme olacağından</a:t>
            </a:r>
          </a:p>
          <a:p>
            <a:r>
              <a:rPr lang="tr-TR" dirty="0"/>
              <a:t> Sadece travma değil, tüm kardiyak </a:t>
            </a:r>
            <a:r>
              <a:rPr lang="tr-TR" dirty="0" err="1"/>
              <a:t>arrestlerde</a:t>
            </a:r>
            <a:endParaRPr lang="tr-TR" dirty="0"/>
          </a:p>
          <a:p>
            <a:r>
              <a:rPr lang="tr-TR" dirty="0" err="1"/>
              <a:t>Arrestten</a:t>
            </a:r>
            <a:r>
              <a:rPr lang="tr-TR" dirty="0"/>
              <a:t> itibaren 4 dakika içinde yapılmalı</a:t>
            </a:r>
          </a:p>
          <a:p>
            <a:r>
              <a:rPr lang="tr-TR" dirty="0" err="1"/>
              <a:t>Perimortem</a:t>
            </a:r>
            <a:r>
              <a:rPr lang="tr-TR" dirty="0"/>
              <a:t> sezaryen travma hastalarında </a:t>
            </a:r>
            <a:r>
              <a:rPr lang="tr-TR" dirty="0" err="1"/>
              <a:t>maternal</a:t>
            </a:r>
            <a:r>
              <a:rPr lang="tr-TR" dirty="0"/>
              <a:t> yaşama dönüşü sağlamaz.</a:t>
            </a:r>
          </a:p>
          <a:p>
            <a:r>
              <a:rPr lang="tr-TR" dirty="0" err="1"/>
              <a:t>Fetal</a:t>
            </a:r>
            <a:r>
              <a:rPr lang="tr-TR" dirty="0"/>
              <a:t> yaşama etkisi </a:t>
            </a:r>
            <a:r>
              <a:rPr lang="tr-TR" dirty="0" err="1"/>
              <a:t>nontravmatik</a:t>
            </a:r>
            <a:r>
              <a:rPr lang="tr-TR" dirty="0"/>
              <a:t> kardiyak </a:t>
            </a:r>
            <a:r>
              <a:rPr lang="tr-TR" dirty="0" err="1"/>
              <a:t>arrestler</a:t>
            </a:r>
            <a:r>
              <a:rPr lang="tr-TR" dirty="0"/>
              <a:t> kadar belirgin değildir.</a:t>
            </a:r>
          </a:p>
        </p:txBody>
      </p:sp>
    </p:spTree>
    <p:extLst>
      <p:ext uri="{BB962C8B-B14F-4D97-AF65-F5344CB8AC3E}">
        <p14:creationId xmlns:p14="http://schemas.microsoft.com/office/powerpoint/2010/main" val="3796356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250898-9E3C-4AC7-86CC-C0B98FB2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 durumlar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BCC68D-9F6A-44EF-8BB5-D155696A3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PLASENTA AYRILMASI</a:t>
            </a:r>
          </a:p>
          <a:p>
            <a:r>
              <a:rPr lang="tr-TR" dirty="0" err="1"/>
              <a:t>Minor</a:t>
            </a:r>
            <a:r>
              <a:rPr lang="tr-TR" dirty="0"/>
              <a:t> </a:t>
            </a:r>
            <a:r>
              <a:rPr lang="tr-TR" dirty="0" err="1"/>
              <a:t>abdominal</a:t>
            </a:r>
            <a:r>
              <a:rPr lang="tr-TR" dirty="0"/>
              <a:t> travmayla da gelişebilir</a:t>
            </a:r>
          </a:p>
          <a:p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mortalitenin</a:t>
            </a:r>
            <a:r>
              <a:rPr lang="tr-TR" dirty="0"/>
              <a:t> sık nedenlerindendir</a:t>
            </a:r>
          </a:p>
          <a:p>
            <a:r>
              <a:rPr lang="tr-TR" dirty="0"/>
              <a:t>Karın ağrısı, kramplar, vajinal kanama</a:t>
            </a:r>
          </a:p>
          <a:p>
            <a:r>
              <a:rPr lang="tr-TR" dirty="0"/>
              <a:t>Kadın hastalıkları ve doğum uzmanı ile temasa geçin</a:t>
            </a:r>
          </a:p>
          <a:p>
            <a:r>
              <a:rPr lang="tr-TR" dirty="0"/>
              <a:t>USG duyarlılığı %50, (-) olması ekarte ettirmez</a:t>
            </a:r>
          </a:p>
          <a:p>
            <a:r>
              <a:rPr lang="tr-TR" dirty="0"/>
              <a:t>En iyi batın tomografisi ile değerlendirilir</a:t>
            </a:r>
          </a:p>
          <a:p>
            <a:r>
              <a:rPr lang="fr-FR" dirty="0"/>
              <a:t>KB tes</a:t>
            </a:r>
            <a:r>
              <a:rPr lang="tr-TR" dirty="0"/>
              <a:t>ti</a:t>
            </a:r>
            <a:r>
              <a:rPr lang="fr-FR" dirty="0"/>
              <a:t> </a:t>
            </a:r>
            <a:r>
              <a:rPr lang="tr-TR" dirty="0"/>
              <a:t>seçiciliği</a:t>
            </a:r>
            <a:r>
              <a:rPr lang="fr-FR" dirty="0"/>
              <a:t> d</a:t>
            </a:r>
            <a:r>
              <a:rPr lang="tr-TR" dirty="0"/>
              <a:t>üşü</a:t>
            </a:r>
            <a:r>
              <a:rPr lang="fr-FR" dirty="0"/>
              <a:t>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4249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CFB63C-E23C-44CF-B515-F2B4D1FD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 durumlar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E65A24-3B52-4E81-9554-0B11693B5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/>
              <a:t>UTERİN RUPTÜR</a:t>
            </a:r>
          </a:p>
          <a:p>
            <a:r>
              <a:rPr lang="tr-TR" dirty="0"/>
              <a:t>%1’den daha az</a:t>
            </a:r>
          </a:p>
          <a:p>
            <a:r>
              <a:rPr lang="tr-TR" dirty="0"/>
              <a:t>Eski sezaryen öyküsü olanlarda daha sık</a:t>
            </a:r>
          </a:p>
          <a:p>
            <a:r>
              <a:rPr lang="tr-TR" dirty="0"/>
              <a:t>USG ile tanısı zordur, BT gerekir</a:t>
            </a:r>
          </a:p>
          <a:p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mortalite</a:t>
            </a:r>
            <a:r>
              <a:rPr lang="tr-TR" dirty="0"/>
              <a:t> çok yüksek</a:t>
            </a:r>
          </a:p>
          <a:p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mortalite</a:t>
            </a:r>
            <a:r>
              <a:rPr lang="tr-TR" dirty="0"/>
              <a:t> %10</a:t>
            </a:r>
          </a:p>
          <a:p>
            <a:pPr lvl="1"/>
            <a:r>
              <a:rPr lang="tr-TR" dirty="0" err="1"/>
              <a:t>Uterin</a:t>
            </a:r>
            <a:r>
              <a:rPr lang="tr-TR" dirty="0"/>
              <a:t> duyarlılık, şekil değişikliği</a:t>
            </a:r>
          </a:p>
          <a:p>
            <a:pPr lvl="1"/>
            <a:r>
              <a:rPr lang="tr-TR" dirty="0" err="1"/>
              <a:t>Hemodinamik</a:t>
            </a:r>
            <a:r>
              <a:rPr lang="tr-TR" dirty="0"/>
              <a:t> </a:t>
            </a:r>
            <a:r>
              <a:rPr lang="tr-TR" dirty="0" err="1"/>
              <a:t>instabilite</a:t>
            </a:r>
            <a:endParaRPr lang="tr-TR" dirty="0"/>
          </a:p>
          <a:p>
            <a:pPr lvl="1"/>
            <a:r>
              <a:rPr lang="tr-TR" dirty="0" err="1"/>
              <a:t>Fetal</a:t>
            </a:r>
            <a:r>
              <a:rPr lang="tr-TR" dirty="0"/>
              <a:t> organların </a:t>
            </a:r>
            <a:r>
              <a:rPr lang="tr-TR" dirty="0" err="1"/>
              <a:t>palpe</a:t>
            </a:r>
            <a:r>
              <a:rPr lang="tr-TR" dirty="0"/>
              <a:t> edilmesi</a:t>
            </a:r>
          </a:p>
        </p:txBody>
      </p:sp>
    </p:spTree>
    <p:extLst>
      <p:ext uri="{BB962C8B-B14F-4D97-AF65-F5344CB8AC3E}">
        <p14:creationId xmlns:p14="http://schemas.microsoft.com/office/powerpoint/2010/main" val="186303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E20E0A-CC35-4C34-AFB5-3881FBB3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Hedefleri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BD85A8-036A-4154-ABD6-AC77A471A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anatomik ve fizyolojik farklılıklar ve hasta tedavisine etkisi</a:t>
            </a:r>
          </a:p>
          <a:p>
            <a:r>
              <a:rPr lang="tr-TR" dirty="0"/>
              <a:t>Gebe ve fetüse olan yaralanmaların mekanizmasını tanımlama</a:t>
            </a:r>
          </a:p>
          <a:p>
            <a:r>
              <a:rPr lang="tr-TR" dirty="0"/>
              <a:t>Primer ve sekonder bakıda değerlendirme ve tedavi önceliklerini belirleme</a:t>
            </a:r>
          </a:p>
          <a:p>
            <a:r>
              <a:rPr lang="tr-TR" dirty="0"/>
              <a:t>Yaralı gebeye cerrahi endikasyonlarını belirleme</a:t>
            </a:r>
          </a:p>
          <a:p>
            <a:r>
              <a:rPr lang="tr-TR" dirty="0"/>
              <a:t>Gebede izoimmünizasyon ve </a:t>
            </a:r>
            <a:r>
              <a:rPr lang="tr-TR" dirty="0" err="1"/>
              <a:t>immünoglobulin</a:t>
            </a:r>
            <a:r>
              <a:rPr lang="tr-TR" dirty="0"/>
              <a:t> </a:t>
            </a:r>
            <a:r>
              <a:rPr lang="tr-TR" dirty="0" smtClean="0"/>
              <a:t>tedavisi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655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4BB2FD-BD38-4D0B-9BCF-7F7AF3BD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 durumlar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395DAD-2ED8-4C81-BF04-5D6BB6A6E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ELEKTRİK ÇARPMASI</a:t>
            </a:r>
          </a:p>
          <a:p>
            <a:r>
              <a:rPr lang="tr-TR" dirty="0"/>
              <a:t>Eğer </a:t>
            </a:r>
            <a:r>
              <a:rPr lang="tr-TR" dirty="0" err="1"/>
              <a:t>trase</a:t>
            </a:r>
            <a:r>
              <a:rPr lang="tr-TR" dirty="0"/>
              <a:t> </a:t>
            </a:r>
            <a:r>
              <a:rPr lang="tr-TR" dirty="0" err="1"/>
              <a:t>uterusu</a:t>
            </a:r>
            <a:r>
              <a:rPr lang="tr-TR" dirty="0"/>
              <a:t> içine alıyor ise </a:t>
            </a:r>
            <a:r>
              <a:rPr lang="tr-TR" dirty="0" err="1"/>
              <a:t>fetal</a:t>
            </a:r>
            <a:r>
              <a:rPr lang="tr-TR" dirty="0"/>
              <a:t> olum yüksek</a:t>
            </a:r>
          </a:p>
          <a:p>
            <a:r>
              <a:rPr lang="tr-TR" dirty="0"/>
              <a:t>Büyüme geriliği, düşük, plasenta ayrılması olabilir</a:t>
            </a:r>
          </a:p>
          <a:p>
            <a:r>
              <a:rPr lang="tr-TR" dirty="0"/>
              <a:t>Annenin </a:t>
            </a:r>
            <a:r>
              <a:rPr lang="tr-TR" b="1" i="1" dirty="0"/>
              <a:t>EKG’si anormal ise, bilinç kaybı varsa</a:t>
            </a:r>
          </a:p>
          <a:p>
            <a:pPr lvl="1"/>
            <a:r>
              <a:rPr lang="tr-TR" dirty="0"/>
              <a:t>24 saat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monitorizasyon</a:t>
            </a:r>
            <a:endParaRPr lang="tr-TR" dirty="0"/>
          </a:p>
          <a:p>
            <a:pPr lvl="1"/>
            <a:r>
              <a:rPr lang="tr-TR" dirty="0"/>
              <a:t>&lt; 20 hafta görüntüleme gereksiz</a:t>
            </a:r>
          </a:p>
          <a:p>
            <a:pPr lvl="1"/>
            <a:r>
              <a:rPr lang="sv-SE" dirty="0"/>
              <a:t>2 haPa sonra kontrol USG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1243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42C1E5-27D0-4114-B88D-BD6D57B7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 durumlar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C0C3AD-5F9C-4DDE-8836-9E1FCACB6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i="1" dirty="0"/>
              <a:t>YANIK</a:t>
            </a:r>
          </a:p>
          <a:p>
            <a:r>
              <a:rPr lang="tr-TR" dirty="0" err="1"/>
              <a:t>Minor</a:t>
            </a:r>
            <a:r>
              <a:rPr lang="tr-TR" dirty="0"/>
              <a:t> yanıklarda ek sorun yok</a:t>
            </a:r>
          </a:p>
          <a:p>
            <a:r>
              <a:rPr lang="tr-TR" dirty="0" err="1"/>
              <a:t>Major</a:t>
            </a:r>
            <a:r>
              <a:rPr lang="tr-TR" dirty="0"/>
              <a:t> yanıklarda tedavi yaklaşımı aynı</a:t>
            </a:r>
          </a:p>
          <a:p>
            <a:pPr lvl="1"/>
            <a:r>
              <a:rPr lang="tr-TR" dirty="0"/>
              <a:t>&gt; %30  Erken doğum riski</a:t>
            </a:r>
          </a:p>
          <a:p>
            <a:pPr lvl="1"/>
            <a:r>
              <a:rPr lang="pt-BR" dirty="0"/>
              <a:t>&gt; %40  Yuksek fetal mortalite</a:t>
            </a:r>
          </a:p>
          <a:p>
            <a:pPr lvl="1"/>
            <a:r>
              <a:rPr lang="tr-TR" dirty="0"/>
              <a:t>&gt; %60  yüksek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mortalite</a:t>
            </a:r>
            <a:endParaRPr lang="tr-TR" dirty="0"/>
          </a:p>
          <a:p>
            <a:r>
              <a:rPr lang="it-IT" dirty="0"/>
              <a:t>Hipoksi ve CO duzeylerine dikkat</a:t>
            </a:r>
          </a:p>
          <a:p>
            <a:r>
              <a:rPr lang="tr-TR" dirty="0"/>
              <a:t>Vücut yüzeyi arttığı için </a:t>
            </a:r>
            <a:r>
              <a:rPr lang="tr-TR" dirty="0" err="1"/>
              <a:t>Parkland</a:t>
            </a:r>
            <a:r>
              <a:rPr lang="tr-TR" dirty="0"/>
              <a:t> formülü yetersiz</a:t>
            </a:r>
          </a:p>
          <a:p>
            <a:r>
              <a:rPr lang="tr-TR" dirty="0" err="1"/>
              <a:t>Preterm</a:t>
            </a:r>
            <a:r>
              <a:rPr lang="tr-TR" dirty="0"/>
              <a:t> eylem olasılığına karşı </a:t>
            </a:r>
            <a:r>
              <a:rPr lang="tr-TR" dirty="0" err="1"/>
              <a:t>fetal</a:t>
            </a:r>
            <a:r>
              <a:rPr lang="tr-TR" dirty="0"/>
              <a:t> akciğer </a:t>
            </a:r>
            <a:r>
              <a:rPr lang="tr-TR" dirty="0" err="1"/>
              <a:t>matürasyonu</a:t>
            </a:r>
            <a:r>
              <a:rPr lang="tr-TR" dirty="0"/>
              <a:t> için </a:t>
            </a:r>
            <a:r>
              <a:rPr lang="tr-TR" dirty="0" err="1"/>
              <a:t>steroid</a:t>
            </a:r>
            <a:r>
              <a:rPr lang="tr-TR" dirty="0"/>
              <a:t> verilir.</a:t>
            </a:r>
          </a:p>
        </p:txBody>
      </p:sp>
    </p:spTree>
    <p:extLst>
      <p:ext uri="{BB962C8B-B14F-4D97-AF65-F5344CB8AC3E}">
        <p14:creationId xmlns:p14="http://schemas.microsoft.com/office/powerpoint/2010/main" val="2595757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379738"/>
              </p:ext>
            </p:extLst>
          </p:nvPr>
        </p:nvGraphicFramePr>
        <p:xfrm>
          <a:off x="838200" y="365125"/>
          <a:ext cx="10515600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983448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7935405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0952676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338378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93718730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Gebe travma</a:t>
                      </a:r>
                      <a:r>
                        <a:rPr lang="tr-TR" baseline="0" dirty="0" smtClean="0"/>
                        <a:t> hastalarında önemli noktalar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65895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Vital</a:t>
                      </a:r>
                      <a:r>
                        <a:rPr lang="tr-TR" dirty="0" smtClean="0"/>
                        <a:t> bulgular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3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Pozisyon</a:t>
                      </a:r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Sol </a:t>
                      </a:r>
                      <a:r>
                        <a:rPr lang="tr-TR" dirty="0" err="1" smtClean="0"/>
                        <a:t>lateral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dekübit</a:t>
                      </a:r>
                      <a:r>
                        <a:rPr lang="tr-TR" dirty="0" smtClean="0"/>
                        <a:t> pozisyon,</a:t>
                      </a:r>
                      <a:r>
                        <a:rPr lang="tr-TR" baseline="0" dirty="0" smtClean="0"/>
                        <a:t> hipotansiyon tedavisi ve </a:t>
                      </a:r>
                      <a:r>
                        <a:rPr lang="tr-TR" baseline="0" dirty="0" err="1" smtClean="0"/>
                        <a:t>profilaksi</a:t>
                      </a:r>
                      <a:r>
                        <a:rPr lang="tr-TR" baseline="0" dirty="0" smtClean="0"/>
                        <a:t> olarak &gt;20hf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07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Hipotansiyon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Tedavi</a:t>
                      </a:r>
                      <a:r>
                        <a:rPr lang="tr-TR" baseline="0" dirty="0" smtClean="0"/>
                        <a:t> tablosuna bakınız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IV</a:t>
                      </a:r>
                      <a:r>
                        <a:rPr lang="tr-TR" baseline="0" dirty="0" smtClean="0"/>
                        <a:t> sıvı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Transfüzyon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8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Hipertansiyon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Tanı:</a:t>
                      </a:r>
                      <a:r>
                        <a:rPr lang="tr-TR" baseline="0" dirty="0" smtClean="0"/>
                        <a:t> SKB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≥140</a:t>
                      </a:r>
                      <a:r>
                        <a:rPr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DKB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≥90</a:t>
                      </a:r>
                      <a:r>
                        <a:rPr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Tedavi:</a:t>
                      </a:r>
                      <a:r>
                        <a:rPr lang="tr-TR" baseline="0" dirty="0" smtClean="0"/>
                        <a:t> SKB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≥160</a:t>
                      </a:r>
                      <a:r>
                        <a:rPr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DKB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≥110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51653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tr-TR" dirty="0" err="1" smtClean="0"/>
                        <a:t>Fetal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uterus</a:t>
                      </a:r>
                      <a:r>
                        <a:rPr lang="tr-TR" baseline="0" dirty="0" smtClean="0"/>
                        <a:t> takip</a:t>
                      </a:r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&gt;20hf</a:t>
                      </a:r>
                      <a:r>
                        <a:rPr lang="tr-TR" baseline="0" dirty="0" smtClean="0"/>
                        <a:t> başlayabildiğin en erken zamanda başla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105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Eğer KHD konsültasyonun</a:t>
                      </a:r>
                      <a:r>
                        <a:rPr lang="tr-TR" baseline="0" dirty="0" smtClean="0"/>
                        <a:t> yoksa stabilize et ve transfer et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5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Vajinal</a:t>
                      </a:r>
                      <a:r>
                        <a:rPr lang="tr-TR" baseline="0" dirty="0" smtClean="0"/>
                        <a:t> kanama</a:t>
                      </a:r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Hipotansiyonu tedavi et, KHD konsültasyon,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Rh</a:t>
                      </a:r>
                      <a:r>
                        <a:rPr lang="tr-TR" baseline="0" dirty="0" smtClean="0"/>
                        <a:t>- ise </a:t>
                      </a:r>
                      <a:r>
                        <a:rPr lang="tr-TR" baseline="0" dirty="0" err="1" smtClean="0"/>
                        <a:t>RhIG</a:t>
                      </a:r>
                      <a:r>
                        <a:rPr lang="tr-TR" baseline="0" dirty="0" smtClean="0"/>
                        <a:t> ver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75790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Laboratuvar </a:t>
                      </a:r>
                      <a:r>
                        <a:rPr lang="tr-TR" baseline="0" dirty="0" smtClean="0"/>
                        <a:t>(normal travma isteklerine ek olarak)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191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Tam</a:t>
                      </a:r>
                      <a:r>
                        <a:rPr lang="tr-TR" baseline="0" dirty="0" smtClean="0"/>
                        <a:t> kan sayımı</a:t>
                      </a:r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Düşük </a:t>
                      </a:r>
                      <a:r>
                        <a:rPr lang="tr-TR" dirty="0" err="1" smtClean="0"/>
                        <a:t>hematokrit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99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Kleihauer-Betke</a:t>
                      </a:r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err="1" smtClean="0"/>
                        <a:t>Rh-negative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62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Koagülasyon</a:t>
                      </a:r>
                      <a:r>
                        <a:rPr lang="tr-TR" dirty="0" smtClean="0"/>
                        <a:t> profili</a:t>
                      </a:r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INR,</a:t>
                      </a:r>
                      <a:r>
                        <a:rPr lang="tr-TR" baseline="0" dirty="0" smtClean="0"/>
                        <a:t> PTT, </a:t>
                      </a:r>
                      <a:r>
                        <a:rPr lang="tr-TR" baseline="0" dirty="0" err="1" smtClean="0"/>
                        <a:t>fibrinojen,i-coombs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37404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Tanısal görüntüleme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53779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tr-TR" dirty="0" err="1" smtClean="0"/>
                        <a:t>Endikasyonlar</a:t>
                      </a:r>
                      <a:r>
                        <a:rPr lang="tr-TR" baseline="0" dirty="0" smtClean="0"/>
                        <a:t> gebe olmayan travma hastaları ile aynıdır.</a:t>
                      </a:r>
                    </a:p>
                    <a:p>
                      <a:r>
                        <a:rPr lang="tr-TR" baseline="0" dirty="0" smtClean="0"/>
                        <a:t>Radyolog ile görüşerek </a:t>
                      </a:r>
                      <a:r>
                        <a:rPr lang="tr-TR" baseline="0" dirty="0" err="1" smtClean="0"/>
                        <a:t>USGyi</a:t>
                      </a:r>
                      <a:r>
                        <a:rPr lang="tr-TR" baseline="0" dirty="0" smtClean="0"/>
                        <a:t> x-ray yerine kullanmayı dene.</a:t>
                      </a:r>
                    </a:p>
                    <a:p>
                      <a:r>
                        <a:rPr lang="tr-TR" baseline="0" dirty="0" smtClean="0"/>
                        <a:t>Mümkünse batın, </a:t>
                      </a:r>
                      <a:r>
                        <a:rPr lang="tr-TR" baseline="0" dirty="0" err="1" smtClean="0"/>
                        <a:t>pelvis</a:t>
                      </a:r>
                      <a:r>
                        <a:rPr lang="tr-TR" baseline="0" dirty="0" smtClean="0"/>
                        <a:t> ve boynu koru.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754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1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762017"/>
              </p:ext>
            </p:extLst>
          </p:nvPr>
        </p:nvGraphicFramePr>
        <p:xfrm>
          <a:off x="838200" y="0"/>
          <a:ext cx="10330542" cy="6949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43514">
                  <a:extLst>
                    <a:ext uri="{9D8B030D-6E8A-4147-A177-3AD203B41FA5}">
                      <a16:colId xmlns:a16="http://schemas.microsoft.com/office/drawing/2014/main" val="247257612"/>
                    </a:ext>
                  </a:extLst>
                </a:gridCol>
                <a:gridCol w="3443514">
                  <a:extLst>
                    <a:ext uri="{9D8B030D-6E8A-4147-A177-3AD203B41FA5}">
                      <a16:colId xmlns:a16="http://schemas.microsoft.com/office/drawing/2014/main" val="1423418387"/>
                    </a:ext>
                  </a:extLst>
                </a:gridCol>
                <a:gridCol w="3443514">
                  <a:extLst>
                    <a:ext uri="{9D8B030D-6E8A-4147-A177-3AD203B41FA5}">
                      <a16:colId xmlns:a16="http://schemas.microsoft.com/office/drawing/2014/main" val="350005739"/>
                    </a:ext>
                  </a:extLst>
                </a:gridCol>
              </a:tblGrid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Tedavi(</a:t>
                      </a:r>
                      <a:r>
                        <a:rPr lang="tr-TR" baseline="0" dirty="0" smtClean="0"/>
                        <a:t> sık önerilen ilaçlar)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29511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IV sıvı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err="1" smtClean="0"/>
                        <a:t>Hipotansifse</a:t>
                      </a:r>
                      <a:r>
                        <a:rPr lang="tr-TR" baseline="0" dirty="0" smtClean="0"/>
                        <a:t> çok miktarda sıvı ver, </a:t>
                      </a:r>
                      <a:r>
                        <a:rPr lang="tr-TR" baseline="0" dirty="0" err="1" smtClean="0"/>
                        <a:t>dextroz</a:t>
                      </a:r>
                      <a:r>
                        <a:rPr lang="tr-TR" baseline="0" dirty="0" smtClean="0"/>
                        <a:t> yüklemekten kaçın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00655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Oksijen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err="1" smtClean="0"/>
                        <a:t>Fetal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hipoksiden</a:t>
                      </a:r>
                      <a:r>
                        <a:rPr lang="tr-TR" dirty="0" smtClean="0"/>
                        <a:t> kaçınmak için</a:t>
                      </a:r>
                      <a:r>
                        <a:rPr lang="tr-TR" baseline="0" dirty="0" smtClean="0"/>
                        <a:t> yüksek konsantrasyonda O2 ver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98508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Entübasyon</a:t>
                      </a:r>
                      <a:r>
                        <a:rPr lang="tr-TR" baseline="0" dirty="0" smtClean="0"/>
                        <a:t> ve RSI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Gebe olmayan hastalarla</a:t>
                      </a:r>
                      <a:r>
                        <a:rPr lang="tr-TR" baseline="0" dirty="0" smtClean="0"/>
                        <a:t> genellikle aynı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85932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Analjezi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İhtiyaç olduğunda</a:t>
                      </a:r>
                      <a:r>
                        <a:rPr lang="tr-TR" baseline="0" dirty="0" smtClean="0"/>
                        <a:t> kullan, beklenen doğum eylemi varsa KHD bilgilendir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106616"/>
                  </a:ext>
                </a:extLst>
              </a:tr>
              <a:tr h="360947">
                <a:tc rowSpan="2">
                  <a:txBody>
                    <a:bodyPr/>
                    <a:lstStyle/>
                    <a:p>
                      <a:r>
                        <a:rPr lang="tr-TR" dirty="0" err="1" smtClean="0"/>
                        <a:t>Antiemetik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Metpamid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5-10mg IV veya IM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88034"/>
                  </a:ext>
                </a:extLst>
              </a:tr>
              <a:tr h="360947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Ondansetron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4-8mg IV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999594"/>
                  </a:ext>
                </a:extLst>
              </a:tr>
              <a:tr h="360947"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Antibiyotik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Seftriakson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gr IV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100492"/>
                  </a:ext>
                </a:extLst>
              </a:tr>
              <a:tr h="360947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Klindamisin</a:t>
                      </a:r>
                      <a:r>
                        <a:rPr lang="tr-TR" dirty="0" smtClean="0"/>
                        <a:t>(penisilin alerjisi varsa)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600mg IV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0474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Transfüzyon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Cmv</a:t>
                      </a:r>
                      <a:r>
                        <a:rPr lang="tr-TR" dirty="0" smtClean="0"/>
                        <a:t>-antikor</a:t>
                      </a:r>
                      <a:r>
                        <a:rPr lang="tr-TR" baseline="0" dirty="0" smtClean="0"/>
                        <a:t> negatif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Lökosit</a:t>
                      </a:r>
                      <a:r>
                        <a:rPr lang="tr-TR" baseline="0" dirty="0" smtClean="0"/>
                        <a:t> filtrelenmiş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6514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Rh</a:t>
                      </a:r>
                      <a:r>
                        <a:rPr lang="tr-TR" dirty="0" smtClean="0"/>
                        <a:t>- negatif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err="1" smtClean="0"/>
                        <a:t>RhIG</a:t>
                      </a:r>
                      <a:r>
                        <a:rPr lang="tr-TR" dirty="0" smtClean="0"/>
                        <a:t> 1 </a:t>
                      </a:r>
                      <a:r>
                        <a:rPr lang="tr-TR" dirty="0" err="1" smtClean="0"/>
                        <a:t>ampül</a:t>
                      </a:r>
                      <a:r>
                        <a:rPr lang="tr-TR" dirty="0" smtClean="0"/>
                        <a:t>(300g) IM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02970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Tetanoz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err="1" smtClean="0"/>
                        <a:t>Td</a:t>
                      </a:r>
                      <a:r>
                        <a:rPr lang="tr-TR" dirty="0" smtClean="0"/>
                        <a:t> güvenlidir</a:t>
                      </a:r>
                      <a:r>
                        <a:rPr lang="tr-TR" baseline="0" dirty="0" smtClean="0"/>
                        <a:t> verilebilir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67389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SKB&gt;160 DKB&gt;110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err="1" smtClean="0"/>
                        <a:t>Labetolol</a:t>
                      </a:r>
                      <a:r>
                        <a:rPr lang="tr-TR" dirty="0" smtClean="0"/>
                        <a:t> 10-20mg IV </a:t>
                      </a:r>
                      <a:r>
                        <a:rPr lang="tr-TR" dirty="0" err="1" smtClean="0"/>
                        <a:t>bolus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908022"/>
                  </a:ext>
                </a:extLst>
              </a:tr>
              <a:tr h="360947"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Nöbet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Eklempsi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MgSO4</a:t>
                      </a:r>
                      <a:r>
                        <a:rPr lang="tr-TR" baseline="0" dirty="0" smtClean="0"/>
                        <a:t> 4-6 gr IV/15-20dk yükleme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60595"/>
                  </a:ext>
                </a:extLst>
              </a:tr>
              <a:tr h="360947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Non-eklempsi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Lorazepam</a:t>
                      </a:r>
                      <a:r>
                        <a:rPr lang="tr-TR" baseline="0" dirty="0" smtClean="0"/>
                        <a:t> 1-2mg/</a:t>
                      </a:r>
                      <a:r>
                        <a:rPr lang="tr-TR" baseline="0" dirty="0" err="1" smtClean="0"/>
                        <a:t>dk</a:t>
                      </a:r>
                      <a:r>
                        <a:rPr lang="tr-TR" baseline="0" dirty="0" smtClean="0"/>
                        <a:t> IV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377944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KPR</a:t>
                      </a:r>
                      <a:r>
                        <a:rPr lang="tr-TR" baseline="0" dirty="0" smtClean="0"/>
                        <a:t> ACLS&gt;20 </a:t>
                      </a:r>
                      <a:r>
                        <a:rPr lang="tr-TR" baseline="0" dirty="0" err="1" smtClean="0"/>
                        <a:t>hf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Sol </a:t>
                      </a:r>
                      <a:r>
                        <a:rPr lang="tr-TR" dirty="0" err="1" smtClean="0"/>
                        <a:t>lateral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dekübit</a:t>
                      </a:r>
                      <a:r>
                        <a:rPr lang="tr-TR" baseline="0" dirty="0" smtClean="0"/>
                        <a:t> pozisyon, ROSC yoksa Sezaryen(4dk içinde)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43458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Taburculuk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204974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Yatış ve takip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Potansiyel yaşam şansı olan fetüste 4 saat </a:t>
                      </a:r>
                      <a:r>
                        <a:rPr lang="tr-TR" dirty="0" err="1" smtClean="0"/>
                        <a:t>fetal</a:t>
                      </a:r>
                      <a:r>
                        <a:rPr lang="tr-TR" dirty="0" smtClean="0"/>
                        <a:t> izlem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5483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r>
                        <a:rPr lang="tr-TR" dirty="0" smtClean="0"/>
                        <a:t>Taburcu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Erken dönem KHD takibi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39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3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Advanced </a:t>
            </a:r>
            <a:r>
              <a:rPr lang="tr-TR" dirty="0" err="1" smtClean="0"/>
              <a:t>trauma</a:t>
            </a:r>
            <a:r>
              <a:rPr lang="tr-TR" dirty="0" smtClean="0"/>
              <a:t> life </a:t>
            </a:r>
            <a:r>
              <a:rPr lang="tr-TR" dirty="0" err="1" smtClean="0"/>
              <a:t>support</a:t>
            </a:r>
            <a:r>
              <a:rPr lang="tr-TR" dirty="0" smtClean="0"/>
              <a:t>- </a:t>
            </a:r>
            <a:r>
              <a:rPr lang="tr-TR" dirty="0" err="1" smtClean="0"/>
              <a:t>student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manuel 10th </a:t>
            </a:r>
            <a:r>
              <a:rPr lang="tr-TR" dirty="0" err="1" smtClean="0"/>
              <a:t>edition</a:t>
            </a:r>
            <a:endParaRPr lang="tr-TR" dirty="0" smtClean="0"/>
          </a:p>
          <a:p>
            <a:r>
              <a:rPr lang="tr-TR" dirty="0" smtClean="0"/>
              <a:t>Kanıta dayalı acil travma yönetimi kursu 2017</a:t>
            </a:r>
          </a:p>
          <a:p>
            <a:r>
              <a:rPr lang="tr-TR" dirty="0" err="1" smtClean="0"/>
              <a:t>Tintinalli</a:t>
            </a:r>
            <a:r>
              <a:rPr lang="tr-TR" dirty="0" smtClean="0"/>
              <a:t> 8e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382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CD01CA-9C6B-4A1A-B99D-6ED5D872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2FCF55-EEEE-4064-8940-B316ADAB3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 vücutta bir çok majör fizyolojik değişim ve anatomik farklılıklar gösterir.</a:t>
            </a:r>
          </a:p>
          <a:p>
            <a:r>
              <a:rPr lang="tr-TR" dirty="0"/>
              <a:t>Bu değişiklikler travma hastasında sistemik semptom ve bulguları, </a:t>
            </a:r>
            <a:r>
              <a:rPr lang="tr-TR" dirty="0" err="1"/>
              <a:t>resusitasyona</a:t>
            </a:r>
            <a:r>
              <a:rPr lang="tr-TR" dirty="0"/>
              <a:t> yaklaşım ve cevabı değiştirebilir.</a:t>
            </a:r>
          </a:p>
          <a:p>
            <a:r>
              <a:rPr lang="tr-TR" dirty="0"/>
              <a:t>Gebe hastaya yaklaşırken iki hasta olduğu unutulmamalıdır. Ancak ilk tedavi öncelikleri gebe olmayanlarla aynıdır. </a:t>
            </a:r>
          </a:p>
          <a:p>
            <a:r>
              <a:rPr lang="tr-TR" dirty="0"/>
              <a:t>Fetüs için en iyi başlangıç tedavisi anneye verilen optimum </a:t>
            </a:r>
            <a:r>
              <a:rPr lang="tr-TR" dirty="0" err="1"/>
              <a:t>resüsitasyondur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886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0AB006-F870-4367-BBC6-6DDEC476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1122FB-ADA7-4F34-8CB4-6426BFA17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Doğurganlık çağındaki her kadına aksi kanıtlanana kadar gebe gibi yaklaşılmalıdır. </a:t>
            </a:r>
          </a:p>
          <a:p>
            <a:r>
              <a:rPr lang="tr-TR" dirty="0"/>
              <a:t>Her kadın travma hastasından ß-</a:t>
            </a:r>
            <a:r>
              <a:rPr lang="tr-TR" dirty="0" err="1"/>
              <a:t>hcg</a:t>
            </a:r>
            <a:r>
              <a:rPr lang="tr-TR" dirty="0"/>
              <a:t> gönderilmeli. </a:t>
            </a:r>
          </a:p>
          <a:p>
            <a:r>
              <a:rPr lang="tr-TR" dirty="0"/>
              <a:t>X-ray görüntüleme gerekiyorsa gebe olduğu için sakınılmamalıdır. Gerekliyse yapılmalıdır. </a:t>
            </a:r>
          </a:p>
          <a:p>
            <a:r>
              <a:rPr lang="tr-TR" dirty="0"/>
              <a:t>Kadın </a:t>
            </a:r>
            <a:r>
              <a:rPr lang="tr-TR" dirty="0" err="1"/>
              <a:t>hast</a:t>
            </a:r>
            <a:r>
              <a:rPr lang="tr-TR" dirty="0"/>
              <a:t>. ve Doğum bölümü ile erken dönemde </a:t>
            </a:r>
            <a:r>
              <a:rPr lang="tr-TR" dirty="0" err="1"/>
              <a:t>konsülte</a:t>
            </a:r>
            <a:r>
              <a:rPr lang="tr-TR" dirty="0"/>
              <a:t> edilmelidir. Eğer hastanemizde doğum yaptırabilecek bir KHD uzmanı yoksa hastayı uzman olan bir merkeze erken transfer düşünülmelidir.</a:t>
            </a:r>
          </a:p>
        </p:txBody>
      </p:sp>
    </p:spTree>
    <p:extLst>
      <p:ext uri="{BB962C8B-B14F-4D97-AF65-F5344CB8AC3E}">
        <p14:creationId xmlns:p14="http://schemas.microsoft.com/office/powerpoint/2010/main" val="344032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tus abdomen levels ile ilgili gÃ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8" r="58844" b="12586"/>
          <a:stretch/>
        </p:blipFill>
        <p:spPr bwMode="auto">
          <a:xfrm>
            <a:off x="6413862" y="457201"/>
            <a:ext cx="4445726" cy="541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310DB4E-4000-4AEE-9EE2-DBAA64AF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1"/>
            <a:ext cx="3932237" cy="881743"/>
          </a:xfrm>
        </p:spPr>
        <p:txBody>
          <a:bodyPr>
            <a:normAutofit fontScale="90000"/>
          </a:bodyPr>
          <a:lstStyle/>
          <a:p>
            <a:r>
              <a:rPr lang="tr-TR" dirty="0"/>
              <a:t>Gebelikte anatomik farklılıklar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D7D531-86EF-4A06-BC96-632DA15AA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38944"/>
            <a:ext cx="5221378" cy="453004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12. haftaya kadar </a:t>
            </a:r>
            <a:r>
              <a:rPr lang="tr-TR" sz="2000" dirty="0" err="1"/>
              <a:t>intrapelvik</a:t>
            </a:r>
            <a:r>
              <a:rPr lang="tr-TR" sz="2000" dirty="0"/>
              <a:t> olan </a:t>
            </a:r>
            <a:r>
              <a:rPr lang="tr-TR" sz="2000" dirty="0" err="1"/>
              <a:t>uterus</a:t>
            </a:r>
            <a:r>
              <a:rPr lang="tr-TR" sz="2000" dirty="0"/>
              <a:t> bu haftadan sonra karın içi organ haline gelir ve yaralanmalara daha açık olur.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20. haftada </a:t>
            </a:r>
            <a:r>
              <a:rPr lang="tr-TR" sz="2000" dirty="0" err="1"/>
              <a:t>uterus</a:t>
            </a:r>
            <a:r>
              <a:rPr lang="tr-TR" sz="2000" dirty="0"/>
              <a:t> </a:t>
            </a:r>
            <a:r>
              <a:rPr lang="tr-TR" sz="2000" dirty="0" err="1"/>
              <a:t>umblikus</a:t>
            </a:r>
            <a:r>
              <a:rPr lang="tr-TR" sz="2000" dirty="0"/>
              <a:t> seviyesindedir 34-36. haftalar arasında </a:t>
            </a:r>
            <a:r>
              <a:rPr lang="tr-TR" sz="2000" dirty="0" err="1"/>
              <a:t>subkostal</a:t>
            </a:r>
            <a:r>
              <a:rPr lang="tr-TR" sz="2000" dirty="0"/>
              <a:t> bölgeye denk gelir.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/>
              <a:t>Uterusun</a:t>
            </a:r>
            <a:r>
              <a:rPr lang="tr-TR" sz="2000" dirty="0"/>
              <a:t> büyümesiyle </a:t>
            </a:r>
            <a:r>
              <a:rPr lang="tr-TR" sz="2000" dirty="0" err="1"/>
              <a:t>barsaklar</a:t>
            </a:r>
            <a:r>
              <a:rPr lang="tr-TR" sz="2000" dirty="0"/>
              <a:t> yukarı itilir. Bu onların batına gelen travmalardan daha az etkilenmesine sebep olur. Son </a:t>
            </a:r>
            <a:r>
              <a:rPr lang="tr-TR" sz="2000" dirty="0" err="1"/>
              <a:t>trimesterde</a:t>
            </a:r>
            <a:r>
              <a:rPr lang="tr-TR" sz="2000" dirty="0"/>
              <a:t> </a:t>
            </a:r>
            <a:r>
              <a:rPr lang="tr-TR" sz="2000" dirty="0" err="1"/>
              <a:t>uterusun</a:t>
            </a:r>
            <a:r>
              <a:rPr lang="tr-TR" sz="2000" dirty="0"/>
              <a:t> aşağı inmesiyle </a:t>
            </a:r>
            <a:r>
              <a:rPr lang="tr-TR" sz="2000" dirty="0" err="1"/>
              <a:t>barsaklar</a:t>
            </a:r>
            <a:r>
              <a:rPr lang="tr-TR" sz="2000" dirty="0"/>
              <a:t> da aşağı iner ve yaralanmalara daha açık hale gelirler.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Gebelerde periton </a:t>
            </a:r>
            <a:r>
              <a:rPr lang="tr-TR" sz="2000" dirty="0" err="1"/>
              <a:t>irritasyonu</a:t>
            </a:r>
            <a:r>
              <a:rPr lang="tr-TR" sz="2000" dirty="0"/>
              <a:t> daha az belirgin olduğundan fiziksel muayene bulguları daha az bilgilendiricidir. Eğer majör bir yaralanmadan şüpheleniyorsak ileri tetkik gereklidir.</a:t>
            </a:r>
          </a:p>
        </p:txBody>
      </p:sp>
    </p:spTree>
    <p:extLst>
      <p:ext uri="{BB962C8B-B14F-4D97-AF65-F5344CB8AC3E}">
        <p14:creationId xmlns:p14="http://schemas.microsoft.com/office/powerpoint/2010/main" val="355055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4A373F-70EC-4A88-855E-116CAB2A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Gebelikte anatomik farklılıklar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342F18-EBEC-48CB-A120-1561429C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Birinci </a:t>
            </a:r>
            <a:r>
              <a:rPr lang="tr-TR" dirty="0" err="1"/>
              <a:t>trimester</a:t>
            </a:r>
            <a:r>
              <a:rPr lang="tr-TR" dirty="0"/>
              <a:t>: </a:t>
            </a:r>
            <a:r>
              <a:rPr lang="tr-TR" dirty="0" err="1"/>
              <a:t>uterus</a:t>
            </a:r>
            <a:r>
              <a:rPr lang="tr-TR" dirty="0"/>
              <a:t> kalın duvarlı ve kemik </a:t>
            </a:r>
            <a:r>
              <a:rPr lang="tr-TR" dirty="0" err="1"/>
              <a:t>pelvis</a:t>
            </a:r>
            <a:r>
              <a:rPr lang="tr-TR" dirty="0"/>
              <a:t> korumasındadır.</a:t>
            </a:r>
          </a:p>
          <a:p>
            <a:r>
              <a:rPr lang="tr-TR" dirty="0"/>
              <a:t>İkinci </a:t>
            </a:r>
            <a:r>
              <a:rPr lang="tr-TR" dirty="0" err="1"/>
              <a:t>trimester</a:t>
            </a:r>
            <a:r>
              <a:rPr lang="tr-TR" dirty="0"/>
              <a:t>: </a:t>
            </a:r>
            <a:r>
              <a:rPr lang="tr-TR" dirty="0" err="1"/>
              <a:t>uterus</a:t>
            </a:r>
            <a:r>
              <a:rPr lang="tr-TR" dirty="0"/>
              <a:t> </a:t>
            </a:r>
            <a:r>
              <a:rPr lang="tr-TR" dirty="0" err="1"/>
              <a:t>pelvisin</a:t>
            </a:r>
            <a:r>
              <a:rPr lang="tr-TR" dirty="0"/>
              <a:t> dışında ama fetüs küçük boyutta, mobil  ve etrafında bolca </a:t>
            </a:r>
            <a:r>
              <a:rPr lang="tr-TR" dirty="0" err="1"/>
              <a:t>amniyon</a:t>
            </a:r>
            <a:r>
              <a:rPr lang="tr-TR" dirty="0"/>
              <a:t> sıvısı vardır.</a:t>
            </a:r>
          </a:p>
          <a:p>
            <a:pPr lvl="1"/>
            <a:r>
              <a:rPr lang="tr-TR" dirty="0"/>
              <a:t>Eğer bu </a:t>
            </a:r>
            <a:r>
              <a:rPr lang="tr-TR" dirty="0" err="1"/>
              <a:t>amniyon</a:t>
            </a:r>
            <a:r>
              <a:rPr lang="tr-TR" dirty="0"/>
              <a:t> sıvısı anne kanına geçecek olursa DIC veya </a:t>
            </a:r>
            <a:r>
              <a:rPr lang="tr-TR" dirty="0" err="1"/>
              <a:t>amniyon</a:t>
            </a:r>
            <a:r>
              <a:rPr lang="tr-TR" dirty="0"/>
              <a:t> sıvı  </a:t>
            </a:r>
            <a:r>
              <a:rPr lang="tr-TR" dirty="0" err="1"/>
              <a:t>embolisine</a:t>
            </a:r>
            <a:r>
              <a:rPr lang="tr-TR" dirty="0"/>
              <a:t> sebep olabilir. </a:t>
            </a:r>
          </a:p>
          <a:p>
            <a:r>
              <a:rPr lang="tr-TR" dirty="0"/>
              <a:t>Üçüncü </a:t>
            </a:r>
            <a:r>
              <a:rPr lang="tr-TR" dirty="0" err="1"/>
              <a:t>trimester:uterus</a:t>
            </a:r>
            <a:r>
              <a:rPr lang="tr-TR" dirty="0"/>
              <a:t> geniş ve ince duvarlıdır. Fetüsün başı </a:t>
            </a:r>
            <a:r>
              <a:rPr lang="tr-TR" dirty="0" err="1"/>
              <a:t>pelvistedir</a:t>
            </a:r>
            <a:r>
              <a:rPr lang="tr-TR" dirty="0"/>
              <a:t>. </a:t>
            </a:r>
            <a:r>
              <a:rPr lang="tr-TR" dirty="0" err="1"/>
              <a:t>Pelvik</a:t>
            </a:r>
            <a:r>
              <a:rPr lang="tr-TR" dirty="0"/>
              <a:t> kırıklar </a:t>
            </a:r>
            <a:r>
              <a:rPr lang="tr-TR" dirty="0" err="1"/>
              <a:t>fetüsde</a:t>
            </a:r>
            <a:r>
              <a:rPr lang="tr-TR" dirty="0"/>
              <a:t> kafatası kırıklarına ve </a:t>
            </a:r>
            <a:r>
              <a:rPr lang="tr-TR" dirty="0" err="1"/>
              <a:t>intrakraniyal</a:t>
            </a:r>
            <a:r>
              <a:rPr lang="tr-TR" dirty="0"/>
              <a:t> yaralanmalara sebep olabilir. </a:t>
            </a:r>
            <a:r>
              <a:rPr lang="tr-TR" dirty="0" err="1"/>
              <a:t>Miyometriyumun</a:t>
            </a:r>
            <a:r>
              <a:rPr lang="tr-TR" dirty="0"/>
              <a:t> elastik olmasına karşı plasentanın yeterince elastik </a:t>
            </a:r>
            <a:r>
              <a:rPr lang="tr-TR" dirty="0" err="1"/>
              <a:t>olaması</a:t>
            </a:r>
            <a:r>
              <a:rPr lang="tr-TR" dirty="0"/>
              <a:t> </a:t>
            </a:r>
            <a:r>
              <a:rPr lang="tr-TR" dirty="0" err="1"/>
              <a:t>uteroplasental</a:t>
            </a:r>
            <a:r>
              <a:rPr lang="tr-TR" dirty="0"/>
              <a:t> yırtılmalara ve plasenta </a:t>
            </a:r>
            <a:r>
              <a:rPr lang="tr-TR" dirty="0" err="1"/>
              <a:t>dekolman</a:t>
            </a:r>
            <a:r>
              <a:rPr lang="tr-TR" dirty="0"/>
              <a:t> sebep olabilir.</a:t>
            </a:r>
          </a:p>
          <a:p>
            <a:r>
              <a:rPr lang="tr-TR" dirty="0" err="1"/>
              <a:t>Plasental</a:t>
            </a:r>
            <a:r>
              <a:rPr lang="tr-TR" dirty="0"/>
              <a:t> </a:t>
            </a:r>
            <a:r>
              <a:rPr lang="tr-TR" dirty="0" err="1"/>
              <a:t>vaskülarite</a:t>
            </a:r>
            <a:r>
              <a:rPr lang="tr-TR" dirty="0"/>
              <a:t> son derece </a:t>
            </a:r>
            <a:r>
              <a:rPr lang="tr-TR" dirty="0" err="1"/>
              <a:t>dilatedir</a:t>
            </a:r>
            <a:r>
              <a:rPr lang="tr-TR" dirty="0"/>
              <a:t> ama </a:t>
            </a:r>
            <a:r>
              <a:rPr lang="tr-TR" dirty="0" err="1"/>
              <a:t>katekolaminlere</a:t>
            </a:r>
            <a:r>
              <a:rPr lang="tr-TR" dirty="0"/>
              <a:t> aşırı duyarlıdır. Annenin </a:t>
            </a:r>
            <a:r>
              <a:rPr lang="tr-TR" dirty="0" err="1"/>
              <a:t>intravasküler</a:t>
            </a:r>
            <a:r>
              <a:rPr lang="tr-TR" dirty="0"/>
              <a:t> hacminde ani düşüş  </a:t>
            </a:r>
            <a:r>
              <a:rPr lang="tr-TR" dirty="0" err="1"/>
              <a:t>uterustaki</a:t>
            </a:r>
            <a:r>
              <a:rPr lang="tr-TR" dirty="0"/>
              <a:t> damar direncinde artışa ve buna bağlı </a:t>
            </a:r>
            <a:r>
              <a:rPr lang="tr-TR" dirty="0" err="1"/>
              <a:t>olarakda</a:t>
            </a:r>
            <a:r>
              <a:rPr lang="tr-TR" dirty="0"/>
              <a:t> fetüsün oksijenlenmesinde düşüşe sebep olabilir.</a:t>
            </a:r>
          </a:p>
        </p:txBody>
      </p:sp>
    </p:spTree>
    <p:extLst>
      <p:ext uri="{BB962C8B-B14F-4D97-AF65-F5344CB8AC3E}">
        <p14:creationId xmlns:p14="http://schemas.microsoft.com/office/powerpoint/2010/main" val="134574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B7555B-B9C5-4D41-8F36-0311B5E4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 hacmi ve bileşimi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3148C9-C19A-455D-8253-B3EAE67E6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 hacmi 34. haftaya kadar giderek artar ama buna karşın eritrositlerde az bir miktar artış olur. Bu nedenle </a:t>
            </a:r>
            <a:r>
              <a:rPr lang="tr-TR" dirty="0" err="1"/>
              <a:t>hematokrit</a:t>
            </a:r>
            <a:r>
              <a:rPr lang="tr-TR" dirty="0"/>
              <a:t> seviyeleri normalin altındadır.(%31-35)</a:t>
            </a:r>
          </a:p>
          <a:p>
            <a:r>
              <a:rPr lang="tr-TR" dirty="0"/>
              <a:t>Gebelikte semptom veremeden 1,5L ye kadar kan kaybı olabilir. Ancak bu miktarlarda kayıplar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distress</a:t>
            </a:r>
            <a:r>
              <a:rPr lang="tr-TR" dirty="0"/>
              <a:t> yapabilir.(FKA)</a:t>
            </a:r>
          </a:p>
          <a:p>
            <a:r>
              <a:rPr lang="tr-TR" dirty="0"/>
              <a:t>Lökosit sayısı artmıştır. Hamilelikte 12bin değerleri görülebilir. Doğum sancıları sırasında 25bin de olabilirmiş.</a:t>
            </a:r>
          </a:p>
          <a:p>
            <a:r>
              <a:rPr lang="tr-TR" dirty="0"/>
              <a:t>Fibrinojen ve diğer pıhtılaşma faktörleri hafifçe artmıştır.</a:t>
            </a:r>
          </a:p>
        </p:txBody>
      </p:sp>
    </p:spTree>
    <p:extLst>
      <p:ext uri="{BB962C8B-B14F-4D97-AF65-F5344CB8AC3E}">
        <p14:creationId xmlns:p14="http://schemas.microsoft.com/office/powerpoint/2010/main" val="59990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B0919D-EF14-44B0-90C7-797D3BC9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Hemodinami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BB47C1-CAD1-4304-A7CC-EAC9BD08A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Kardiyak atım(CO): 10. </a:t>
            </a:r>
            <a:r>
              <a:rPr lang="tr-TR" dirty="0" err="1"/>
              <a:t>hf</a:t>
            </a:r>
            <a:r>
              <a:rPr lang="tr-TR" dirty="0"/>
              <a:t> sonrası 1-1.5L artış gösterir. Buna plazma hacmi artışı ve plasenta ve </a:t>
            </a:r>
            <a:r>
              <a:rPr lang="tr-TR" dirty="0" err="1"/>
              <a:t>uterustaki</a:t>
            </a:r>
            <a:r>
              <a:rPr lang="tr-TR" dirty="0"/>
              <a:t> </a:t>
            </a:r>
            <a:r>
              <a:rPr lang="tr-TR" dirty="0" err="1"/>
              <a:t>vasküler</a:t>
            </a:r>
            <a:r>
              <a:rPr lang="tr-TR" dirty="0"/>
              <a:t> rezistansın azalması sebep olur. CO hasta pozisyonundan etkilenebilir. </a:t>
            </a:r>
            <a:r>
              <a:rPr lang="tr-TR" dirty="0" err="1"/>
              <a:t>Supin</a:t>
            </a:r>
            <a:r>
              <a:rPr lang="tr-TR" dirty="0"/>
              <a:t> pozisyondaki bir gebede vena cava basısına bağlı olarak CO %30 azalabilir.</a:t>
            </a:r>
          </a:p>
          <a:p>
            <a:r>
              <a:rPr lang="tr-TR" dirty="0"/>
              <a:t>Kalp hızı: 3. </a:t>
            </a:r>
            <a:r>
              <a:rPr lang="tr-TR" dirty="0" err="1"/>
              <a:t>trimesterde</a:t>
            </a:r>
            <a:r>
              <a:rPr lang="tr-TR" dirty="0"/>
              <a:t> kalp hızı 10-15/</a:t>
            </a:r>
            <a:r>
              <a:rPr lang="tr-TR" dirty="0" err="1"/>
              <a:t>dk</a:t>
            </a:r>
            <a:r>
              <a:rPr lang="tr-TR" dirty="0"/>
              <a:t> artış gösterir. </a:t>
            </a:r>
            <a:r>
              <a:rPr lang="tr-TR" dirty="0" err="1"/>
              <a:t>Hipovolemiye</a:t>
            </a:r>
            <a:r>
              <a:rPr lang="tr-TR" dirty="0"/>
              <a:t> bağlı taşikardi ile karıştırılabilir.</a:t>
            </a:r>
          </a:p>
          <a:p>
            <a:r>
              <a:rPr lang="tr-TR" dirty="0"/>
              <a:t>Kan basıncı: 2. </a:t>
            </a:r>
            <a:r>
              <a:rPr lang="tr-TR" dirty="0" err="1"/>
              <a:t>trimesterde</a:t>
            </a:r>
            <a:r>
              <a:rPr lang="tr-TR" dirty="0"/>
              <a:t> SKB ve DKB değerlerinin her ikisinde 5-15 </a:t>
            </a:r>
            <a:r>
              <a:rPr lang="tr-TR" dirty="0" err="1"/>
              <a:t>mmHg</a:t>
            </a:r>
            <a:r>
              <a:rPr lang="tr-TR" dirty="0"/>
              <a:t> düşüş </a:t>
            </a:r>
            <a:r>
              <a:rPr lang="tr-TR" dirty="0" err="1"/>
              <a:t>izlebilir</a:t>
            </a:r>
            <a:r>
              <a:rPr lang="tr-TR" dirty="0"/>
              <a:t>. Doğumda bu değerler normale döner. </a:t>
            </a:r>
            <a:r>
              <a:rPr lang="tr-TR" dirty="0" err="1"/>
              <a:t>Supin</a:t>
            </a:r>
            <a:r>
              <a:rPr lang="tr-TR" dirty="0"/>
              <a:t> pozisyonda yatmayla hipotansiyon görülebilir. Hipertansiyona </a:t>
            </a:r>
            <a:r>
              <a:rPr lang="tr-TR" dirty="0" err="1"/>
              <a:t>proteinüri</a:t>
            </a:r>
            <a:r>
              <a:rPr lang="tr-TR" dirty="0"/>
              <a:t> eşliğinde ise </a:t>
            </a:r>
            <a:r>
              <a:rPr lang="tr-TR" dirty="0" err="1"/>
              <a:t>preeklempsi</a:t>
            </a:r>
            <a:r>
              <a:rPr lang="tr-TR" dirty="0"/>
              <a:t> görülebilir.</a:t>
            </a:r>
          </a:p>
          <a:p>
            <a:r>
              <a:rPr lang="tr-TR" dirty="0"/>
              <a:t>EKG: Aksta 15* sola kayma izlenebilir. d3-aVf derivasyonlarında T düzleşmesi veya negatifliği görülebilir. </a:t>
            </a:r>
            <a:r>
              <a:rPr lang="tr-TR" dirty="0" err="1"/>
              <a:t>Ektopik</a:t>
            </a:r>
            <a:r>
              <a:rPr lang="tr-TR" dirty="0"/>
              <a:t> atımlar sık görülebilir.</a:t>
            </a:r>
          </a:p>
        </p:txBody>
      </p:sp>
    </p:spTree>
    <p:extLst>
      <p:ext uri="{BB962C8B-B14F-4D97-AF65-F5344CB8AC3E}">
        <p14:creationId xmlns:p14="http://schemas.microsoft.com/office/powerpoint/2010/main" val="19995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