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Posterior stroke için yanlış tanı samanlıktaki iğne fenomenine benzetilmiş.</a:t>
            </a:r>
            <a:endParaRPr/>
          </a:p>
          <a:p>
            <a:pPr indent="0" lvl="0" marL="0" rtl="0" algn="l">
              <a:spcBef>
                <a:spcPts val="0"/>
              </a:spcBef>
              <a:spcAft>
                <a:spcPts val="0"/>
              </a:spcAft>
              <a:buNone/>
            </a:pPr>
            <a:r>
              <a:rPr lang="tr-TR"/>
              <a:t>Samanlık için baş dönmesi hastaları, iğne ise stroke sebepli izole baş dönmesi olan hastalar.</a:t>
            </a:r>
            <a:endParaRPr/>
          </a:p>
          <a:p>
            <a:pPr indent="0" lvl="0" marL="0" rtl="0" algn="l">
              <a:spcBef>
                <a:spcPts val="0"/>
              </a:spcBef>
              <a:spcAft>
                <a:spcPts val="0"/>
              </a:spcAft>
              <a:buNone/>
            </a:pPr>
            <a:r>
              <a:rPr lang="tr-TR"/>
              <a:t>1300 hastalık bir çalışmada bu hastalar %0.7 bulunmuş.</a:t>
            </a:r>
            <a:endParaRPr/>
          </a:p>
          <a:p>
            <a:pPr indent="0" lvl="0" marL="0" rtl="0" algn="l">
              <a:spcBef>
                <a:spcPts val="0"/>
              </a:spcBef>
              <a:spcAft>
                <a:spcPts val="0"/>
              </a:spcAft>
              <a:buNone/>
            </a:pPr>
            <a:r>
              <a:t/>
            </a:r>
            <a:endParaRPr/>
          </a:p>
        </p:txBody>
      </p:sp>
      <p:sp>
        <p:nvSpPr>
          <p:cNvPr id="155" name="Google Shape;155;p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Baş dönmesi ile acile başvuran ve periferik baş dönmesi tanısıyla taburcu edilen hastaların </a:t>
            </a:r>
            <a:r>
              <a:rPr b="1" i="1" lang="tr-TR"/>
              <a:t>sonradan inme tanısıyla 7 gün içinde</a:t>
            </a:r>
            <a:r>
              <a:rPr lang="tr-TR"/>
              <a:t> hastaneye yatış oranları </a:t>
            </a:r>
            <a:r>
              <a:rPr b="1" i="1" lang="tr-TR"/>
              <a:t>%0.14-%0.50 </a:t>
            </a:r>
            <a:r>
              <a:rPr lang="tr-TR"/>
              <a:t>olarak görülmüş ve çok azmış. Ama yine de baş dönmesi olmayan kontrol grubu hastalara göre fazlaymış.</a:t>
            </a:r>
            <a:endParaRPr/>
          </a:p>
          <a:p>
            <a:pPr indent="0" lvl="0" marL="0" rtl="0" algn="l">
              <a:spcBef>
                <a:spcPts val="0"/>
              </a:spcBef>
              <a:spcAft>
                <a:spcPts val="0"/>
              </a:spcAft>
              <a:buNone/>
            </a:pPr>
            <a:r>
              <a:rPr lang="tr-TR"/>
              <a:t>Öbür taraftan serebellar inmelerin %29-%59 arası yanlış tanı alıyormuş. Yanlış tanı almasındaki risk faktörleri;</a:t>
            </a:r>
            <a:endParaRPr/>
          </a:p>
          <a:p>
            <a:pPr indent="0" lvl="1" marL="457200" rtl="0" algn="l">
              <a:spcBef>
                <a:spcPts val="0"/>
              </a:spcBef>
              <a:spcAft>
                <a:spcPts val="0"/>
              </a:spcAft>
              <a:buNone/>
            </a:pPr>
            <a:r>
              <a:rPr lang="tr-TR"/>
              <a:t>Genç yaş</a:t>
            </a:r>
            <a:endParaRPr/>
          </a:p>
          <a:p>
            <a:pPr indent="0" lvl="1" marL="457200" rtl="0" algn="l">
              <a:spcBef>
                <a:spcPts val="0"/>
              </a:spcBef>
              <a:spcAft>
                <a:spcPts val="0"/>
              </a:spcAft>
              <a:buNone/>
            </a:pPr>
            <a:r>
              <a:rPr lang="tr-TR"/>
              <a:t>Vertebral diseksiyon</a:t>
            </a:r>
            <a:endParaRPr/>
          </a:p>
          <a:p>
            <a:pPr indent="0" lvl="1" marL="457200" rtl="0" algn="l">
              <a:spcBef>
                <a:spcPts val="0"/>
              </a:spcBef>
              <a:spcAft>
                <a:spcPts val="0"/>
              </a:spcAft>
              <a:buNone/>
            </a:pPr>
            <a:r>
              <a:rPr lang="tr-TR"/>
              <a:t>Baş dönmesinin başvuru şekli</a:t>
            </a:r>
            <a:endParaRPr/>
          </a:p>
          <a:p>
            <a:pPr indent="0" lvl="0" marL="0" rtl="0" algn="l">
              <a:spcBef>
                <a:spcPts val="0"/>
              </a:spcBef>
              <a:spcAft>
                <a:spcPts val="0"/>
              </a:spcAft>
              <a:buNone/>
            </a:pPr>
            <a:r>
              <a:t/>
            </a:r>
            <a:endParaRPr/>
          </a:p>
        </p:txBody>
      </p:sp>
      <p:sp>
        <p:nvSpPr>
          <p:cNvPr id="162" name="Google Shape;162;p1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Serebellar inme hastalarının %10 kadarı izole baş dönmesi ile başvuruyormuş.(25/240)</a:t>
            </a:r>
            <a:endParaRPr/>
          </a:p>
          <a:p>
            <a:pPr indent="0" lvl="0" marL="0" rtl="0" algn="l">
              <a:spcBef>
                <a:spcPts val="0"/>
              </a:spcBef>
              <a:spcAft>
                <a:spcPts val="0"/>
              </a:spcAft>
              <a:buNone/>
            </a:pPr>
            <a:r>
              <a:rPr lang="tr-TR"/>
              <a:t>Posterior dolaşım inmeleri anterior dolaşım inmelerine göre 2 kat daha fazla yanlış tanı alıyormuş. Başlangıç zamanı ve tetikleyici faktör sorgulamak yerine ‘baş dönmesini ne şekilde tariflersin’ şeklinde yaklaşım buna katkıda bulunuyor olabilirmiş.</a:t>
            </a:r>
            <a:endParaRPr/>
          </a:p>
          <a:p>
            <a:pPr indent="0" lvl="0" marL="0" rtl="0" algn="l">
              <a:spcBef>
                <a:spcPts val="0"/>
              </a:spcBef>
              <a:spcAft>
                <a:spcPts val="0"/>
              </a:spcAft>
              <a:buNone/>
            </a:pPr>
            <a:r>
              <a:rPr lang="tr-TR"/>
              <a:t>Sebep ne olursa olsun yılda 45bin ile 75bin hasta bu nedenle zarar görüyormuş(USA).</a:t>
            </a:r>
            <a:endParaRPr/>
          </a:p>
          <a:p>
            <a:pPr indent="0" lvl="0" marL="0" rtl="0" algn="l">
              <a:spcBef>
                <a:spcPts val="0"/>
              </a:spcBef>
              <a:spcAft>
                <a:spcPts val="0"/>
              </a:spcAft>
              <a:buNone/>
            </a:pPr>
            <a:r>
              <a:rPr lang="tr-TR"/>
              <a:t>Geniş retrospektif bir çalışmada(2200 hastada 47(n) atlanmış inme) serebellar inme yanlış tanısı genel inme yanlış tanısına oranla 4 kat daha fazla ve bu hastalarda 12 aylık daha fazla morbidite ve mortalite görülmüş.</a:t>
            </a:r>
            <a:endParaRPr/>
          </a:p>
          <a:p>
            <a:pPr indent="0" lvl="0" marL="0" rtl="0" algn="l">
              <a:spcBef>
                <a:spcPts val="0"/>
              </a:spcBef>
              <a:spcAft>
                <a:spcPts val="0"/>
              </a:spcAft>
              <a:buNone/>
            </a:pPr>
            <a:r>
              <a:t/>
            </a:r>
            <a:endParaRPr/>
          </a:p>
        </p:txBody>
      </p:sp>
      <p:sp>
        <p:nvSpPr>
          <p:cNvPr id="169" name="Google Shape;169;p1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Prospektif verilere göre acil servise baş dönmesi ile başvuran ve yanlış tanı alan hastalarla doğru tanı almış hastalar arasında kötü sonlanım gösteren veriler yeterli değildir. Yine de tedavi edilmemiş hastalarda beyin ödemi, inme ilerlemesi ve ikincil inmeler gibi önemli zararlar oluşabilir.</a:t>
            </a:r>
            <a:endParaRPr/>
          </a:p>
          <a:p>
            <a:pPr indent="0" lvl="0" marL="0" rtl="0" algn="l">
              <a:spcBef>
                <a:spcPts val="0"/>
              </a:spcBef>
              <a:spcAft>
                <a:spcPts val="0"/>
              </a:spcAft>
              <a:buNone/>
            </a:pPr>
            <a:r>
              <a:rPr lang="tr-TR"/>
              <a:t>Aynı zamanda benign sebepli baş dönmelerinin tedavisindeki eksiklik nedeniyle de zararlar oluşabilir.</a:t>
            </a:r>
            <a:endParaRPr/>
          </a:p>
          <a:p>
            <a:pPr indent="0" lvl="0" marL="0" rtl="0" algn="l">
              <a:spcBef>
                <a:spcPts val="0"/>
              </a:spcBef>
              <a:spcAft>
                <a:spcPts val="0"/>
              </a:spcAft>
              <a:buNone/>
            </a:pPr>
            <a:r>
              <a:t/>
            </a:r>
            <a:endParaRPr/>
          </a:p>
        </p:txBody>
      </p:sp>
      <p:sp>
        <p:nvSpPr>
          <p:cNvPr id="176" name="Google Shape;176;p1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Tek başına ayıracak bir şey yoktur.</a:t>
            </a:r>
            <a:endParaRPr/>
          </a:p>
          <a:p>
            <a:pPr indent="0" lvl="1" marL="457200" rtl="0" algn="l">
              <a:spcBef>
                <a:spcPts val="0"/>
              </a:spcBef>
              <a:spcAft>
                <a:spcPts val="0"/>
              </a:spcAft>
              <a:buNone/>
            </a:pPr>
            <a:r>
              <a:rPr lang="tr-TR"/>
              <a:t>Ani başlangıçlı</a:t>
            </a:r>
            <a:endParaRPr/>
          </a:p>
          <a:p>
            <a:pPr indent="0" lvl="1" marL="457200" rtl="0" algn="l">
              <a:spcBef>
                <a:spcPts val="0"/>
              </a:spcBef>
              <a:spcAft>
                <a:spcPts val="0"/>
              </a:spcAft>
              <a:buNone/>
            </a:pPr>
            <a:r>
              <a:rPr lang="tr-TR"/>
              <a:t>Baş veya boyun ağrısı eşlik etmesi</a:t>
            </a:r>
            <a:endParaRPr/>
          </a:p>
          <a:p>
            <a:pPr indent="0" lvl="1" marL="457200" rtl="0" algn="l">
              <a:spcBef>
                <a:spcPts val="0"/>
              </a:spcBef>
              <a:spcAft>
                <a:spcPts val="0"/>
              </a:spcAft>
              <a:buNone/>
            </a:pPr>
            <a:r>
              <a:rPr lang="tr-TR"/>
              <a:t>Vasküler risk faktörleri olması</a:t>
            </a:r>
            <a:endParaRPr/>
          </a:p>
          <a:p>
            <a:pPr indent="0" lvl="1" marL="457200" rtl="0" algn="l">
              <a:spcBef>
                <a:spcPts val="0"/>
              </a:spcBef>
              <a:spcAft>
                <a:spcPts val="0"/>
              </a:spcAft>
              <a:buNone/>
            </a:pPr>
            <a:r>
              <a:rPr lang="tr-TR"/>
              <a:t>Diplopi gibi diğer nörolojik semptomların olması inme lehine bulgulardır.</a:t>
            </a:r>
            <a:endParaRPr/>
          </a:p>
          <a:p>
            <a:pPr indent="0" lvl="0" marL="0" rtl="0" algn="l">
              <a:spcBef>
                <a:spcPts val="0"/>
              </a:spcBef>
              <a:spcAft>
                <a:spcPts val="0"/>
              </a:spcAft>
              <a:buNone/>
            </a:pPr>
            <a:r>
              <a:rPr lang="tr-TR"/>
              <a:t>Bazı inmelerden önce TİA görüldüğü gibi vestibüler nörit olan hastalarda da önceki hafta içinde hastaların %25inde geçici baş dönmesi olmuştur.</a:t>
            </a:r>
            <a:endParaRPr/>
          </a:p>
          <a:p>
            <a:pPr indent="0" lvl="0" marL="0" rtl="0" algn="l">
              <a:spcBef>
                <a:spcPts val="0"/>
              </a:spcBef>
              <a:spcAft>
                <a:spcPts val="0"/>
              </a:spcAft>
              <a:buNone/>
            </a:pPr>
            <a:r>
              <a:rPr lang="tr-TR"/>
              <a:t>Baş dönmesiyle eş zamanlı olarak işitme kaybının olması periferik nedeni düşündürür(labirintit). </a:t>
            </a:r>
            <a:endParaRPr/>
          </a:p>
          <a:p>
            <a:pPr indent="0" lvl="0" marL="0" rtl="0" algn="l">
              <a:spcBef>
                <a:spcPts val="0"/>
              </a:spcBef>
              <a:spcAft>
                <a:spcPts val="0"/>
              </a:spcAft>
              <a:buNone/>
            </a:pPr>
            <a:r>
              <a:rPr lang="tr-TR"/>
              <a:t>AICA ve a.labiryntis enfarktları da eş zamanlı denge ve işitme kaybı yapabilir.</a:t>
            </a:r>
            <a:endParaRPr/>
          </a:p>
          <a:p>
            <a:pPr indent="0" lvl="0" marL="0" rtl="0" algn="l">
              <a:spcBef>
                <a:spcPts val="0"/>
              </a:spcBef>
              <a:spcAft>
                <a:spcPts val="0"/>
              </a:spcAft>
              <a:buNone/>
            </a:pPr>
            <a:r>
              <a:t/>
            </a:r>
            <a:endParaRPr/>
          </a:p>
        </p:txBody>
      </p:sp>
      <p:sp>
        <p:nvSpPr>
          <p:cNvPr id="183" name="Google Shape;183;p1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1200"/>
              <a:buFont typeface="Arial"/>
              <a:buChar char="•"/>
            </a:pPr>
            <a:r>
              <a:rPr lang="tr-TR"/>
              <a:t>Acilde Frenzel gözlüğü ile bu muayenelerin eğitimini almış doktor da hemen hemen aynı başarı oranını yakalayabilir.</a:t>
            </a:r>
            <a:endParaRPr/>
          </a:p>
          <a:p>
            <a:pPr indent="-285750" lvl="0" marL="285750" rtl="0" algn="l">
              <a:spcBef>
                <a:spcPts val="0"/>
              </a:spcBef>
              <a:spcAft>
                <a:spcPts val="0"/>
              </a:spcAft>
              <a:buClr>
                <a:schemeClr val="dk1"/>
              </a:buClr>
              <a:buSzPts val="1200"/>
              <a:buFont typeface="Arial"/>
              <a:buChar char="•"/>
            </a:pPr>
            <a:r>
              <a:rPr lang="tr-TR"/>
              <a:t>Ancak bu muayeneler geleneksel olarak bir acil servis eğitiminde öğretilmiyormuş. Ancak zaman ve pratikle üstesinden gelinebilecek bir sorunmuş.</a:t>
            </a:r>
            <a:endParaRPr/>
          </a:p>
          <a:p>
            <a:pPr indent="-285750" lvl="0" marL="285750" rtl="0" algn="l">
              <a:spcBef>
                <a:spcPts val="0"/>
              </a:spcBef>
              <a:spcAft>
                <a:spcPts val="0"/>
              </a:spcAft>
              <a:buClr>
                <a:schemeClr val="dk1"/>
              </a:buClr>
              <a:buSzPts val="1200"/>
              <a:buFont typeface="Arial"/>
              <a:buChar char="•"/>
            </a:pPr>
            <a:r>
              <a:rPr lang="tr-TR"/>
              <a:t>Acilde Frenzel gözlüğü ile bu muayenelerin eğitimini almış doktor da hemen hemen aynı başarı oranını yakalayabilir.</a:t>
            </a:r>
            <a:endParaRPr/>
          </a:p>
          <a:p>
            <a:pPr indent="-285750" lvl="0" marL="285750" rtl="0" algn="l">
              <a:spcBef>
                <a:spcPts val="0"/>
              </a:spcBef>
              <a:spcAft>
                <a:spcPts val="0"/>
              </a:spcAft>
              <a:buClr>
                <a:schemeClr val="dk1"/>
              </a:buClr>
              <a:buSzPts val="1200"/>
              <a:buFont typeface="Arial"/>
              <a:buChar char="•"/>
            </a:pPr>
            <a:r>
              <a:rPr lang="tr-TR"/>
              <a:t>Ancak bu muayeneler geleneksel olarak bir acil servis eğitiminde öğretilmiyormuş. Ancak zaman ve pratikle üstesinden gelinebilecek bir sorunmuş.</a:t>
            </a:r>
            <a:endParaRPr/>
          </a:p>
          <a:p>
            <a:pPr indent="-285750" lvl="0" marL="285750" rtl="0" algn="l">
              <a:spcBef>
                <a:spcPts val="0"/>
              </a:spcBef>
              <a:spcAft>
                <a:spcPts val="0"/>
              </a:spcAft>
              <a:buClr>
                <a:schemeClr val="dk1"/>
              </a:buClr>
              <a:buSzPts val="1200"/>
              <a:buFont typeface="Arial"/>
              <a:buChar char="•"/>
            </a:pPr>
            <a:r>
              <a:rPr lang="tr-TR"/>
              <a:t>Acilde Frenzel gözlüğü ile bu muayenelerin eğitimini almış doktor da hemen hemen aynı başarı oranını yakalayabilir.</a:t>
            </a:r>
            <a:endParaRPr/>
          </a:p>
          <a:p>
            <a:pPr indent="-285750" lvl="0" marL="285750" rtl="0" algn="l">
              <a:spcBef>
                <a:spcPts val="0"/>
              </a:spcBef>
              <a:spcAft>
                <a:spcPts val="0"/>
              </a:spcAft>
              <a:buClr>
                <a:schemeClr val="dk1"/>
              </a:buClr>
              <a:buSzPts val="1200"/>
              <a:buFont typeface="Arial"/>
              <a:buChar char="•"/>
            </a:pPr>
            <a:r>
              <a:rPr lang="tr-TR"/>
              <a:t>Ancak bu muayeneler geleneksel olarak bir acil servis eğitiminde öğretilmiyormuş. Ancak zaman ve pratikle üstesinden gelinebilecek bir sorunmuş.</a:t>
            </a:r>
            <a:endParaRPr/>
          </a:p>
          <a:p>
            <a:pPr indent="-285750" lvl="0" marL="285750" rtl="0" algn="l">
              <a:spcBef>
                <a:spcPts val="0"/>
              </a:spcBef>
              <a:spcAft>
                <a:spcPts val="0"/>
              </a:spcAft>
              <a:buClr>
                <a:schemeClr val="dk1"/>
              </a:buClr>
              <a:buSzPts val="1200"/>
              <a:buFont typeface="Arial"/>
              <a:buChar char="•"/>
            </a:pPr>
            <a:r>
              <a:rPr lang="tr-TR"/>
              <a:t>Acilde Frenzel gözlüğü ile bu muayenelerin eğitimini almış doktor da hemen hemen aynı başarı oranını yakalayabilir.</a:t>
            </a:r>
            <a:endParaRPr/>
          </a:p>
          <a:p>
            <a:pPr indent="-285750" lvl="0" marL="285750" rtl="0" algn="l">
              <a:spcBef>
                <a:spcPts val="0"/>
              </a:spcBef>
              <a:spcAft>
                <a:spcPts val="0"/>
              </a:spcAft>
              <a:buClr>
                <a:schemeClr val="dk1"/>
              </a:buClr>
              <a:buSzPts val="1200"/>
              <a:buFont typeface="Arial"/>
              <a:buChar char="•"/>
            </a:pPr>
            <a:r>
              <a:rPr lang="tr-TR"/>
              <a:t>Ancak bu muayeneler geleneksel olarak bir acil servis eğitiminde öğretilmiyormuş. Ancak zaman ve pratikle üstesinden gelinebilecek bir sorunmuş.</a:t>
            </a:r>
            <a:endParaRPr/>
          </a:p>
          <a:p>
            <a:pPr indent="-285750" lvl="0" marL="285750" rtl="0" algn="l">
              <a:spcBef>
                <a:spcPts val="0"/>
              </a:spcBef>
              <a:spcAft>
                <a:spcPts val="0"/>
              </a:spcAft>
              <a:buClr>
                <a:schemeClr val="dk1"/>
              </a:buClr>
              <a:buSzPts val="1200"/>
              <a:buFont typeface="Arial"/>
              <a:buChar char="•"/>
            </a:pPr>
            <a:r>
              <a:rPr lang="tr-TR"/>
              <a:t>Acilde Frenzel gözlüğü ile bu muayenelerin eğitimini almış doktor da hemen hemen aynı başarı oranını yakalayabilir.</a:t>
            </a:r>
            <a:endParaRPr/>
          </a:p>
          <a:p>
            <a:pPr indent="-285750" lvl="0" marL="285750" rtl="0" algn="l">
              <a:spcBef>
                <a:spcPts val="0"/>
              </a:spcBef>
              <a:spcAft>
                <a:spcPts val="0"/>
              </a:spcAft>
              <a:buClr>
                <a:schemeClr val="dk1"/>
              </a:buClr>
              <a:buSzPts val="1200"/>
              <a:buFont typeface="Arial"/>
              <a:buChar char="•"/>
            </a:pPr>
            <a:r>
              <a:rPr lang="tr-TR"/>
              <a:t>Ancak bu muayeneler geleneksel olarak bir acil servis eğitiminde öğretilmiyormuş. Ancak zaman ve pratikle üstesinden gelinebilecek bir sorunmuş.</a:t>
            </a:r>
            <a:endParaRPr/>
          </a:p>
          <a:p>
            <a:pPr indent="-285750" lvl="0" marL="285750" rtl="0" algn="l">
              <a:spcBef>
                <a:spcPts val="0"/>
              </a:spcBef>
              <a:spcAft>
                <a:spcPts val="0"/>
              </a:spcAft>
              <a:buClr>
                <a:schemeClr val="dk1"/>
              </a:buClr>
              <a:buSzPts val="1200"/>
              <a:buFont typeface="Arial"/>
              <a:buChar char="•"/>
            </a:pPr>
            <a:r>
              <a:rPr lang="tr-TR"/>
              <a:t>Acilde Frenzel gözlüğü ile bu muayenelerin eğitimini almış doktor da hemen hemen aynı başarı oranını yakalayabilir.</a:t>
            </a:r>
            <a:endParaRPr/>
          </a:p>
          <a:p>
            <a:pPr indent="-285750" lvl="0" marL="285750" rtl="0" algn="l">
              <a:spcBef>
                <a:spcPts val="0"/>
              </a:spcBef>
              <a:spcAft>
                <a:spcPts val="0"/>
              </a:spcAft>
              <a:buClr>
                <a:schemeClr val="dk1"/>
              </a:buClr>
              <a:buSzPts val="1200"/>
              <a:buFont typeface="Arial"/>
              <a:buChar char="•"/>
            </a:pPr>
            <a:r>
              <a:rPr lang="tr-TR"/>
              <a:t>Ancak bu muayeneler geleneksel olarak bir acil servis eğitiminde öğretilmiyormuş. Ancak zaman ve pratikle üstesinden gelinebilecek bir sorunmuş.</a:t>
            </a:r>
            <a:endParaRPr/>
          </a:p>
          <a:p>
            <a:pPr indent="0" lvl="0" marL="0" rtl="0" algn="l">
              <a:spcBef>
                <a:spcPts val="0"/>
              </a:spcBef>
              <a:spcAft>
                <a:spcPts val="0"/>
              </a:spcAft>
              <a:buNone/>
            </a:pPr>
            <a:r>
              <a:t/>
            </a:r>
            <a:endParaRPr/>
          </a:p>
        </p:txBody>
      </p:sp>
      <p:sp>
        <p:nvSpPr>
          <p:cNvPr id="191" name="Google Shape;191;p1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Acil servis başvurusu %3 </a:t>
            </a:r>
            <a:endParaRPr/>
          </a:p>
          <a:p>
            <a:pPr indent="0" lvl="1" marL="457200" rtl="0" algn="l">
              <a:spcBef>
                <a:spcPts val="0"/>
              </a:spcBef>
              <a:spcAft>
                <a:spcPts val="0"/>
              </a:spcAft>
              <a:buNone/>
            </a:pPr>
            <a:r>
              <a:rPr lang="tr-TR"/>
              <a:t>(dizziness, vertigo, lightheadedness veya dengesizlik) </a:t>
            </a:r>
            <a:endParaRPr/>
          </a:p>
          <a:p>
            <a:pPr indent="0" lvl="0" marL="0" rtl="0" algn="l">
              <a:spcBef>
                <a:spcPts val="0"/>
              </a:spcBef>
              <a:spcAft>
                <a:spcPts val="0"/>
              </a:spcAft>
              <a:buNone/>
            </a:pPr>
            <a:r>
              <a:rPr lang="tr-TR"/>
              <a:t>Tercihen </a:t>
            </a:r>
            <a:r>
              <a:rPr b="1" i="1" lang="tr-TR"/>
              <a:t>semptom başlangıcı </a:t>
            </a:r>
            <a:r>
              <a:rPr lang="tr-TR"/>
              <a:t>ve </a:t>
            </a:r>
            <a:r>
              <a:rPr b="1" i="1" lang="tr-TR"/>
              <a:t>tetikleyici faktörler</a:t>
            </a:r>
            <a:endParaRPr/>
          </a:p>
          <a:p>
            <a:pPr indent="0" lvl="0" marL="0" rtl="0" algn="l">
              <a:spcBef>
                <a:spcPts val="0"/>
              </a:spcBef>
              <a:spcAft>
                <a:spcPts val="0"/>
              </a:spcAft>
              <a:buNone/>
            </a:pPr>
            <a:r>
              <a:rPr lang="tr-TR"/>
              <a:t>‘Baş dönmesinden kastın ne?’ yerine;</a:t>
            </a:r>
            <a:endParaRPr/>
          </a:p>
          <a:p>
            <a:pPr indent="0" lvl="1" marL="457200" rtl="0" algn="l">
              <a:spcBef>
                <a:spcPts val="0"/>
              </a:spcBef>
              <a:spcAft>
                <a:spcPts val="0"/>
              </a:spcAft>
              <a:buNone/>
            </a:pPr>
            <a:r>
              <a:rPr lang="tr-TR"/>
              <a:t>Başlangıç hızı</a:t>
            </a:r>
            <a:endParaRPr/>
          </a:p>
          <a:p>
            <a:pPr indent="0" lvl="1" marL="457200" rtl="0" algn="l">
              <a:spcBef>
                <a:spcPts val="0"/>
              </a:spcBef>
              <a:spcAft>
                <a:spcPts val="0"/>
              </a:spcAft>
              <a:buNone/>
            </a:pPr>
            <a:r>
              <a:rPr lang="tr-TR"/>
              <a:t>Bağlı olduğu durum</a:t>
            </a:r>
            <a:endParaRPr/>
          </a:p>
          <a:p>
            <a:pPr indent="0" lvl="1" marL="457200" rtl="0" algn="l">
              <a:spcBef>
                <a:spcPts val="0"/>
              </a:spcBef>
              <a:spcAft>
                <a:spcPts val="0"/>
              </a:spcAft>
              <a:buNone/>
            </a:pPr>
            <a:r>
              <a:rPr lang="tr-TR"/>
              <a:t>Eşlik eden semptomlar</a:t>
            </a:r>
            <a:endParaRPr/>
          </a:p>
          <a:p>
            <a:pPr indent="0" lvl="1" marL="457200" rtl="0" algn="l">
              <a:spcBef>
                <a:spcPts val="0"/>
              </a:spcBef>
              <a:spcAft>
                <a:spcPts val="0"/>
              </a:spcAft>
              <a:buNone/>
            </a:pPr>
            <a:r>
              <a:rPr lang="tr-TR"/>
              <a:t>Sürekli mi aralıklı mı</a:t>
            </a:r>
            <a:endParaRPr/>
          </a:p>
          <a:p>
            <a:pPr indent="0" lvl="1" marL="457200" rtl="0" algn="l">
              <a:spcBef>
                <a:spcPts val="0"/>
              </a:spcBef>
              <a:spcAft>
                <a:spcPts val="0"/>
              </a:spcAft>
              <a:buNone/>
            </a:pPr>
            <a:r>
              <a:rPr lang="tr-TR"/>
              <a:t>Aralıklı semptomları tetikleyen etmenleri</a:t>
            </a:r>
            <a:endParaRPr/>
          </a:p>
          <a:p>
            <a:pPr indent="0" lvl="0" marL="0" rtl="0" algn="l">
              <a:spcBef>
                <a:spcPts val="0"/>
              </a:spcBef>
              <a:spcAft>
                <a:spcPts val="0"/>
              </a:spcAft>
              <a:buNone/>
            </a:pPr>
            <a:r>
              <a:t/>
            </a:r>
            <a:endParaRPr/>
          </a:p>
        </p:txBody>
      </p:sp>
      <p:sp>
        <p:nvSpPr>
          <p:cNvPr id="95" name="Google Shape;95;p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Acil doktorlarının nistagmusu anlama ve dökümente etmede eksiklikleri varmış.</a:t>
            </a:r>
            <a:endParaRPr/>
          </a:p>
          <a:p>
            <a:pPr indent="0" lvl="0" marL="0" rtl="0" algn="l">
              <a:spcBef>
                <a:spcPts val="0"/>
              </a:spcBef>
              <a:spcAft>
                <a:spcPts val="0"/>
              </a:spcAft>
              <a:buNone/>
            </a:pPr>
            <a:r>
              <a:rPr lang="tr-TR"/>
              <a:t>Sadece varlığı veya yokluğu karakteri kadar tanı koydurucu değildir.</a:t>
            </a:r>
            <a:endParaRPr/>
          </a:p>
          <a:p>
            <a:pPr indent="0" lvl="0" marL="0" rtl="0" algn="l">
              <a:spcBef>
                <a:spcPts val="0"/>
              </a:spcBef>
              <a:spcAft>
                <a:spcPts val="0"/>
              </a:spcAft>
              <a:buNone/>
            </a:pPr>
            <a:r>
              <a:rPr lang="tr-TR"/>
              <a:t>Tabloda belirtilenler hızlı ve güvenilir tanı koymada yardımcı olacaktır.</a:t>
            </a:r>
            <a:endParaRPr/>
          </a:p>
          <a:p>
            <a:pPr indent="0" lvl="1" marL="457200" rtl="0" algn="l">
              <a:spcBef>
                <a:spcPts val="0"/>
              </a:spcBef>
              <a:spcAft>
                <a:spcPts val="0"/>
              </a:spcAft>
              <a:buNone/>
            </a:pPr>
            <a:r>
              <a:rPr lang="tr-TR"/>
              <a:t>İlk olarak karşıya bakışta nistagmusa bakın</a:t>
            </a:r>
            <a:endParaRPr/>
          </a:p>
          <a:p>
            <a:pPr indent="0" lvl="1" marL="457200" rtl="0" algn="l">
              <a:spcBef>
                <a:spcPts val="0"/>
              </a:spcBef>
              <a:spcAft>
                <a:spcPts val="0"/>
              </a:spcAft>
              <a:buNone/>
            </a:pPr>
            <a:r>
              <a:rPr lang="tr-TR"/>
              <a:t>Daha sonra dört yöne bakışa bakın, nistagmusa hızlı faza göre isim verilir.</a:t>
            </a:r>
            <a:endParaRPr/>
          </a:p>
          <a:p>
            <a:pPr indent="0" lvl="1" marL="457200" rtl="0" algn="l">
              <a:spcBef>
                <a:spcPts val="0"/>
              </a:spcBef>
              <a:spcAft>
                <a:spcPts val="0"/>
              </a:spcAft>
              <a:buNone/>
            </a:pPr>
            <a:r>
              <a:rPr lang="tr-TR"/>
              <a:t>Hızlı fazı bakışla yön değiştiriyorsa, rotatuarsa, vertikalse santral kaynaklıdır.</a:t>
            </a:r>
            <a:endParaRPr/>
          </a:p>
          <a:p>
            <a:pPr indent="0" lvl="0" marL="0" rtl="0" algn="l">
              <a:spcBef>
                <a:spcPts val="0"/>
              </a:spcBef>
              <a:spcAft>
                <a:spcPts val="0"/>
              </a:spcAft>
              <a:buNone/>
            </a:pPr>
            <a:r>
              <a:t/>
            </a:r>
            <a:endParaRPr/>
          </a:p>
        </p:txBody>
      </p:sp>
      <p:sp>
        <p:nvSpPr>
          <p:cNvPr id="230" name="Google Shape;230;p1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tr-TR"/>
              <a:t>Pozitif test periferal </a:t>
            </a:r>
            <a:r>
              <a:rPr lang="tr-TR"/>
              <a:t>kaynaklıdır </a:t>
            </a:r>
            <a:r>
              <a:rPr lang="tr-TR" u="sng"/>
              <a:t>negatif ise santral </a:t>
            </a:r>
            <a:r>
              <a:rPr lang="tr-TR"/>
              <a:t>düşündürür.</a:t>
            </a:r>
            <a:endParaRPr/>
          </a:p>
          <a:p>
            <a:pPr indent="0" lvl="0" marL="0" rtl="0" algn="l">
              <a:spcBef>
                <a:spcPts val="0"/>
              </a:spcBef>
              <a:spcAft>
                <a:spcPts val="0"/>
              </a:spcAft>
              <a:buNone/>
            </a:pPr>
            <a:r>
              <a:rPr lang="tr-TR"/>
              <a:t>Ancak dehidratasyon veya sepsis sebepli baş dönmesi olan hastada test negatif olacaktır. Ama bu sonuç santral patolojiyi göstermez. Bu nedenle bu test nistagmusu olan akut vestibüler sendromlu hastalarda anlamlıdır.</a:t>
            </a:r>
            <a:endParaRPr/>
          </a:p>
          <a:p>
            <a:pPr indent="0" lvl="0" marL="0" rtl="0" algn="l">
              <a:spcBef>
                <a:spcPts val="0"/>
              </a:spcBef>
              <a:spcAft>
                <a:spcPts val="0"/>
              </a:spcAft>
              <a:buNone/>
            </a:pPr>
            <a:r>
              <a:rPr lang="tr-TR"/>
              <a:t>Bu nedenle nistagmus olmayan akut vestibuler sendromu santral patolojilerden ayırt etmede 4. ve 5. sorular önem taşımaktadır.</a:t>
            </a:r>
            <a:endParaRPr/>
          </a:p>
          <a:p>
            <a:pPr indent="0" lvl="0" marL="0" rtl="0" algn="l">
              <a:spcBef>
                <a:spcPts val="0"/>
              </a:spcBef>
              <a:spcAft>
                <a:spcPts val="0"/>
              </a:spcAft>
              <a:buNone/>
            </a:pPr>
            <a:r>
              <a:t/>
            </a:r>
            <a:endParaRPr/>
          </a:p>
        </p:txBody>
      </p:sp>
      <p:sp>
        <p:nvSpPr>
          <p:cNvPr id="243" name="Google Shape;243;p2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tr-TR" u="sng"/>
              <a:t>Fizik muayene görüntülemeden daha önemlidir.</a:t>
            </a:r>
            <a:endParaRPr/>
          </a:p>
          <a:p>
            <a:pPr indent="0" lvl="0" marL="0" rtl="0" algn="l">
              <a:spcBef>
                <a:spcPts val="0"/>
              </a:spcBef>
              <a:spcAft>
                <a:spcPts val="0"/>
              </a:spcAft>
              <a:buNone/>
            </a:pPr>
            <a:r>
              <a:rPr lang="tr-TR"/>
              <a:t>BT posterior dolaşım enfarktlarında </a:t>
            </a:r>
            <a:r>
              <a:rPr b="1" i="1" lang="tr-TR"/>
              <a:t>sensitivitesi düşük</a:t>
            </a:r>
            <a:endParaRPr/>
          </a:p>
          <a:p>
            <a:pPr indent="0" lvl="0" marL="0" rtl="0" algn="l">
              <a:spcBef>
                <a:spcPts val="0"/>
              </a:spcBef>
              <a:spcAft>
                <a:spcPts val="0"/>
              </a:spcAft>
              <a:buNone/>
            </a:pPr>
            <a:r>
              <a:rPr lang="tr-TR"/>
              <a:t>İzole akut vestibüler sendromda beyin kanaması çok nadir bir sebep olduğundan diğer semptomlar yoksa BT doktorların inandıklarının aksine mantıksız bir testtir.</a:t>
            </a:r>
            <a:endParaRPr/>
          </a:p>
          <a:p>
            <a:pPr indent="0" lvl="0" marL="0" rtl="0" algn="l">
              <a:spcBef>
                <a:spcPts val="0"/>
              </a:spcBef>
              <a:spcAft>
                <a:spcPts val="0"/>
              </a:spcAft>
              <a:buNone/>
            </a:pPr>
            <a:r>
              <a:rPr lang="tr-TR"/>
              <a:t>Retrospektif bir çalışmada BT normal olup taburcu edilen ve 30 gün içinde inme ile başvuranların sayısı BT çekilmeyen ve inme ile başvuranların iki katından fazladır.</a:t>
            </a:r>
            <a:endParaRPr/>
          </a:p>
          <a:p>
            <a:pPr indent="0" lvl="0" marL="0" rtl="0" algn="l">
              <a:spcBef>
                <a:spcPts val="0"/>
              </a:spcBef>
              <a:spcAft>
                <a:spcPts val="0"/>
              </a:spcAft>
              <a:buNone/>
            </a:pPr>
            <a:r>
              <a:rPr lang="tr-TR"/>
              <a:t>Bu da gösteriyor ki klinik geştalt doğru ama dışlamak için seçilen test yanlıştır.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9" name="Google Shape;269;p2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Difüzyon MR, Bt’ye üstün olmasına rağmen 3 çalışma göstermiştir ki akut vestibüler sendrom hastalarına 48 saat içinde çekilen diffüzyon MR gecikmiş MR ile kıyaslandığında %12-%18 aralığında yanlış negatiflikle sonuçlanmış. Küçük inme alanları içinse MRI %52 yanlış negatiflik göstermiş.</a:t>
            </a:r>
            <a:endParaRPr/>
          </a:p>
          <a:p>
            <a:pPr indent="0" lvl="0" marL="0" rtl="0" algn="l">
              <a:spcBef>
                <a:spcPts val="0"/>
              </a:spcBef>
              <a:spcAft>
                <a:spcPts val="0"/>
              </a:spcAft>
              <a:buNone/>
            </a:pPr>
            <a:r>
              <a:rPr lang="tr-TR"/>
              <a:t>Yeni bir meta analize göre Diffüzyon MR genel inmelerin %6.8inde negatif olarak görülüyor. Fakat posterior sistem enfarktlarında bu oran anterior sisteme göre 5 kat daha fazla olarak görülüyor. </a:t>
            </a:r>
            <a:endParaRPr/>
          </a:p>
          <a:p>
            <a:pPr indent="0" lvl="0" marL="0" rtl="0" algn="l">
              <a:spcBef>
                <a:spcPts val="0"/>
              </a:spcBef>
              <a:spcAft>
                <a:spcPts val="0"/>
              </a:spcAft>
              <a:buNone/>
            </a:pPr>
            <a:r>
              <a:rPr lang="tr-TR"/>
              <a:t>Gelişigüzel BT anjiyonun kullanılabilirliği ise çok düşük(%1.3)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6" name="Google Shape;276;p2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Akut vestibüler sendromda pozisyonel testler yapılmaz(Dixx-Hallpike) fakat bazen BPPV hastaları akut vestibüler sendroma benzer şekilde sürekli baş dönmesi tarif ederler.</a:t>
            </a:r>
            <a:endParaRPr/>
          </a:p>
          <a:p>
            <a:pPr indent="0" lvl="0" marL="0" rtl="0" algn="l">
              <a:spcBef>
                <a:spcPts val="0"/>
              </a:spcBef>
              <a:spcAft>
                <a:spcPts val="0"/>
              </a:spcAft>
              <a:buNone/>
            </a:pPr>
            <a:r>
              <a:rPr lang="tr-TR"/>
              <a:t>Onlarda genelde aralıklı olarak semptomlarda artış vardır ve istirahat halinde spontan nistagmus yoktur. Bu gibi durumlarda pozisyonel testler BPPV tanısını koymaya yardımcı olur ve uzun bir değerlendirmeden kaçınılmış olur.</a:t>
            </a:r>
            <a:endParaRPr/>
          </a:p>
          <a:p>
            <a:pPr indent="0" lvl="0" marL="0" rtl="0" algn="l">
              <a:spcBef>
                <a:spcPts val="0"/>
              </a:spcBef>
              <a:spcAft>
                <a:spcPts val="0"/>
              </a:spcAft>
              <a:buNone/>
            </a:pPr>
            <a:r>
              <a:rPr lang="tr-TR"/>
              <a:t>Bazı vestibüler nörit olan hastalarda nistagmus çok fazla belirgindir. Head Impulse Testi zorlaştırabilir. IV benzodiazepinler bu hastalarda 30-60dk kadar semptomları ve nistagmusu bastırabilir. Muayeneyi kolaylaştırır.</a:t>
            </a:r>
            <a:endParaRPr/>
          </a:p>
          <a:p>
            <a:pPr indent="0" lvl="0" marL="0" rtl="0" algn="l">
              <a:spcBef>
                <a:spcPts val="0"/>
              </a:spcBef>
              <a:spcAft>
                <a:spcPts val="0"/>
              </a:spcAft>
              <a:buNone/>
            </a:pPr>
            <a:r>
              <a:t/>
            </a:r>
            <a:endParaRPr/>
          </a:p>
        </p:txBody>
      </p:sp>
      <p:sp>
        <p:nvSpPr>
          <p:cNvPr id="283" name="Google Shape;283;p2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b9b63a90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b9b63a90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4b9b63a90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tr-T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Baş dönmesi hastalarının yaklaşık yarısının altta yatan başka bir medikal durumu vardır.</a:t>
            </a:r>
            <a:endParaRPr/>
          </a:p>
          <a:p>
            <a:pPr indent="0" lvl="1" marL="457200" rtl="0" algn="l">
              <a:spcBef>
                <a:spcPts val="0"/>
              </a:spcBef>
              <a:spcAft>
                <a:spcPts val="0"/>
              </a:spcAft>
              <a:buNone/>
            </a:pPr>
            <a:r>
              <a:rPr lang="tr-TR"/>
              <a:t>Gastrointestinal kanama,</a:t>
            </a:r>
            <a:endParaRPr/>
          </a:p>
          <a:p>
            <a:pPr indent="0" lvl="1" marL="457200" rtl="0" algn="l">
              <a:spcBef>
                <a:spcPts val="0"/>
              </a:spcBef>
              <a:spcAft>
                <a:spcPts val="0"/>
              </a:spcAft>
              <a:buNone/>
            </a:pPr>
            <a:r>
              <a:rPr lang="tr-TR"/>
              <a:t>Yeni başlanmış antihipertansifler</a:t>
            </a:r>
            <a:endParaRPr/>
          </a:p>
          <a:p>
            <a:pPr indent="0" lvl="0" marL="0" rtl="0" algn="l">
              <a:spcBef>
                <a:spcPts val="0"/>
              </a:spcBef>
              <a:spcAft>
                <a:spcPts val="0"/>
              </a:spcAft>
              <a:buNone/>
            </a:pPr>
            <a:r>
              <a:rPr lang="tr-TR"/>
              <a:t>Bazı hastalar BPPV ve ortostatik hipotansiyon gibi baş ve vücut hareketleriyle tetiklenen baş dönmesi ile başvururlar.</a:t>
            </a:r>
            <a:endParaRPr/>
          </a:p>
          <a:p>
            <a:pPr indent="0" lvl="0" marL="0" rtl="0" algn="l">
              <a:spcBef>
                <a:spcPts val="0"/>
              </a:spcBef>
              <a:spcAft>
                <a:spcPts val="0"/>
              </a:spcAft>
              <a:buNone/>
            </a:pPr>
            <a:r>
              <a:rPr lang="tr-TR"/>
              <a:t>Diğer hastalarda, herhangi bir şey tarafından tetiklenmeyen posterior sistem kaynaklı geçici iskemik atak veya vestibüler migren ile uyumlu kısa spontan baş dönmesi atakları vardır.</a:t>
            </a:r>
            <a:endParaRPr/>
          </a:p>
          <a:p>
            <a:pPr indent="0" lvl="0" marL="0" rtl="0" algn="l">
              <a:spcBef>
                <a:spcPts val="0"/>
              </a:spcBef>
              <a:spcAft>
                <a:spcPts val="0"/>
              </a:spcAft>
              <a:buNone/>
            </a:pPr>
            <a:r>
              <a:t/>
            </a:r>
            <a:endParaRPr/>
          </a:p>
        </p:txBody>
      </p:sp>
      <p:sp>
        <p:nvSpPr>
          <p:cNvPr id="109" name="Google Shape;109;p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Bu makalede altta yatan belli bir medikal durum olmayan, akut başlangıçlı kalıcı ve sürekli baş dönmesi beraberinde bulantı kusma olan hastalar üzerinde durulmuş. Bu hastalara genellikle nistagmus eşlik eder ama her zaman yoktur. Bu nedenle;</a:t>
            </a:r>
            <a:endParaRPr/>
          </a:p>
          <a:p>
            <a:pPr indent="0" lvl="1" marL="457200" rtl="0" algn="l">
              <a:spcBef>
                <a:spcPts val="0"/>
              </a:spcBef>
              <a:spcAft>
                <a:spcPts val="0"/>
              </a:spcAft>
              <a:buNone/>
            </a:pPr>
            <a:r>
              <a:rPr lang="tr-TR"/>
              <a:t>Akut vestibüler sendrom nistagmusun eşlik ettiği</a:t>
            </a:r>
            <a:endParaRPr/>
          </a:p>
          <a:p>
            <a:pPr indent="0" lvl="1" marL="457200" rtl="0" algn="l">
              <a:spcBef>
                <a:spcPts val="0"/>
              </a:spcBef>
              <a:spcAft>
                <a:spcPts val="0"/>
              </a:spcAft>
              <a:buNone/>
            </a:pPr>
            <a:r>
              <a:rPr lang="tr-TR"/>
              <a:t>Akut vestibüler sendrom nistagmusun eşlik etmediği şeklinde ikiye ayırmış.</a:t>
            </a:r>
            <a:endParaRPr/>
          </a:p>
          <a:p>
            <a:pPr indent="0" lvl="0" marL="0" rtl="0" algn="l">
              <a:spcBef>
                <a:spcPts val="0"/>
              </a:spcBef>
              <a:spcAft>
                <a:spcPts val="0"/>
              </a:spcAft>
              <a:buNone/>
            </a:pPr>
            <a:r>
              <a:rPr lang="tr-TR"/>
              <a:t>Vestibüler derken anatomik lokalizasyon değil semptomları kastetmiş.</a:t>
            </a:r>
            <a:endParaRPr/>
          </a:p>
          <a:p>
            <a:pPr indent="0" lvl="0" marL="0" rtl="0" algn="l">
              <a:spcBef>
                <a:spcPts val="0"/>
              </a:spcBef>
              <a:spcAft>
                <a:spcPts val="0"/>
              </a:spcAft>
              <a:buNone/>
            </a:pPr>
            <a:r>
              <a:rPr lang="tr-TR"/>
              <a:t>En büyük iki ayırıcı tanıda;</a:t>
            </a:r>
            <a:endParaRPr/>
          </a:p>
          <a:p>
            <a:pPr indent="0" lvl="1" marL="457200" rtl="0" algn="l">
              <a:spcBef>
                <a:spcPts val="0"/>
              </a:spcBef>
              <a:spcAft>
                <a:spcPts val="0"/>
              </a:spcAft>
              <a:buNone/>
            </a:pPr>
            <a:r>
              <a:rPr lang="tr-TR"/>
              <a:t>Vestibüler nörit</a:t>
            </a:r>
            <a:endParaRPr/>
          </a:p>
          <a:p>
            <a:pPr indent="0" lvl="1" marL="457200" rtl="0" algn="l">
              <a:spcBef>
                <a:spcPts val="0"/>
              </a:spcBef>
              <a:spcAft>
                <a:spcPts val="0"/>
              </a:spcAft>
              <a:buNone/>
            </a:pPr>
            <a:r>
              <a:rPr lang="tr-TR"/>
              <a:t>Posterior dolaşım kaynaklı inme olduğundan bu makalede bunlara odaklanılmış.</a:t>
            </a:r>
            <a:endParaRPr/>
          </a:p>
          <a:p>
            <a:pPr indent="0" lvl="0" marL="0" rtl="0" algn="l">
              <a:spcBef>
                <a:spcPts val="0"/>
              </a:spcBef>
              <a:spcAft>
                <a:spcPts val="0"/>
              </a:spcAft>
              <a:buNone/>
            </a:pPr>
            <a:r>
              <a:t/>
            </a:r>
            <a:endParaRPr/>
          </a:p>
        </p:txBody>
      </p:sp>
      <p:sp>
        <p:nvSpPr>
          <p:cNvPr id="116" name="Google Shape;116;p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sz="2000">
                <a:solidFill>
                  <a:schemeClr val="lt1"/>
                </a:solidFill>
              </a:rPr>
              <a:t>İç kulakta koklea, vestibüler ve yarım daire kanalları bulunur ve bunlar CN8 tarafından innerve olur.</a:t>
            </a:r>
            <a:endParaRPr/>
          </a:p>
          <a:p>
            <a:pPr indent="0" lvl="0" marL="0" rtl="0" algn="l">
              <a:spcBef>
                <a:spcPts val="0"/>
              </a:spcBef>
              <a:spcAft>
                <a:spcPts val="0"/>
              </a:spcAft>
              <a:buNone/>
            </a:pPr>
            <a:r>
              <a:rPr lang="tr-TR" sz="2000">
                <a:solidFill>
                  <a:schemeClr val="lt1"/>
                </a:solidFill>
              </a:rPr>
              <a:t>CN8 iki parçadan oluşur:</a:t>
            </a:r>
            <a:endParaRPr/>
          </a:p>
          <a:p>
            <a:pPr indent="0" lvl="1" marL="457200" rtl="0" algn="l">
              <a:spcBef>
                <a:spcPts val="0"/>
              </a:spcBef>
              <a:spcAft>
                <a:spcPts val="0"/>
              </a:spcAft>
              <a:buNone/>
            </a:pPr>
            <a:r>
              <a:rPr lang="tr-TR" sz="1600">
                <a:solidFill>
                  <a:schemeClr val="lt1"/>
                </a:solidFill>
              </a:rPr>
              <a:t>Koklear sinir</a:t>
            </a:r>
            <a:endParaRPr/>
          </a:p>
          <a:p>
            <a:pPr indent="0" lvl="1" marL="457200" rtl="0" algn="l">
              <a:spcBef>
                <a:spcPts val="0"/>
              </a:spcBef>
              <a:spcAft>
                <a:spcPts val="0"/>
              </a:spcAft>
              <a:buNone/>
            </a:pPr>
            <a:r>
              <a:rPr lang="tr-TR" sz="1600">
                <a:solidFill>
                  <a:schemeClr val="lt1"/>
                </a:solidFill>
              </a:rPr>
              <a:t>Vestibüler sinir</a:t>
            </a:r>
            <a:endParaRPr/>
          </a:p>
          <a:p>
            <a:pPr indent="0" lvl="0" marL="0" rtl="0" algn="l">
              <a:spcBef>
                <a:spcPts val="0"/>
              </a:spcBef>
              <a:spcAft>
                <a:spcPts val="0"/>
              </a:spcAft>
              <a:buNone/>
            </a:pPr>
            <a:r>
              <a:rPr lang="tr-TR" sz="2000">
                <a:solidFill>
                  <a:schemeClr val="lt1"/>
                </a:solidFill>
              </a:rPr>
              <a:t>Vestibüler sinir buradan beyin sapına ve oradan da başta serebellum olmak üzere diğer bölümlere gider.</a:t>
            </a:r>
            <a:endParaRPr sz="2000">
              <a:solidFill>
                <a:schemeClr val="lt1"/>
              </a:solidFill>
            </a:endParaRPr>
          </a:p>
          <a:p>
            <a:pPr indent="0" lvl="0" marL="0" rtl="0" algn="l">
              <a:spcBef>
                <a:spcPts val="0"/>
              </a:spcBef>
              <a:spcAft>
                <a:spcPts val="0"/>
              </a:spcAft>
              <a:buNone/>
            </a:pPr>
            <a:r>
              <a:t/>
            </a:r>
            <a:endParaRPr/>
          </a:p>
        </p:txBody>
      </p:sp>
      <p:sp>
        <p:nvSpPr>
          <p:cNvPr id="123" name="Google Shape;123;p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sz="1200">
                <a:solidFill>
                  <a:schemeClr val="lt1"/>
                </a:solidFill>
              </a:rPr>
              <a:t>PICA(vertebral arterin dalı) ve AICA(baziller arterin dalı) beyin sapı ve serebellumun çoğunluğunu besler.</a:t>
            </a:r>
            <a:endParaRPr/>
          </a:p>
          <a:p>
            <a:pPr indent="0" lvl="0" marL="0" rtl="0" algn="l">
              <a:spcBef>
                <a:spcPts val="0"/>
              </a:spcBef>
              <a:spcAft>
                <a:spcPts val="0"/>
              </a:spcAft>
              <a:buNone/>
            </a:pPr>
            <a:r>
              <a:rPr lang="tr-TR" sz="1200">
                <a:solidFill>
                  <a:schemeClr val="lt1"/>
                </a:solidFill>
              </a:rPr>
              <a:t>İşitme ve denge organları ise AICA dan dallanan a.labyrinthis ile beslenir.</a:t>
            </a:r>
            <a:endParaRPr/>
          </a:p>
          <a:p>
            <a:pPr indent="0" lvl="0" marL="0" rtl="0" algn="l">
              <a:spcBef>
                <a:spcPts val="0"/>
              </a:spcBef>
              <a:spcAft>
                <a:spcPts val="0"/>
              </a:spcAft>
              <a:buNone/>
            </a:pPr>
            <a:r>
              <a:rPr lang="tr-TR" sz="1200">
                <a:solidFill>
                  <a:schemeClr val="lt1"/>
                </a:solidFill>
              </a:rPr>
              <a:t>Labirent, vestibüler sinir veya ilişki santral sistemde herhangi bir iskemi veya hasar baş dönmesi, sağırlık veya her ikisine de yol açabilir.</a:t>
            </a:r>
            <a:endParaRPr sz="1200">
              <a:solidFill>
                <a:schemeClr val="lt1"/>
              </a:solidFill>
            </a:endParaRPr>
          </a:p>
          <a:p>
            <a:pPr indent="0" lvl="0" marL="0" rtl="0" algn="l">
              <a:spcBef>
                <a:spcPts val="0"/>
              </a:spcBef>
              <a:spcAft>
                <a:spcPts val="0"/>
              </a:spcAft>
              <a:buNone/>
            </a:pPr>
            <a:r>
              <a:t/>
            </a:r>
            <a:endParaRPr/>
          </a:p>
        </p:txBody>
      </p:sp>
      <p:sp>
        <p:nvSpPr>
          <p:cNvPr id="132" name="Google Shape;132;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Çeşitli tıbbi ve nörolojik durumlar nadiren izole akut vestibüler sendroma neden olurlar.</a:t>
            </a:r>
            <a:endParaRPr/>
          </a:p>
          <a:p>
            <a:pPr indent="0" lvl="0" marL="0" rtl="0" algn="l">
              <a:spcBef>
                <a:spcPts val="0"/>
              </a:spcBef>
              <a:spcAft>
                <a:spcPts val="0"/>
              </a:spcAft>
              <a:buNone/>
            </a:pPr>
            <a:r>
              <a:rPr lang="tr-TR"/>
              <a:t>Antikonvülsan toksisitesi, Wernicke’s sendromu ensefalopati olmaksızın akut vestibüler sendrom ile görülebilir. Yüksek riskli hastalar tiamin ile tedavi edilmelidir.</a:t>
            </a:r>
            <a:endParaRPr/>
          </a:p>
          <a:p>
            <a:pPr indent="0" lvl="0" marL="0" rtl="0" algn="l">
              <a:spcBef>
                <a:spcPts val="0"/>
              </a:spcBef>
              <a:spcAft>
                <a:spcPts val="0"/>
              </a:spcAft>
              <a:buNone/>
            </a:pPr>
            <a:r>
              <a:rPr lang="tr-TR"/>
              <a:t>Yeni tanı MS hastalarının %2si akut vestibüler sendrom ile başvurabilir.</a:t>
            </a:r>
            <a:endParaRPr/>
          </a:p>
          <a:p>
            <a:pPr indent="0" lvl="0" marL="0" rtl="0" algn="l">
              <a:spcBef>
                <a:spcPts val="0"/>
              </a:spcBef>
              <a:spcAft>
                <a:spcPts val="0"/>
              </a:spcAft>
              <a:buNone/>
            </a:pPr>
            <a:r>
              <a:rPr lang="tr-TR"/>
              <a:t>Acil doktoru için vestibüler nörit ile inme arasındaki ayrımı yapmak önemlidir.</a:t>
            </a:r>
            <a:endParaRPr/>
          </a:p>
          <a:p>
            <a:pPr indent="0" lvl="0" marL="0" rtl="0" algn="l">
              <a:spcBef>
                <a:spcPts val="0"/>
              </a:spcBef>
              <a:spcAft>
                <a:spcPts val="0"/>
              </a:spcAft>
              <a:buNone/>
            </a:pPr>
            <a:r>
              <a:t/>
            </a:r>
            <a:endParaRPr/>
          </a:p>
        </p:txBody>
      </p:sp>
      <p:sp>
        <p:nvSpPr>
          <p:cNvPr id="141" name="Google Shape;141;p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tr-TR"/>
              <a:t>Vestibüler nörit, CN8in vestibüler komponentinin enflamasyonudur. Bell’s palsisindeki patofizyolojiye benzer şekilde olur.</a:t>
            </a:r>
            <a:endParaRPr/>
          </a:p>
          <a:p>
            <a:pPr indent="0" lvl="0" marL="0" rtl="0" algn="l">
              <a:spcBef>
                <a:spcPts val="0"/>
              </a:spcBef>
              <a:spcAft>
                <a:spcPts val="0"/>
              </a:spcAft>
              <a:buNone/>
            </a:pPr>
            <a:r>
              <a:rPr lang="tr-TR"/>
              <a:t>Labirintit ise CN8in her iki komponentinin de enflamasyonudur.</a:t>
            </a:r>
            <a:endParaRPr/>
          </a:p>
          <a:p>
            <a:pPr indent="0" lvl="0" marL="0" rtl="0" algn="l">
              <a:spcBef>
                <a:spcPts val="0"/>
              </a:spcBef>
              <a:spcAft>
                <a:spcPts val="0"/>
              </a:spcAft>
              <a:buNone/>
            </a:pPr>
            <a:r>
              <a:t/>
            </a:r>
            <a:endParaRPr/>
          </a:p>
        </p:txBody>
      </p:sp>
      <p:sp>
        <p:nvSpPr>
          <p:cNvPr id="148" name="Google Shape;148;p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tr-TR"/>
              <a:t>Grewal, K., Austin, P.C., Kapral, M.K. et al. Missed strokes using computed tomography imaging in patients with vertigo: population-based cohort study. Stroke. 2015; 46: 108–113</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Slaydı"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ve Dikey Metin"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key Başlık ve Metin"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ve İçerik"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ki İçerik" type="twoObj">
  <p:cSld name="TWO_OBJECTS">
    <p:spTree>
      <p:nvGrpSpPr>
        <p:cNvPr id="27" name="Shape 27"/>
        <p:cNvGrpSpPr/>
        <p:nvPr/>
      </p:nvGrpSpPr>
      <p:grpSpPr>
        <a:xfrm>
          <a:off x="0" y="0"/>
          <a:ext cx="0" cy="0"/>
          <a:chOff x="0" y="0"/>
          <a:chExt cx="0" cy="0"/>
        </a:xfrm>
      </p:grpSpPr>
      <p:sp>
        <p:nvSpPr>
          <p:cNvPr id="28" name="Google Shape;2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ölüm Üst Bilgisi"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Karşılaştırma"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Yalnızca Başlık"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oş"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lı İçerik"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lı Resim"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b="0" l="0" r="0" t="0"/>
          <a:stretch/>
        </p:blipFill>
        <p:spPr>
          <a:xfrm>
            <a:off x="738089" y="468977"/>
            <a:ext cx="10740544" cy="3539066"/>
          </a:xfrm>
          <a:prstGeom prst="rect">
            <a:avLst/>
          </a:prstGeom>
          <a:noFill/>
          <a:ln>
            <a:noFill/>
          </a:ln>
        </p:spPr>
      </p:pic>
      <p:sp>
        <p:nvSpPr>
          <p:cNvPr id="89" name="Google Shape;89;p13"/>
          <p:cNvSpPr/>
          <p:nvPr/>
        </p:nvSpPr>
        <p:spPr>
          <a:xfrm>
            <a:off x="0" y="4918509"/>
            <a:ext cx="12192000" cy="1939491"/>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txBox="1"/>
          <p:nvPr>
            <p:ph type="ctrTitle"/>
          </p:nvPr>
        </p:nvSpPr>
        <p:spPr>
          <a:xfrm>
            <a:off x="1600200" y="4269282"/>
            <a:ext cx="8991600" cy="1264762"/>
          </a:xfrm>
          <a:prstGeom prst="rect">
            <a:avLst/>
          </a:prstGeom>
          <a:solidFill>
            <a:srgbClr val="FFFFFF"/>
          </a:solidFill>
          <a:ln cap="flat" cmpd="sng" w="38100">
            <a:solidFill>
              <a:srgbClr val="404040"/>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404040"/>
              </a:buClr>
              <a:buSzPts val="4000"/>
              <a:buFont typeface="Calibri"/>
              <a:buNone/>
            </a:pPr>
            <a:r>
              <a:rPr lang="tr-TR" sz="4000">
                <a:solidFill>
                  <a:srgbClr val="404040"/>
                </a:solidFill>
              </a:rPr>
              <a:t>Makale Saati</a:t>
            </a:r>
            <a:endParaRPr/>
          </a:p>
        </p:txBody>
      </p:sp>
      <p:sp>
        <p:nvSpPr>
          <p:cNvPr id="91" name="Google Shape;91;p13"/>
          <p:cNvSpPr txBox="1"/>
          <p:nvPr>
            <p:ph idx="1" type="subTitle"/>
          </p:nvPr>
        </p:nvSpPr>
        <p:spPr>
          <a:xfrm>
            <a:off x="2695194" y="5688535"/>
            <a:ext cx="6801612" cy="5361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1800"/>
              <a:buNone/>
            </a:pPr>
            <a:r>
              <a:rPr lang="tr-TR" sz="1800">
                <a:solidFill>
                  <a:srgbClr val="FFFFFF"/>
                </a:solidFill>
              </a:rPr>
              <a:t>Dr. Ramazan Sivil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tr-TR"/>
              <a:t>Yanlış tanı</a:t>
            </a:r>
            <a:endParaRPr/>
          </a:p>
        </p:txBody>
      </p:sp>
      <p:sp>
        <p:nvSpPr>
          <p:cNvPr id="158" name="Google Shape;158;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Posterior stroke için yanlış tanı samanlıktaki iğne fenomeni </a:t>
            </a:r>
            <a:endParaRPr/>
          </a:p>
          <a:p>
            <a:pPr indent="-228600" lvl="1" marL="685800" rtl="0" algn="l">
              <a:lnSpc>
                <a:spcPct val="90000"/>
              </a:lnSpc>
              <a:spcBef>
                <a:spcPts val="500"/>
              </a:spcBef>
              <a:spcAft>
                <a:spcPts val="0"/>
              </a:spcAft>
              <a:buClr>
                <a:schemeClr val="dk1"/>
              </a:buClr>
              <a:buSzPts val="2400"/>
              <a:buChar char="•"/>
            </a:pPr>
            <a:r>
              <a:rPr lang="tr-TR"/>
              <a:t>Samanlık baş dönmesi hastaları, </a:t>
            </a:r>
            <a:endParaRPr/>
          </a:p>
          <a:p>
            <a:pPr indent="-228600" lvl="1" marL="685800" rtl="0" algn="l">
              <a:lnSpc>
                <a:spcPct val="90000"/>
              </a:lnSpc>
              <a:spcBef>
                <a:spcPts val="500"/>
              </a:spcBef>
              <a:spcAft>
                <a:spcPts val="0"/>
              </a:spcAft>
              <a:buClr>
                <a:schemeClr val="dk1"/>
              </a:buClr>
              <a:buSzPts val="2400"/>
              <a:buChar char="•"/>
            </a:pPr>
            <a:r>
              <a:rPr lang="tr-TR"/>
              <a:t>iğne ise stroke sebepli izole baş dönmesi olan hastalar.</a:t>
            </a:r>
            <a:endParaRPr/>
          </a:p>
          <a:p>
            <a:pPr indent="-228600" lvl="0" marL="228600" rtl="0" algn="l">
              <a:lnSpc>
                <a:spcPct val="90000"/>
              </a:lnSpc>
              <a:spcBef>
                <a:spcPts val="1000"/>
              </a:spcBef>
              <a:spcAft>
                <a:spcPts val="0"/>
              </a:spcAft>
              <a:buClr>
                <a:schemeClr val="dk1"/>
              </a:buClr>
              <a:buSzPts val="2800"/>
              <a:buChar char="•"/>
            </a:pPr>
            <a:r>
              <a:rPr lang="tr-TR"/>
              <a:t>1300 hastalık bir çalışmada %0.7</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65" name="Google Shape;165;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Baş dönmesi ile acile başvuran ve periferik baş dönmesi tanısıyla taburcu edilen hastaların </a:t>
            </a:r>
            <a:r>
              <a:rPr b="1" i="1" lang="tr-TR"/>
              <a:t>sonradan inme tanısıyla 7 gün içinde</a:t>
            </a:r>
            <a:r>
              <a:rPr lang="tr-TR"/>
              <a:t> </a:t>
            </a:r>
            <a:r>
              <a:rPr b="1" i="1" lang="tr-TR"/>
              <a:t>hastaneye yatış </a:t>
            </a:r>
            <a:r>
              <a:rPr lang="tr-TR"/>
              <a:t>oranları </a:t>
            </a:r>
            <a:r>
              <a:rPr b="1" i="1" lang="tr-TR"/>
              <a:t>%0.14-%0.50 </a:t>
            </a:r>
            <a:endParaRPr b="1" i="1"/>
          </a:p>
          <a:p>
            <a:pPr indent="-228600" lvl="0" marL="228600" rtl="0" algn="l">
              <a:lnSpc>
                <a:spcPct val="90000"/>
              </a:lnSpc>
              <a:spcBef>
                <a:spcPts val="1000"/>
              </a:spcBef>
              <a:spcAft>
                <a:spcPts val="0"/>
              </a:spcAft>
              <a:buClr>
                <a:schemeClr val="dk1"/>
              </a:buClr>
              <a:buSzPts val="2800"/>
              <a:buChar char="•"/>
            </a:pPr>
            <a:r>
              <a:rPr lang="tr-TR"/>
              <a:t>serebellar inmelerin </a:t>
            </a:r>
            <a:r>
              <a:rPr b="1" i="1" lang="tr-TR"/>
              <a:t>yanlış tanı </a:t>
            </a:r>
            <a:r>
              <a:rPr lang="tr-TR"/>
              <a:t>alma oranı %29-%59 </a:t>
            </a:r>
            <a:endParaRPr/>
          </a:p>
          <a:p>
            <a:pPr indent="-228600" lvl="0" marL="228600" rtl="0" algn="l">
              <a:lnSpc>
                <a:spcPct val="90000"/>
              </a:lnSpc>
              <a:spcBef>
                <a:spcPts val="1000"/>
              </a:spcBef>
              <a:spcAft>
                <a:spcPts val="0"/>
              </a:spcAft>
              <a:buClr>
                <a:schemeClr val="dk1"/>
              </a:buClr>
              <a:buSzPts val="2800"/>
              <a:buChar char="•"/>
            </a:pPr>
            <a:r>
              <a:rPr lang="tr-TR"/>
              <a:t>Yanlış tanı risk faktörleri;</a:t>
            </a:r>
            <a:endParaRPr/>
          </a:p>
          <a:p>
            <a:pPr indent="-228600" lvl="1" marL="685800" rtl="0" algn="l">
              <a:lnSpc>
                <a:spcPct val="90000"/>
              </a:lnSpc>
              <a:spcBef>
                <a:spcPts val="500"/>
              </a:spcBef>
              <a:spcAft>
                <a:spcPts val="0"/>
              </a:spcAft>
              <a:buClr>
                <a:schemeClr val="dk1"/>
              </a:buClr>
              <a:buSzPts val="2400"/>
              <a:buChar char="•"/>
            </a:pPr>
            <a:r>
              <a:rPr lang="tr-TR"/>
              <a:t>Genç yaş</a:t>
            </a:r>
            <a:endParaRPr/>
          </a:p>
          <a:p>
            <a:pPr indent="-228600" lvl="1" marL="685800" rtl="0" algn="l">
              <a:lnSpc>
                <a:spcPct val="90000"/>
              </a:lnSpc>
              <a:spcBef>
                <a:spcPts val="500"/>
              </a:spcBef>
              <a:spcAft>
                <a:spcPts val="0"/>
              </a:spcAft>
              <a:buClr>
                <a:schemeClr val="dk1"/>
              </a:buClr>
              <a:buSzPts val="2400"/>
              <a:buChar char="•"/>
            </a:pPr>
            <a:r>
              <a:rPr lang="tr-TR"/>
              <a:t>Vertebral diseksiyon</a:t>
            </a:r>
            <a:endParaRPr/>
          </a:p>
          <a:p>
            <a:pPr indent="-228600" lvl="1" marL="685800" rtl="0" algn="l">
              <a:lnSpc>
                <a:spcPct val="90000"/>
              </a:lnSpc>
              <a:spcBef>
                <a:spcPts val="500"/>
              </a:spcBef>
              <a:spcAft>
                <a:spcPts val="0"/>
              </a:spcAft>
              <a:buClr>
                <a:schemeClr val="dk1"/>
              </a:buClr>
              <a:buSzPts val="2400"/>
              <a:buChar char="•"/>
            </a:pPr>
            <a:r>
              <a:rPr lang="tr-TR"/>
              <a:t>Baş dönmesinin başvuru şekli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72" name="Google Shape;172;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Serebellar inmelerin </a:t>
            </a:r>
            <a:r>
              <a:rPr b="1" i="1" lang="tr-TR"/>
              <a:t>%10 kadarı izole baş dönmesi </a:t>
            </a:r>
            <a:r>
              <a:rPr lang="tr-TR"/>
              <a:t>(25/240)</a:t>
            </a:r>
            <a:endParaRPr/>
          </a:p>
          <a:p>
            <a:pPr indent="-228600" lvl="0" marL="228600" rtl="0" algn="l">
              <a:lnSpc>
                <a:spcPct val="90000"/>
              </a:lnSpc>
              <a:spcBef>
                <a:spcPts val="1000"/>
              </a:spcBef>
              <a:spcAft>
                <a:spcPts val="0"/>
              </a:spcAft>
              <a:buClr>
                <a:schemeClr val="dk1"/>
              </a:buClr>
              <a:buSzPts val="2800"/>
              <a:buChar char="•"/>
            </a:pPr>
            <a:r>
              <a:rPr lang="tr-TR"/>
              <a:t>Posterior dolaşım inmelerinde anterior dolaşım inmelerine göre </a:t>
            </a:r>
            <a:r>
              <a:rPr b="1" i="1" lang="tr-TR"/>
              <a:t>2 kat </a:t>
            </a:r>
            <a:r>
              <a:rPr lang="tr-TR"/>
              <a:t>daha fazla yanlış tanı </a:t>
            </a:r>
            <a:endParaRPr/>
          </a:p>
          <a:p>
            <a:pPr indent="-228600" lvl="0" marL="228600" rtl="0" algn="l">
              <a:lnSpc>
                <a:spcPct val="90000"/>
              </a:lnSpc>
              <a:spcBef>
                <a:spcPts val="1000"/>
              </a:spcBef>
              <a:spcAft>
                <a:spcPts val="0"/>
              </a:spcAft>
              <a:buClr>
                <a:schemeClr val="dk1"/>
              </a:buClr>
              <a:buSzPts val="2800"/>
              <a:buChar char="•"/>
            </a:pPr>
            <a:r>
              <a:rPr b="1" i="1" lang="tr-TR"/>
              <a:t>Başlangıç zamanı ve tetikleyici faktörler </a:t>
            </a:r>
            <a:r>
              <a:rPr lang="tr-TR"/>
              <a:t>önemli</a:t>
            </a:r>
            <a:endParaRPr b="1" i="1"/>
          </a:p>
          <a:p>
            <a:pPr indent="-228600" lvl="0" marL="228600" rtl="0" algn="l">
              <a:lnSpc>
                <a:spcPct val="90000"/>
              </a:lnSpc>
              <a:spcBef>
                <a:spcPts val="1000"/>
              </a:spcBef>
              <a:spcAft>
                <a:spcPts val="0"/>
              </a:spcAft>
              <a:buClr>
                <a:schemeClr val="dk1"/>
              </a:buClr>
              <a:buSzPts val="2800"/>
              <a:buChar char="•"/>
            </a:pPr>
            <a:r>
              <a:rPr lang="tr-TR"/>
              <a:t>‘</a:t>
            </a:r>
            <a:r>
              <a:rPr lang="tr-TR" u="sng"/>
              <a:t>baş dönmesini ne şekilde tariflersin’ yanıltıcı</a:t>
            </a:r>
            <a:endParaRPr u="sng"/>
          </a:p>
          <a:p>
            <a:pPr indent="-228600" lvl="0" marL="228600" rtl="0" algn="l">
              <a:lnSpc>
                <a:spcPct val="90000"/>
              </a:lnSpc>
              <a:spcBef>
                <a:spcPts val="1000"/>
              </a:spcBef>
              <a:spcAft>
                <a:spcPts val="0"/>
              </a:spcAft>
              <a:buClr>
                <a:schemeClr val="dk1"/>
              </a:buClr>
              <a:buSzPts val="2800"/>
              <a:buChar char="•"/>
            </a:pPr>
            <a:r>
              <a:rPr lang="tr-TR"/>
              <a:t>Yılda 45bin ile 75bin hasta yanlış tanı nedenli mağdur (ABD)</a:t>
            </a:r>
            <a:endParaRPr/>
          </a:p>
          <a:p>
            <a:pPr indent="-228600" lvl="0" marL="228600" rtl="0" algn="l">
              <a:lnSpc>
                <a:spcPct val="90000"/>
              </a:lnSpc>
              <a:spcBef>
                <a:spcPts val="1000"/>
              </a:spcBef>
              <a:spcAft>
                <a:spcPts val="0"/>
              </a:spcAft>
              <a:buClr>
                <a:schemeClr val="dk1"/>
              </a:buClr>
              <a:buSzPts val="2800"/>
              <a:buChar char="•"/>
            </a:pPr>
            <a:r>
              <a:rPr lang="tr-TR"/>
              <a:t>Geniş retrospektif bir çalışmada;(2200 hastada 47(n) atlanmış inme)</a:t>
            </a:r>
            <a:endParaRPr/>
          </a:p>
          <a:p>
            <a:pPr indent="-228600" lvl="1" marL="685800" rtl="0" algn="l">
              <a:lnSpc>
                <a:spcPct val="90000"/>
              </a:lnSpc>
              <a:spcBef>
                <a:spcPts val="500"/>
              </a:spcBef>
              <a:spcAft>
                <a:spcPts val="0"/>
              </a:spcAft>
              <a:buClr>
                <a:schemeClr val="dk1"/>
              </a:buClr>
              <a:buSzPts val="2400"/>
              <a:buChar char="•"/>
            </a:pPr>
            <a:r>
              <a:rPr lang="tr-TR"/>
              <a:t> </a:t>
            </a:r>
            <a:r>
              <a:rPr b="1" i="1" lang="tr-TR"/>
              <a:t>serebellar inme </a:t>
            </a:r>
            <a:r>
              <a:rPr lang="tr-TR"/>
              <a:t>yanlış tanısı </a:t>
            </a:r>
            <a:r>
              <a:rPr b="1" i="1" lang="tr-TR"/>
              <a:t>genel inme </a:t>
            </a:r>
            <a:r>
              <a:rPr lang="tr-TR"/>
              <a:t>yanlış tanısına oranla 4 kat daha fazla</a:t>
            </a:r>
            <a:endParaRPr/>
          </a:p>
          <a:p>
            <a:pPr indent="-228600" lvl="1" marL="685800" rtl="0" algn="l">
              <a:lnSpc>
                <a:spcPct val="90000"/>
              </a:lnSpc>
              <a:spcBef>
                <a:spcPts val="500"/>
              </a:spcBef>
              <a:spcAft>
                <a:spcPts val="0"/>
              </a:spcAft>
              <a:buClr>
                <a:schemeClr val="dk1"/>
              </a:buClr>
              <a:buSzPts val="2400"/>
              <a:buChar char="•"/>
            </a:pPr>
            <a:r>
              <a:rPr lang="tr-TR"/>
              <a:t>12 aylık morbidite ve mortalite daha fazla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79" name="Google Shape;179;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800"/>
              <a:buChar char="•"/>
            </a:pPr>
            <a:r>
              <a:rPr lang="tr-TR"/>
              <a:t>Prospektif verilere göre </a:t>
            </a:r>
            <a:r>
              <a:rPr b="1" i="1" lang="tr-TR"/>
              <a:t>kötü sonlanım açısından</a:t>
            </a:r>
            <a:endParaRPr/>
          </a:p>
          <a:p>
            <a:pPr indent="-228600" lvl="1" marL="685800" rtl="0" algn="l">
              <a:lnSpc>
                <a:spcPct val="80000"/>
              </a:lnSpc>
              <a:spcBef>
                <a:spcPts val="500"/>
              </a:spcBef>
              <a:spcAft>
                <a:spcPts val="0"/>
              </a:spcAft>
              <a:buClr>
                <a:schemeClr val="dk1"/>
              </a:buClr>
              <a:buSzPts val="2400"/>
              <a:buChar char="•"/>
            </a:pPr>
            <a:r>
              <a:rPr lang="tr-TR"/>
              <a:t>acil servise baş dönmesi ile başvuran ve yanlış tanı alan hastalarla </a:t>
            </a:r>
            <a:endParaRPr/>
          </a:p>
          <a:p>
            <a:pPr indent="-228600" lvl="1" marL="685800" rtl="0" algn="l">
              <a:lnSpc>
                <a:spcPct val="80000"/>
              </a:lnSpc>
              <a:spcBef>
                <a:spcPts val="500"/>
              </a:spcBef>
              <a:spcAft>
                <a:spcPts val="0"/>
              </a:spcAft>
              <a:buClr>
                <a:schemeClr val="dk1"/>
              </a:buClr>
              <a:buSzPts val="2400"/>
              <a:buChar char="•"/>
            </a:pPr>
            <a:r>
              <a:rPr lang="tr-TR"/>
              <a:t>doğru tanı almış hastalar arasında </a:t>
            </a:r>
            <a:endParaRPr/>
          </a:p>
          <a:p>
            <a:pPr indent="-228600" lvl="0" marL="228600" rtl="0" algn="l">
              <a:lnSpc>
                <a:spcPct val="80000"/>
              </a:lnSpc>
              <a:spcBef>
                <a:spcPts val="1000"/>
              </a:spcBef>
              <a:spcAft>
                <a:spcPts val="0"/>
              </a:spcAft>
              <a:buClr>
                <a:schemeClr val="dk1"/>
              </a:buClr>
              <a:buSzPts val="2800"/>
              <a:buChar char="•"/>
            </a:pPr>
            <a:r>
              <a:rPr b="1" i="1" lang="tr-TR"/>
              <a:t>Yeterli veri yoktur</a:t>
            </a:r>
            <a:r>
              <a:rPr lang="tr-TR"/>
              <a:t>.</a:t>
            </a:r>
            <a:endParaRPr/>
          </a:p>
          <a:p>
            <a:pPr indent="-228600" lvl="0" marL="228600" rtl="0" algn="l">
              <a:lnSpc>
                <a:spcPct val="80000"/>
              </a:lnSpc>
              <a:spcBef>
                <a:spcPts val="1000"/>
              </a:spcBef>
              <a:spcAft>
                <a:spcPts val="0"/>
              </a:spcAft>
              <a:buClr>
                <a:schemeClr val="dk1"/>
              </a:buClr>
              <a:buSzPts val="2800"/>
              <a:buChar char="•"/>
            </a:pPr>
            <a:r>
              <a:rPr lang="tr-TR"/>
              <a:t>Tedavi edilmemiş hastalarda </a:t>
            </a:r>
            <a:endParaRPr/>
          </a:p>
          <a:p>
            <a:pPr indent="-228600" lvl="1" marL="685800" rtl="0" algn="l">
              <a:lnSpc>
                <a:spcPct val="80000"/>
              </a:lnSpc>
              <a:spcBef>
                <a:spcPts val="500"/>
              </a:spcBef>
              <a:spcAft>
                <a:spcPts val="0"/>
              </a:spcAft>
              <a:buClr>
                <a:schemeClr val="dk1"/>
              </a:buClr>
              <a:buSzPts val="2400"/>
              <a:buChar char="•"/>
            </a:pPr>
            <a:r>
              <a:rPr lang="tr-TR"/>
              <a:t>beyin ödemi,</a:t>
            </a:r>
            <a:endParaRPr/>
          </a:p>
          <a:p>
            <a:pPr indent="-228600" lvl="1" marL="685800" rtl="0" algn="l">
              <a:lnSpc>
                <a:spcPct val="80000"/>
              </a:lnSpc>
              <a:spcBef>
                <a:spcPts val="500"/>
              </a:spcBef>
              <a:spcAft>
                <a:spcPts val="0"/>
              </a:spcAft>
              <a:buClr>
                <a:schemeClr val="dk1"/>
              </a:buClr>
              <a:buSzPts val="2400"/>
              <a:buChar char="•"/>
            </a:pPr>
            <a:r>
              <a:rPr lang="tr-TR"/>
              <a:t>inme ilerlemesi  </a:t>
            </a:r>
            <a:endParaRPr/>
          </a:p>
          <a:p>
            <a:pPr indent="-228600" lvl="1" marL="685800" rtl="0" algn="l">
              <a:lnSpc>
                <a:spcPct val="80000"/>
              </a:lnSpc>
              <a:spcBef>
                <a:spcPts val="500"/>
              </a:spcBef>
              <a:spcAft>
                <a:spcPts val="0"/>
              </a:spcAft>
              <a:buClr>
                <a:schemeClr val="dk1"/>
              </a:buClr>
              <a:buSzPts val="2400"/>
              <a:buChar char="•"/>
            </a:pPr>
            <a:r>
              <a:rPr lang="tr-TR"/>
              <a:t>ikincil inmeler</a:t>
            </a:r>
            <a:endParaRPr/>
          </a:p>
          <a:p>
            <a:pPr indent="-228600" lvl="0" marL="228600" rtl="0" algn="l">
              <a:lnSpc>
                <a:spcPct val="80000"/>
              </a:lnSpc>
              <a:spcBef>
                <a:spcPts val="1000"/>
              </a:spcBef>
              <a:spcAft>
                <a:spcPts val="0"/>
              </a:spcAft>
              <a:buClr>
                <a:schemeClr val="dk1"/>
              </a:buClr>
              <a:buSzPts val="2800"/>
              <a:buChar char="•"/>
            </a:pPr>
            <a:r>
              <a:rPr lang="tr-TR"/>
              <a:t>Aynı zamanda benign sebepli baş dönmelerinin tedavisindeki eksiklik nedeniyle de zararlar oluşabilir.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tr-TR"/>
              <a:t>Vestibüler sendromu inmeden ayırmak</a:t>
            </a:r>
            <a:endParaRPr/>
          </a:p>
        </p:txBody>
      </p:sp>
      <p:sp>
        <p:nvSpPr>
          <p:cNvPr id="186" name="Google Shape;186;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800"/>
              <a:buChar char="•"/>
            </a:pPr>
            <a:r>
              <a:rPr b="1" i="1" lang="tr-TR"/>
              <a:t>Tek başına ayıracak bir şey yoktur.</a:t>
            </a:r>
            <a:endParaRPr/>
          </a:p>
          <a:p>
            <a:pPr indent="-228600" lvl="1" marL="685800" rtl="0" algn="l">
              <a:lnSpc>
                <a:spcPct val="80000"/>
              </a:lnSpc>
              <a:spcBef>
                <a:spcPts val="500"/>
              </a:spcBef>
              <a:spcAft>
                <a:spcPts val="0"/>
              </a:spcAft>
              <a:buClr>
                <a:schemeClr val="dk1"/>
              </a:buClr>
              <a:buSzPts val="2400"/>
              <a:buChar char="•"/>
            </a:pPr>
            <a:r>
              <a:rPr i="1" lang="tr-TR"/>
              <a:t>Ani başlangıçlı</a:t>
            </a:r>
            <a:endParaRPr/>
          </a:p>
          <a:p>
            <a:pPr indent="-228600" lvl="1" marL="685800" rtl="0" algn="l">
              <a:lnSpc>
                <a:spcPct val="80000"/>
              </a:lnSpc>
              <a:spcBef>
                <a:spcPts val="500"/>
              </a:spcBef>
              <a:spcAft>
                <a:spcPts val="0"/>
              </a:spcAft>
              <a:buClr>
                <a:schemeClr val="dk1"/>
              </a:buClr>
              <a:buSzPts val="2400"/>
              <a:buChar char="•"/>
            </a:pPr>
            <a:r>
              <a:rPr i="1" lang="tr-TR"/>
              <a:t>Baş veya boyun ağrısı					 </a:t>
            </a:r>
            <a:r>
              <a:rPr b="1" i="1" lang="tr-TR"/>
              <a:t>İnme Lehine</a:t>
            </a:r>
            <a:endParaRPr/>
          </a:p>
          <a:p>
            <a:pPr indent="-228600" lvl="1" marL="685800" rtl="0" algn="l">
              <a:lnSpc>
                <a:spcPct val="80000"/>
              </a:lnSpc>
              <a:spcBef>
                <a:spcPts val="500"/>
              </a:spcBef>
              <a:spcAft>
                <a:spcPts val="0"/>
              </a:spcAft>
              <a:buClr>
                <a:schemeClr val="dk1"/>
              </a:buClr>
              <a:buSzPts val="2400"/>
              <a:buChar char="•"/>
            </a:pPr>
            <a:r>
              <a:rPr i="1" lang="tr-TR"/>
              <a:t>Vasküler risk faktörleri</a:t>
            </a:r>
            <a:endParaRPr/>
          </a:p>
          <a:p>
            <a:pPr indent="-228600" lvl="1" marL="685800" rtl="0" algn="l">
              <a:lnSpc>
                <a:spcPct val="80000"/>
              </a:lnSpc>
              <a:spcBef>
                <a:spcPts val="500"/>
              </a:spcBef>
              <a:spcAft>
                <a:spcPts val="0"/>
              </a:spcAft>
              <a:buClr>
                <a:schemeClr val="dk1"/>
              </a:buClr>
              <a:buSzPts val="2400"/>
              <a:buChar char="•"/>
            </a:pPr>
            <a:r>
              <a:rPr i="1" lang="tr-TR"/>
              <a:t>Diplopi gibi diğer nörolojik semptomlar</a:t>
            </a:r>
            <a:endParaRPr/>
          </a:p>
          <a:p>
            <a:pPr indent="-228600" lvl="0" marL="228600" rtl="0" algn="l">
              <a:lnSpc>
                <a:spcPct val="80000"/>
              </a:lnSpc>
              <a:spcBef>
                <a:spcPts val="1000"/>
              </a:spcBef>
              <a:spcAft>
                <a:spcPts val="0"/>
              </a:spcAft>
              <a:buClr>
                <a:schemeClr val="dk1"/>
              </a:buClr>
              <a:buSzPts val="2800"/>
              <a:buChar char="•"/>
            </a:pPr>
            <a:r>
              <a:rPr lang="tr-TR"/>
              <a:t>TİA </a:t>
            </a:r>
            <a:r>
              <a:rPr b="1" i="1" lang="tr-TR"/>
              <a:t>(inme) </a:t>
            </a:r>
            <a:endParaRPr/>
          </a:p>
          <a:p>
            <a:pPr indent="-228600" lvl="0" marL="228600" rtl="0" algn="l">
              <a:lnSpc>
                <a:spcPct val="80000"/>
              </a:lnSpc>
              <a:spcBef>
                <a:spcPts val="1000"/>
              </a:spcBef>
              <a:spcAft>
                <a:spcPts val="0"/>
              </a:spcAft>
              <a:buClr>
                <a:schemeClr val="dk1"/>
              </a:buClr>
              <a:buSzPts val="2800"/>
              <a:buChar char="•"/>
            </a:pPr>
            <a:r>
              <a:rPr lang="tr-TR" u="sng"/>
              <a:t>Geçici baş dönmesi </a:t>
            </a:r>
            <a:r>
              <a:rPr b="1" i="1" lang="tr-TR" u="sng"/>
              <a:t>(vestibüler nöritlerin </a:t>
            </a:r>
            <a:r>
              <a:rPr lang="tr-TR" u="sng"/>
              <a:t>%25’inde)</a:t>
            </a:r>
            <a:endParaRPr u="sng"/>
          </a:p>
          <a:p>
            <a:pPr indent="-228600" lvl="0" marL="228600" rtl="0" algn="l">
              <a:lnSpc>
                <a:spcPct val="80000"/>
              </a:lnSpc>
              <a:spcBef>
                <a:spcPts val="1000"/>
              </a:spcBef>
              <a:spcAft>
                <a:spcPts val="0"/>
              </a:spcAft>
              <a:buClr>
                <a:schemeClr val="dk1"/>
              </a:buClr>
              <a:buSzPts val="2800"/>
              <a:buChar char="•"/>
            </a:pPr>
            <a:r>
              <a:rPr lang="tr-TR"/>
              <a:t>İşitme kaybı </a:t>
            </a:r>
            <a:r>
              <a:rPr b="1" i="1" lang="tr-TR"/>
              <a:t>(labirintit)</a:t>
            </a:r>
            <a:endParaRPr b="1" i="1"/>
          </a:p>
          <a:p>
            <a:pPr indent="-228600" lvl="0" marL="228600" rtl="0" algn="l">
              <a:lnSpc>
                <a:spcPct val="80000"/>
              </a:lnSpc>
              <a:spcBef>
                <a:spcPts val="1000"/>
              </a:spcBef>
              <a:spcAft>
                <a:spcPts val="0"/>
              </a:spcAft>
              <a:buClr>
                <a:schemeClr val="dk1"/>
              </a:buClr>
              <a:buSzPts val="2800"/>
              <a:buChar char="•"/>
            </a:pPr>
            <a:r>
              <a:rPr lang="tr-TR" u="sng"/>
              <a:t>AICA ve a.labiryntis enfarktları</a:t>
            </a:r>
            <a:r>
              <a:rPr lang="tr-TR"/>
              <a:t> da eş zamanlı denge ve işitme kaybı yapabilir.</a:t>
            </a:r>
            <a:endParaRPr/>
          </a:p>
        </p:txBody>
      </p:sp>
      <p:sp>
        <p:nvSpPr>
          <p:cNvPr id="187" name="Google Shape;187;p26"/>
          <p:cNvSpPr/>
          <p:nvPr/>
        </p:nvSpPr>
        <p:spPr>
          <a:xfrm>
            <a:off x="6096000" y="2066192"/>
            <a:ext cx="2074985" cy="1424354"/>
          </a:xfrm>
          <a:prstGeom prst="rightArrow">
            <a:avLst>
              <a:gd fmla="val 50000" name="adj1"/>
              <a:gd fmla="val 50000" name="adj2"/>
            </a:avLst>
          </a:prstGeom>
          <a:solidFill>
            <a:srgbClr val="D5DBE5"/>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2" name="Shape 192"/>
        <p:cNvGrpSpPr/>
        <p:nvPr/>
      </p:nvGrpSpPr>
      <p:grpSpPr>
        <a:xfrm>
          <a:off x="0" y="0"/>
          <a:ext cx="0" cy="0"/>
          <a:chOff x="0" y="0"/>
          <a:chExt cx="0" cy="0"/>
        </a:xfrm>
      </p:grpSpPr>
      <p:sp>
        <p:nvSpPr>
          <p:cNvPr id="193" name="Google Shape;193;p27"/>
          <p:cNvSpPr/>
          <p:nvPr/>
        </p:nvSpPr>
        <p:spPr>
          <a:xfrm>
            <a:off x="0" y="0"/>
            <a:ext cx="4654296" cy="6858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maske, iç mekan, kıyafet içeren bir resim&#10;&#10;Çok yüksek güvenilirlikle oluşturulmuş açıklama" id="194" name="Google Shape;194;p27"/>
          <p:cNvPicPr preferRelativeResize="0"/>
          <p:nvPr/>
        </p:nvPicPr>
        <p:blipFill rotWithShape="1">
          <a:blip r:embed="rId3">
            <a:alphaModFix/>
          </a:blip>
          <a:srcRect b="0" l="0" r="0" t="0"/>
          <a:stretch/>
        </p:blipFill>
        <p:spPr>
          <a:xfrm>
            <a:off x="5297763" y="2074972"/>
            <a:ext cx="6250769" cy="2547188"/>
          </a:xfrm>
          <a:prstGeom prst="rect">
            <a:avLst/>
          </a:prstGeom>
          <a:noFill/>
          <a:ln>
            <a:noFill/>
          </a:ln>
        </p:spPr>
      </p:pic>
      <p:sp>
        <p:nvSpPr>
          <p:cNvPr id="195" name="Google Shape;195;p27"/>
          <p:cNvSpPr txBox="1"/>
          <p:nvPr>
            <p:ph type="title"/>
          </p:nvPr>
        </p:nvSpPr>
        <p:spPr>
          <a:xfrm>
            <a:off x="643467" y="643467"/>
            <a:ext cx="3363974" cy="1597315"/>
          </a:xfrm>
          <a:prstGeom prst="rect">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alibri"/>
              <a:buNone/>
            </a:pPr>
            <a:r>
              <a:rPr lang="tr-TR" sz="2800">
                <a:solidFill>
                  <a:schemeClr val="lt1"/>
                </a:solidFill>
              </a:rPr>
              <a:t>Fizik muayene</a:t>
            </a:r>
            <a:endParaRPr/>
          </a:p>
        </p:txBody>
      </p:sp>
      <p:sp>
        <p:nvSpPr>
          <p:cNvPr id="196" name="Google Shape;196;p27"/>
          <p:cNvSpPr txBox="1"/>
          <p:nvPr>
            <p:ph idx="1" type="body"/>
          </p:nvPr>
        </p:nvSpPr>
        <p:spPr>
          <a:xfrm>
            <a:off x="643468" y="2638044"/>
            <a:ext cx="3363974" cy="357648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600"/>
              <a:buChar char="•"/>
            </a:pPr>
            <a:r>
              <a:rPr lang="tr-TR" sz="1600">
                <a:solidFill>
                  <a:schemeClr val="lt1"/>
                </a:solidFill>
              </a:rPr>
              <a:t>Fizik muayene vestibüler nörit ile inme arasındaki ayrımı yapabilir.</a:t>
            </a:r>
            <a:endParaRPr/>
          </a:p>
          <a:p>
            <a:pPr indent="-228600" lvl="0" marL="228600" rtl="0" algn="l">
              <a:lnSpc>
                <a:spcPct val="90000"/>
              </a:lnSpc>
              <a:spcBef>
                <a:spcPts val="1000"/>
              </a:spcBef>
              <a:spcAft>
                <a:spcPts val="0"/>
              </a:spcAft>
              <a:buClr>
                <a:schemeClr val="lt1"/>
              </a:buClr>
              <a:buSzPts val="1600"/>
              <a:buChar char="•"/>
            </a:pPr>
            <a:r>
              <a:rPr b="1" i="1" lang="tr-TR" sz="1600">
                <a:solidFill>
                  <a:schemeClr val="lt1"/>
                </a:solidFill>
              </a:rPr>
              <a:t>Nistagmusun varlığı </a:t>
            </a:r>
            <a:endParaRPr b="1" i="1" sz="1600">
              <a:solidFill>
                <a:schemeClr val="lt1"/>
              </a:solidFill>
            </a:endParaRPr>
          </a:p>
          <a:p>
            <a:pPr indent="-228600" lvl="0" marL="228600" rtl="0" algn="l">
              <a:lnSpc>
                <a:spcPct val="90000"/>
              </a:lnSpc>
              <a:spcBef>
                <a:spcPts val="1000"/>
              </a:spcBef>
              <a:spcAft>
                <a:spcPts val="0"/>
              </a:spcAft>
              <a:buClr>
                <a:schemeClr val="lt1"/>
              </a:buClr>
              <a:buSzPts val="1600"/>
              <a:buChar char="•"/>
            </a:pPr>
            <a:r>
              <a:rPr lang="tr-TR" sz="1600">
                <a:solidFill>
                  <a:schemeClr val="lt1"/>
                </a:solidFill>
              </a:rPr>
              <a:t>Nistagmus </a:t>
            </a:r>
            <a:r>
              <a:rPr b="1" i="1" lang="tr-TR" sz="1600">
                <a:solidFill>
                  <a:schemeClr val="lt1"/>
                </a:solidFill>
              </a:rPr>
              <a:t>varlığında </a:t>
            </a:r>
            <a:r>
              <a:rPr lang="tr-TR" sz="1600">
                <a:solidFill>
                  <a:schemeClr val="lt1"/>
                </a:solidFill>
              </a:rPr>
              <a:t>nörolog tarafından 3 oküler motor test(Head Impulse Test, Nistagmus, Test of Skew-HINTS) periferik ve santral sebepleri ayırabilir. </a:t>
            </a:r>
            <a:endParaRPr/>
          </a:p>
          <a:p>
            <a:pPr indent="-228600" lvl="0" marL="228600" rtl="0" algn="l">
              <a:lnSpc>
                <a:spcPct val="90000"/>
              </a:lnSpc>
              <a:spcBef>
                <a:spcPts val="1000"/>
              </a:spcBef>
              <a:spcAft>
                <a:spcPts val="0"/>
              </a:spcAft>
              <a:buClr>
                <a:schemeClr val="lt1"/>
              </a:buClr>
              <a:buSzPts val="1600"/>
              <a:buChar char="•"/>
            </a:pPr>
            <a:r>
              <a:rPr lang="tr-TR" sz="1600">
                <a:solidFill>
                  <a:schemeClr val="lt1"/>
                </a:solidFill>
              </a:rPr>
              <a:t>Nistagmus</a:t>
            </a:r>
            <a:r>
              <a:rPr b="1" i="1" lang="tr-TR" sz="1600">
                <a:solidFill>
                  <a:schemeClr val="lt1"/>
                </a:solidFill>
              </a:rPr>
              <a:t> yokluğunda </a:t>
            </a:r>
            <a:r>
              <a:rPr lang="tr-TR" sz="1600">
                <a:solidFill>
                  <a:schemeClr val="lt1"/>
                </a:solidFill>
              </a:rPr>
              <a:t>Head Impulse Test geçerli değildir. Bu grupta </a:t>
            </a:r>
            <a:r>
              <a:rPr b="1" i="1" lang="tr-TR" sz="1600">
                <a:solidFill>
                  <a:schemeClr val="lt1"/>
                </a:solidFill>
              </a:rPr>
              <a:t>odaklanmış nörolojik muayene ve yürüyüş testi </a:t>
            </a:r>
            <a:r>
              <a:rPr lang="tr-TR" sz="1600">
                <a:solidFill>
                  <a:schemeClr val="lt1"/>
                </a:solidFill>
              </a:rPr>
              <a:t>daha önemlidir.</a:t>
            </a:r>
            <a:endParaRPr/>
          </a:p>
        </p:txBody>
      </p:sp>
      <p:sp>
        <p:nvSpPr>
          <p:cNvPr id="197" name="Google Shape;197;p27"/>
          <p:cNvSpPr/>
          <p:nvPr/>
        </p:nvSpPr>
        <p:spPr>
          <a:xfrm>
            <a:off x="5297763" y="5127818"/>
            <a:ext cx="6096000" cy="646331"/>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0" i="0" lang="tr-TR" sz="1800" u="none" cap="none" strike="noStrike">
                <a:solidFill>
                  <a:schemeClr val="dk1"/>
                </a:solidFill>
                <a:latin typeface="Calibri"/>
                <a:ea typeface="Calibri"/>
                <a:cs typeface="Calibri"/>
                <a:sym typeface="Calibri"/>
              </a:rPr>
              <a:t>Frenzel gözlüğü ile muayene</a:t>
            </a:r>
            <a:endParaRPr b="0" i="0"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0" i="0" lang="tr-TR" sz="1800" u="none" cap="none" strike="noStrike">
                <a:solidFill>
                  <a:schemeClr val="dk1"/>
                </a:solidFill>
                <a:latin typeface="Calibri"/>
                <a:ea typeface="Calibri"/>
                <a:cs typeface="Calibri"/>
                <a:sym typeface="Calibri"/>
              </a:rPr>
              <a:t>Eğitim şart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1" name="Shape 201"/>
        <p:cNvGrpSpPr/>
        <p:nvPr/>
      </p:nvGrpSpPr>
      <p:grpSpPr>
        <a:xfrm>
          <a:off x="0" y="0"/>
          <a:ext cx="0" cy="0"/>
          <a:chOff x="0" y="0"/>
          <a:chExt cx="0" cy="0"/>
        </a:xfrm>
      </p:grpSpPr>
      <p:sp>
        <p:nvSpPr>
          <p:cNvPr id="202" name="Google Shape;202;p28"/>
          <p:cNvSpPr/>
          <p:nvPr/>
        </p:nvSpPr>
        <p:spPr>
          <a:xfrm>
            <a:off x="0" y="0"/>
            <a:ext cx="4654296" cy="6858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03" name="Google Shape;203;p28"/>
          <p:cNvPicPr preferRelativeResize="0"/>
          <p:nvPr/>
        </p:nvPicPr>
        <p:blipFill rotWithShape="1">
          <a:blip r:embed="rId3">
            <a:alphaModFix/>
          </a:blip>
          <a:srcRect b="0" l="0" r="0" t="0"/>
          <a:stretch/>
        </p:blipFill>
        <p:spPr>
          <a:xfrm>
            <a:off x="4650909" y="643467"/>
            <a:ext cx="7541092" cy="5410199"/>
          </a:xfrm>
          <a:prstGeom prst="rect">
            <a:avLst/>
          </a:prstGeom>
          <a:noFill/>
          <a:ln>
            <a:noFill/>
          </a:ln>
        </p:spPr>
      </p:pic>
      <p:sp>
        <p:nvSpPr>
          <p:cNvPr id="204" name="Google Shape;204;p28"/>
          <p:cNvSpPr txBox="1"/>
          <p:nvPr>
            <p:ph type="title"/>
          </p:nvPr>
        </p:nvSpPr>
        <p:spPr>
          <a:xfrm>
            <a:off x="643467" y="643467"/>
            <a:ext cx="3363974" cy="1597315"/>
          </a:xfrm>
          <a:prstGeom prst="rect">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alibri"/>
              <a:buNone/>
            </a:pPr>
            <a:r>
              <a:rPr lang="tr-TR" sz="2800">
                <a:solidFill>
                  <a:schemeClr val="lt1"/>
                </a:solidFill>
              </a:rPr>
              <a:t>Tanısal algoritma</a:t>
            </a:r>
            <a:endParaRPr/>
          </a:p>
        </p:txBody>
      </p:sp>
      <p:sp>
        <p:nvSpPr>
          <p:cNvPr id="205" name="Google Shape;205;p28"/>
          <p:cNvSpPr txBox="1"/>
          <p:nvPr>
            <p:ph idx="1" type="body"/>
          </p:nvPr>
        </p:nvSpPr>
        <p:spPr>
          <a:xfrm>
            <a:off x="643468" y="2638044"/>
            <a:ext cx="3363974" cy="341562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000"/>
              <a:buChar char="•"/>
            </a:pPr>
            <a:r>
              <a:rPr lang="tr-TR" sz="2000">
                <a:solidFill>
                  <a:schemeClr val="lt1"/>
                </a:solidFill>
              </a:rPr>
              <a:t>Önce nistagmusa bak</a:t>
            </a:r>
            <a:endParaRPr/>
          </a:p>
          <a:p>
            <a:pPr indent="-228600" lvl="0" marL="228600" rtl="0" algn="l">
              <a:lnSpc>
                <a:spcPct val="90000"/>
              </a:lnSpc>
              <a:spcBef>
                <a:spcPts val="1000"/>
              </a:spcBef>
              <a:spcAft>
                <a:spcPts val="0"/>
              </a:spcAft>
              <a:buClr>
                <a:schemeClr val="lt1"/>
              </a:buClr>
              <a:buSzPts val="2000"/>
              <a:buChar char="•"/>
            </a:pPr>
            <a:r>
              <a:rPr lang="tr-TR" sz="2000">
                <a:solidFill>
                  <a:schemeClr val="lt1"/>
                </a:solidFill>
              </a:rPr>
              <a:t>Yazar HINTS yerine bu algoritmayı öneriyor çünkü HINTS algoritması acil doktorları tarafından rutin olarak yapılması yeterince geçerli sayılmıyormuş.</a:t>
            </a:r>
            <a:endParaRPr sz="20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9" name="Shape 209"/>
        <p:cNvGrpSpPr/>
        <p:nvPr/>
      </p:nvGrpSpPr>
      <p:grpSpPr>
        <a:xfrm>
          <a:off x="0" y="0"/>
          <a:ext cx="0" cy="0"/>
          <a:chOff x="0" y="0"/>
          <a:chExt cx="0" cy="0"/>
        </a:xfrm>
      </p:grpSpPr>
      <p:sp>
        <p:nvSpPr>
          <p:cNvPr id="210" name="Google Shape;210;p29"/>
          <p:cNvSpPr/>
          <p:nvPr/>
        </p:nvSpPr>
        <p:spPr>
          <a:xfrm>
            <a:off x="378068" y="4633546"/>
            <a:ext cx="11438793" cy="1844256"/>
          </a:xfrm>
          <a:prstGeom prst="rect">
            <a:avLst/>
          </a:prstGeom>
          <a:solidFill>
            <a:srgbClr val="404040"/>
          </a:solidFill>
          <a:ln cap="sq" cmpd="thinThick" w="127000">
            <a:solidFill>
              <a:srgbClr val="4040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11" name="Google Shape;211;p29"/>
          <p:cNvPicPr preferRelativeResize="0"/>
          <p:nvPr>
            <p:ph idx="1" type="body"/>
          </p:nvPr>
        </p:nvPicPr>
        <p:blipFill rotWithShape="1">
          <a:blip r:embed="rId3">
            <a:alphaModFix/>
          </a:blip>
          <a:srcRect b="0" l="0" r="0" t="0"/>
          <a:stretch/>
        </p:blipFill>
        <p:spPr>
          <a:xfrm>
            <a:off x="374545" y="307731"/>
            <a:ext cx="11387810" cy="3997637"/>
          </a:xfrm>
          <a:prstGeom prst="rect">
            <a:avLst/>
          </a:prstGeom>
          <a:noFill/>
          <a:ln>
            <a:noFill/>
          </a:ln>
        </p:spPr>
      </p:pic>
      <p:cxnSp>
        <p:nvCxnSpPr>
          <p:cNvPr id="212" name="Google Shape;212;p29"/>
          <p:cNvCxnSpPr/>
          <p:nvPr/>
        </p:nvCxnSpPr>
        <p:spPr>
          <a:xfrm>
            <a:off x="2209800" y="5738691"/>
            <a:ext cx="7772400" cy="0"/>
          </a:xfrm>
          <a:prstGeom prst="straightConnector1">
            <a:avLst/>
          </a:prstGeom>
          <a:noFill/>
          <a:ln cap="flat" cmpd="sng" w="22225">
            <a:solidFill>
              <a:srgbClr val="D9D9D9"/>
            </a:solidFill>
            <a:prstDash val="solid"/>
            <a:miter lim="800000"/>
            <a:headEnd len="sm" w="sm" type="none"/>
            <a:tailEnd len="sm" w="sm" type="none"/>
          </a:ln>
        </p:spPr>
      </p:cxnSp>
      <p:sp>
        <p:nvSpPr>
          <p:cNvPr id="213" name="Google Shape;213;p29"/>
          <p:cNvSpPr txBox="1"/>
          <p:nvPr>
            <p:ph type="title"/>
          </p:nvPr>
        </p:nvSpPr>
        <p:spPr>
          <a:xfrm>
            <a:off x="527538" y="4756638"/>
            <a:ext cx="11139854" cy="93044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5400"/>
              <a:buFont typeface="Calibri"/>
              <a:buNone/>
            </a:pPr>
            <a:r>
              <a:rPr lang="tr-TR" sz="5400">
                <a:solidFill>
                  <a:srgbClr val="FFFFFF"/>
                </a:solidFill>
                <a:latin typeface="Calibri"/>
                <a:ea typeface="Calibri"/>
                <a:cs typeface="Calibri"/>
                <a:sym typeface="Calibri"/>
              </a:rPr>
              <a:t>HINTS</a:t>
            </a:r>
            <a:endParaRPr sz="5400">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19" name="Google Shape;219;p30" title="The HINTS exam"/>
          <p:cNvPicPr preferRelativeResize="0"/>
          <p:nvPr>
            <p:ph idx="1" type="body"/>
          </p:nvPr>
        </p:nvPicPr>
        <p:blipFill rotWithShape="1">
          <a:blip r:embed="rId3">
            <a:alphaModFix/>
          </a:blip>
          <a:srcRect b="0" l="0" r="0" t="0"/>
          <a:stretch/>
        </p:blipFill>
        <p:spPr>
          <a:xfrm>
            <a:off x="838200" y="365125"/>
            <a:ext cx="10683240" cy="62825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3" name="Shape 223"/>
        <p:cNvGrpSpPr/>
        <p:nvPr/>
      </p:nvGrpSpPr>
      <p:grpSpPr>
        <a:xfrm>
          <a:off x="0" y="0"/>
          <a:ext cx="0" cy="0"/>
          <a:chOff x="0" y="0"/>
          <a:chExt cx="0" cy="0"/>
        </a:xfrm>
      </p:grpSpPr>
      <p:sp>
        <p:nvSpPr>
          <p:cNvPr id="224" name="Google Shape;224;p31"/>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5" name="Google Shape;225;p31"/>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26" name="Google Shape;226;p31"/>
          <p:cNvPicPr preferRelativeResize="0"/>
          <p:nvPr>
            <p:ph idx="1" type="body"/>
          </p:nvPr>
        </p:nvPicPr>
        <p:blipFill rotWithShape="1">
          <a:blip r:embed="rId3">
            <a:alphaModFix/>
          </a:blip>
          <a:srcRect b="0" l="0" r="0" t="0"/>
          <a:stretch/>
        </p:blipFill>
        <p:spPr>
          <a:xfrm>
            <a:off x="0" y="0"/>
            <a:ext cx="12191999"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tr-TR"/>
              <a:t>Baş dönmesi ile gelen hasta</a:t>
            </a:r>
            <a:endParaRPr/>
          </a:p>
        </p:txBody>
      </p:sp>
      <p:sp>
        <p:nvSpPr>
          <p:cNvPr id="98" name="Google Shape;9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Acil servis başvurusu %3 </a:t>
            </a:r>
            <a:endParaRPr/>
          </a:p>
          <a:p>
            <a:pPr indent="-228600" lvl="1" marL="685800" rtl="0" algn="l">
              <a:lnSpc>
                <a:spcPct val="90000"/>
              </a:lnSpc>
              <a:spcBef>
                <a:spcPts val="500"/>
              </a:spcBef>
              <a:spcAft>
                <a:spcPts val="0"/>
              </a:spcAft>
              <a:buClr>
                <a:schemeClr val="dk1"/>
              </a:buClr>
              <a:buSzPts val="2400"/>
              <a:buChar char="•"/>
            </a:pPr>
            <a:r>
              <a:rPr lang="tr-TR"/>
              <a:t>(dizziness, vertigo, lightheadedness veya dengesizlik) </a:t>
            </a:r>
            <a:endParaRPr/>
          </a:p>
          <a:p>
            <a:pPr indent="-228600" lvl="0" marL="228600" rtl="0" algn="l">
              <a:lnSpc>
                <a:spcPct val="90000"/>
              </a:lnSpc>
              <a:spcBef>
                <a:spcPts val="1000"/>
              </a:spcBef>
              <a:spcAft>
                <a:spcPts val="0"/>
              </a:spcAft>
              <a:buClr>
                <a:schemeClr val="dk1"/>
              </a:buClr>
              <a:buSzPts val="2800"/>
              <a:buChar char="•"/>
            </a:pPr>
            <a:r>
              <a:rPr lang="tr-TR"/>
              <a:t>Tercihen </a:t>
            </a:r>
            <a:r>
              <a:rPr b="1" i="1" lang="tr-TR"/>
              <a:t>semptom başlangıcı </a:t>
            </a:r>
            <a:r>
              <a:rPr lang="tr-TR"/>
              <a:t>ve </a:t>
            </a:r>
            <a:r>
              <a:rPr b="1" i="1" lang="tr-TR"/>
              <a:t>tetikleyici faktörler</a:t>
            </a:r>
            <a:endParaRPr b="1" i="1"/>
          </a:p>
          <a:p>
            <a:pPr indent="-228600" lvl="0" marL="228600" rtl="0" algn="l">
              <a:lnSpc>
                <a:spcPct val="90000"/>
              </a:lnSpc>
              <a:spcBef>
                <a:spcPts val="1000"/>
              </a:spcBef>
              <a:spcAft>
                <a:spcPts val="0"/>
              </a:spcAft>
              <a:buClr>
                <a:schemeClr val="dk1"/>
              </a:buClr>
              <a:buSzPts val="2800"/>
              <a:buChar char="•"/>
            </a:pPr>
            <a:r>
              <a:rPr lang="tr-TR"/>
              <a:t>‘Baş dönmesinden kastın ne?’ yerine;</a:t>
            </a:r>
            <a:endParaRPr/>
          </a:p>
          <a:p>
            <a:pPr indent="-228600" lvl="1" marL="685800" rtl="0" algn="l">
              <a:lnSpc>
                <a:spcPct val="90000"/>
              </a:lnSpc>
              <a:spcBef>
                <a:spcPts val="500"/>
              </a:spcBef>
              <a:spcAft>
                <a:spcPts val="0"/>
              </a:spcAft>
              <a:buClr>
                <a:schemeClr val="dk1"/>
              </a:buClr>
              <a:buSzPts val="2400"/>
              <a:buChar char="•"/>
            </a:pPr>
            <a:r>
              <a:rPr lang="tr-TR"/>
              <a:t>Başlangıç hızı</a:t>
            </a:r>
            <a:endParaRPr/>
          </a:p>
          <a:p>
            <a:pPr indent="-228600" lvl="1" marL="685800" rtl="0" algn="l">
              <a:lnSpc>
                <a:spcPct val="90000"/>
              </a:lnSpc>
              <a:spcBef>
                <a:spcPts val="500"/>
              </a:spcBef>
              <a:spcAft>
                <a:spcPts val="0"/>
              </a:spcAft>
              <a:buClr>
                <a:schemeClr val="dk1"/>
              </a:buClr>
              <a:buSzPts val="2400"/>
              <a:buChar char="•"/>
            </a:pPr>
            <a:r>
              <a:rPr lang="tr-TR"/>
              <a:t>Bağlı olduğu durum</a:t>
            </a:r>
            <a:endParaRPr/>
          </a:p>
          <a:p>
            <a:pPr indent="-228600" lvl="1" marL="685800" rtl="0" algn="l">
              <a:lnSpc>
                <a:spcPct val="90000"/>
              </a:lnSpc>
              <a:spcBef>
                <a:spcPts val="500"/>
              </a:spcBef>
              <a:spcAft>
                <a:spcPts val="0"/>
              </a:spcAft>
              <a:buClr>
                <a:schemeClr val="dk1"/>
              </a:buClr>
              <a:buSzPts val="2400"/>
              <a:buChar char="•"/>
            </a:pPr>
            <a:r>
              <a:rPr lang="tr-TR"/>
              <a:t>Eşlik eden semptomlar</a:t>
            </a:r>
            <a:endParaRPr/>
          </a:p>
          <a:p>
            <a:pPr indent="-228600" lvl="1" marL="685800" rtl="0" algn="l">
              <a:lnSpc>
                <a:spcPct val="90000"/>
              </a:lnSpc>
              <a:spcBef>
                <a:spcPts val="500"/>
              </a:spcBef>
              <a:spcAft>
                <a:spcPts val="0"/>
              </a:spcAft>
              <a:buClr>
                <a:schemeClr val="dk1"/>
              </a:buClr>
              <a:buSzPts val="2400"/>
              <a:buChar char="•"/>
            </a:pPr>
            <a:r>
              <a:rPr lang="tr-TR"/>
              <a:t>Sürekli mi aralıklı mı</a:t>
            </a:r>
            <a:endParaRPr/>
          </a:p>
          <a:p>
            <a:pPr indent="-228600" lvl="1" marL="685800" rtl="0" algn="l">
              <a:lnSpc>
                <a:spcPct val="90000"/>
              </a:lnSpc>
              <a:spcBef>
                <a:spcPts val="500"/>
              </a:spcBef>
              <a:spcAft>
                <a:spcPts val="0"/>
              </a:spcAft>
              <a:buClr>
                <a:schemeClr val="dk1"/>
              </a:buClr>
              <a:buSzPts val="2400"/>
              <a:buChar char="•"/>
            </a:pPr>
            <a:r>
              <a:rPr lang="tr-TR"/>
              <a:t>Aralıklı semptomları tetikleyen etmenler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tr-TR"/>
              <a:t>1. Santral tipte nistagmus var mı?</a:t>
            </a:r>
            <a:endParaRPr/>
          </a:p>
        </p:txBody>
      </p:sp>
      <p:sp>
        <p:nvSpPr>
          <p:cNvPr id="233" name="Google Shape;233;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Acilde nistagmusun tanısı ve anlaşılması zor</a:t>
            </a:r>
            <a:endParaRPr/>
          </a:p>
          <a:p>
            <a:pPr indent="-228600" lvl="0" marL="228600" rtl="0" algn="l">
              <a:lnSpc>
                <a:spcPct val="90000"/>
              </a:lnSpc>
              <a:spcBef>
                <a:spcPts val="1000"/>
              </a:spcBef>
              <a:spcAft>
                <a:spcPts val="0"/>
              </a:spcAft>
              <a:buClr>
                <a:schemeClr val="dk1"/>
              </a:buClr>
              <a:buSzPts val="2800"/>
              <a:buChar char="•"/>
            </a:pPr>
            <a:r>
              <a:rPr lang="tr-TR"/>
              <a:t>Sadece </a:t>
            </a:r>
            <a:r>
              <a:rPr b="1" i="1" lang="tr-TR"/>
              <a:t>varlığı</a:t>
            </a:r>
            <a:r>
              <a:rPr lang="tr-TR"/>
              <a:t> veya </a:t>
            </a:r>
            <a:r>
              <a:rPr b="1" i="1" lang="tr-TR"/>
              <a:t>yokluğu</a:t>
            </a:r>
            <a:r>
              <a:rPr lang="tr-TR"/>
              <a:t> </a:t>
            </a:r>
            <a:r>
              <a:rPr lang="tr-TR" u="sng"/>
              <a:t>yetersiz</a:t>
            </a:r>
            <a:endParaRPr u="sng"/>
          </a:p>
          <a:p>
            <a:pPr indent="-228600" lvl="0" marL="228600" rtl="0" algn="l">
              <a:lnSpc>
                <a:spcPct val="90000"/>
              </a:lnSpc>
              <a:spcBef>
                <a:spcPts val="1000"/>
              </a:spcBef>
              <a:spcAft>
                <a:spcPts val="0"/>
              </a:spcAft>
              <a:buClr>
                <a:schemeClr val="dk1"/>
              </a:buClr>
              <a:buSzPts val="2800"/>
              <a:buChar char="•"/>
            </a:pPr>
            <a:r>
              <a:rPr lang="tr-TR"/>
              <a:t>Tabloda belirtilenler hızlı ve güvenilir tanı koymada yardımcı olacaktır.</a:t>
            </a:r>
            <a:endParaRPr/>
          </a:p>
          <a:p>
            <a:pPr indent="-228600" lvl="1" marL="685800" rtl="0" algn="l">
              <a:lnSpc>
                <a:spcPct val="90000"/>
              </a:lnSpc>
              <a:spcBef>
                <a:spcPts val="500"/>
              </a:spcBef>
              <a:spcAft>
                <a:spcPts val="0"/>
              </a:spcAft>
              <a:buClr>
                <a:schemeClr val="dk1"/>
              </a:buClr>
              <a:buSzPts val="2400"/>
              <a:buChar char="•"/>
            </a:pPr>
            <a:r>
              <a:rPr b="1" i="1" lang="tr-TR"/>
              <a:t>İlk olarak karşıya bakışta</a:t>
            </a:r>
            <a:r>
              <a:rPr lang="tr-TR"/>
              <a:t> nistagmusa bakın</a:t>
            </a:r>
            <a:endParaRPr/>
          </a:p>
          <a:p>
            <a:pPr indent="-228600" lvl="1" marL="685800" rtl="0" algn="l">
              <a:lnSpc>
                <a:spcPct val="90000"/>
              </a:lnSpc>
              <a:spcBef>
                <a:spcPts val="500"/>
              </a:spcBef>
              <a:spcAft>
                <a:spcPts val="0"/>
              </a:spcAft>
              <a:buClr>
                <a:schemeClr val="dk1"/>
              </a:buClr>
              <a:buSzPts val="2400"/>
              <a:buChar char="•"/>
            </a:pPr>
            <a:r>
              <a:rPr lang="tr-TR"/>
              <a:t>Daha sonra </a:t>
            </a:r>
            <a:r>
              <a:rPr b="1" i="1" lang="tr-TR"/>
              <a:t>dört yöne bakışa</a:t>
            </a:r>
            <a:r>
              <a:rPr lang="tr-TR"/>
              <a:t> bakın</a:t>
            </a:r>
            <a:endParaRPr/>
          </a:p>
          <a:p>
            <a:pPr indent="-228600" lvl="1" marL="685800" rtl="0" algn="l">
              <a:lnSpc>
                <a:spcPct val="90000"/>
              </a:lnSpc>
              <a:spcBef>
                <a:spcPts val="500"/>
              </a:spcBef>
              <a:spcAft>
                <a:spcPts val="0"/>
              </a:spcAft>
              <a:buClr>
                <a:schemeClr val="dk1"/>
              </a:buClr>
              <a:buSzPts val="2400"/>
              <a:buChar char="•"/>
            </a:pPr>
            <a:r>
              <a:rPr lang="tr-TR"/>
              <a:t>Santral kaynaklı nistagmus;</a:t>
            </a:r>
            <a:endParaRPr/>
          </a:p>
          <a:p>
            <a:pPr indent="-228600" lvl="2" marL="1143000" rtl="0" algn="l">
              <a:lnSpc>
                <a:spcPct val="90000"/>
              </a:lnSpc>
              <a:spcBef>
                <a:spcPts val="500"/>
              </a:spcBef>
              <a:spcAft>
                <a:spcPts val="0"/>
              </a:spcAft>
              <a:buClr>
                <a:schemeClr val="dk1"/>
              </a:buClr>
              <a:buSzPts val="2000"/>
              <a:buChar char="•"/>
            </a:pPr>
            <a:r>
              <a:rPr lang="tr-TR"/>
              <a:t>Rotatuar </a:t>
            </a:r>
            <a:endParaRPr/>
          </a:p>
          <a:p>
            <a:pPr indent="-228600" lvl="2" marL="1143000" rtl="0" algn="l">
              <a:lnSpc>
                <a:spcPct val="90000"/>
              </a:lnSpc>
              <a:spcBef>
                <a:spcPts val="500"/>
              </a:spcBef>
              <a:spcAft>
                <a:spcPts val="0"/>
              </a:spcAft>
              <a:buClr>
                <a:schemeClr val="dk1"/>
              </a:buClr>
              <a:buSzPts val="2000"/>
              <a:buChar char="•"/>
            </a:pPr>
            <a:r>
              <a:rPr lang="tr-TR"/>
              <a:t>Vertikal</a:t>
            </a:r>
            <a:endParaRPr/>
          </a:p>
          <a:p>
            <a:pPr indent="-228600" lvl="2" marL="1143000" rtl="0" algn="l">
              <a:lnSpc>
                <a:spcPct val="90000"/>
              </a:lnSpc>
              <a:spcBef>
                <a:spcPts val="500"/>
              </a:spcBef>
              <a:spcAft>
                <a:spcPts val="0"/>
              </a:spcAft>
              <a:buClr>
                <a:schemeClr val="dk1"/>
              </a:buClr>
              <a:buSzPts val="2000"/>
              <a:buChar char="•"/>
            </a:pPr>
            <a:r>
              <a:rPr lang="tr-TR"/>
              <a:t>Çift yönlü nistagmus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tr-TR"/>
              <a:t>2. Skew deviasyonu var mı?</a:t>
            </a:r>
            <a:endParaRPr/>
          </a:p>
        </p:txBody>
      </p:sp>
      <p:sp>
        <p:nvSpPr>
          <p:cNvPr id="239" name="Google Shape;239;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Skew deviasyonu sensitif değil ama </a:t>
            </a:r>
            <a:r>
              <a:rPr b="1" i="1" lang="tr-TR"/>
              <a:t>santral patolojilere spesifiktir</a:t>
            </a:r>
            <a:r>
              <a:rPr lang="tr-TR"/>
              <a:t>. </a:t>
            </a:r>
            <a:endParaRPr/>
          </a:p>
          <a:p>
            <a:pPr indent="-228600" lvl="1" marL="685800" rtl="0" algn="l">
              <a:lnSpc>
                <a:spcPct val="90000"/>
              </a:lnSpc>
              <a:spcBef>
                <a:spcPts val="500"/>
              </a:spcBef>
              <a:spcAft>
                <a:spcPts val="0"/>
              </a:spcAft>
              <a:buClr>
                <a:schemeClr val="dk1"/>
              </a:buClr>
              <a:buSzPts val="2400"/>
              <a:buChar char="•"/>
            </a:pPr>
            <a:r>
              <a:rPr lang="tr-TR"/>
              <a:t>Hasta doktorun burnuna bakar</a:t>
            </a:r>
            <a:endParaRPr/>
          </a:p>
          <a:p>
            <a:pPr indent="-228600" lvl="1" marL="685800" rtl="0" algn="l">
              <a:lnSpc>
                <a:spcPct val="90000"/>
              </a:lnSpc>
              <a:spcBef>
                <a:spcPts val="500"/>
              </a:spcBef>
              <a:spcAft>
                <a:spcPts val="0"/>
              </a:spcAft>
              <a:buClr>
                <a:schemeClr val="dk1"/>
              </a:buClr>
              <a:buSzPts val="2400"/>
              <a:buChar char="•"/>
            </a:pPr>
            <a:r>
              <a:rPr lang="tr-TR"/>
              <a:t>Doktor önce hastanın bir gözünü kapatır </a:t>
            </a:r>
            <a:endParaRPr/>
          </a:p>
          <a:p>
            <a:pPr indent="-228600" lvl="1" marL="685800" rtl="0" algn="l">
              <a:lnSpc>
                <a:spcPct val="90000"/>
              </a:lnSpc>
              <a:spcBef>
                <a:spcPts val="500"/>
              </a:spcBef>
              <a:spcAft>
                <a:spcPts val="0"/>
              </a:spcAft>
              <a:buClr>
                <a:schemeClr val="dk1"/>
              </a:buClr>
              <a:buSzPts val="2400"/>
              <a:buChar char="•"/>
            </a:pPr>
            <a:r>
              <a:rPr lang="tr-TR"/>
              <a:t>2-3 saniye sonra kapattığı gözden diğer göze geçer kapalı göz açılmış olur</a:t>
            </a:r>
            <a:endParaRPr/>
          </a:p>
          <a:p>
            <a:pPr indent="-228600" lvl="1" marL="685800" rtl="0" algn="l">
              <a:lnSpc>
                <a:spcPct val="90000"/>
              </a:lnSpc>
              <a:spcBef>
                <a:spcPts val="500"/>
              </a:spcBef>
              <a:spcAft>
                <a:spcPts val="0"/>
              </a:spcAft>
              <a:buClr>
                <a:schemeClr val="dk1"/>
              </a:buClr>
              <a:buSzPts val="2400"/>
              <a:buChar char="•"/>
            </a:pPr>
            <a:r>
              <a:rPr lang="tr-TR"/>
              <a:t>Açılan gözdeki vertikal hareket not edilir</a:t>
            </a:r>
            <a:endParaRPr/>
          </a:p>
          <a:p>
            <a:pPr indent="-228600" lvl="1" marL="685800" rtl="0" algn="l">
              <a:lnSpc>
                <a:spcPct val="90000"/>
              </a:lnSpc>
              <a:spcBef>
                <a:spcPts val="500"/>
              </a:spcBef>
              <a:spcAft>
                <a:spcPts val="0"/>
              </a:spcAft>
              <a:buClr>
                <a:schemeClr val="dk1"/>
              </a:buClr>
              <a:buSzPts val="2400"/>
              <a:buChar char="•"/>
            </a:pPr>
            <a:r>
              <a:rPr lang="tr-TR"/>
              <a:t>Diğer gözde de vertikal hareketin tersi izlenir.</a:t>
            </a:r>
            <a:endParaRPr/>
          </a:p>
          <a:p>
            <a:pPr indent="-228600" lvl="1" marL="685800" rtl="0" algn="l">
              <a:lnSpc>
                <a:spcPct val="90000"/>
              </a:lnSpc>
              <a:spcBef>
                <a:spcPts val="500"/>
              </a:spcBef>
              <a:spcAft>
                <a:spcPts val="0"/>
              </a:spcAft>
              <a:buClr>
                <a:schemeClr val="dk1"/>
              </a:buClr>
              <a:buSzPts val="2400"/>
              <a:buChar char="•"/>
            </a:pPr>
            <a:r>
              <a:rPr lang="tr-TR"/>
              <a:t>Mesela kapalı olan sol göz açıldığında yukarı doğru hareket varsa kapalı olan sağ göz açıldığında aşağı doğru hareket beklenir.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tr-TR"/>
              <a:t>3. Head Impulse Test negatif mi?</a:t>
            </a:r>
            <a:endParaRPr/>
          </a:p>
        </p:txBody>
      </p:sp>
      <p:sp>
        <p:nvSpPr>
          <p:cNvPr id="246" name="Google Shape;246;p34"/>
          <p:cNvSpPr txBox="1"/>
          <p:nvPr>
            <p:ph idx="1" type="body"/>
          </p:nvPr>
        </p:nvSpPr>
        <p:spPr>
          <a:xfrm>
            <a:off x="838200" y="1690688"/>
            <a:ext cx="10515600" cy="480218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b="1" i="1" lang="tr-TR"/>
              <a:t>Pozitif test periferal </a:t>
            </a:r>
            <a:r>
              <a:rPr lang="tr-TR"/>
              <a:t>kaynaklıdır </a:t>
            </a:r>
            <a:r>
              <a:rPr lang="tr-TR" u="sng"/>
              <a:t>negatif ise santral </a:t>
            </a:r>
            <a:r>
              <a:rPr lang="tr-TR"/>
              <a:t>düşündürür.</a:t>
            </a:r>
            <a:endParaRPr/>
          </a:p>
          <a:p>
            <a:pPr indent="-228600" lvl="0" marL="228600" rtl="0" algn="l">
              <a:lnSpc>
                <a:spcPct val="90000"/>
              </a:lnSpc>
              <a:spcBef>
                <a:spcPts val="1000"/>
              </a:spcBef>
              <a:spcAft>
                <a:spcPts val="0"/>
              </a:spcAft>
              <a:buClr>
                <a:schemeClr val="dk1"/>
              </a:buClr>
              <a:buSzPts val="2800"/>
              <a:buChar char="•"/>
            </a:pPr>
            <a:r>
              <a:rPr lang="tr-TR"/>
              <a:t>Sepsis ve dehidratasyon ile olan baş dönmesinde negatiftir.</a:t>
            </a:r>
            <a:endParaRPr/>
          </a:p>
          <a:p>
            <a:pPr indent="-228600" lvl="0" marL="228600" rtl="0" algn="l">
              <a:lnSpc>
                <a:spcPct val="90000"/>
              </a:lnSpc>
              <a:spcBef>
                <a:spcPts val="1000"/>
              </a:spcBef>
              <a:spcAft>
                <a:spcPts val="0"/>
              </a:spcAft>
              <a:buClr>
                <a:schemeClr val="dk1"/>
              </a:buClr>
              <a:buSzPts val="2800"/>
              <a:buChar char="•"/>
            </a:pPr>
            <a:r>
              <a:rPr lang="tr-TR"/>
              <a:t>Nistagmus olan vestibüler sendromlarda </a:t>
            </a:r>
            <a:r>
              <a:rPr b="1" i="1" lang="tr-TR"/>
              <a:t>anlamlıdır</a:t>
            </a:r>
            <a:r>
              <a:rPr lang="tr-TR"/>
              <a:t>.</a:t>
            </a:r>
            <a:endParaRPr/>
          </a:p>
          <a:p>
            <a:pPr indent="-228600" lvl="0" marL="228600" rtl="0" algn="l">
              <a:lnSpc>
                <a:spcPct val="90000"/>
              </a:lnSpc>
              <a:spcBef>
                <a:spcPts val="1000"/>
              </a:spcBef>
              <a:spcAft>
                <a:spcPts val="0"/>
              </a:spcAft>
              <a:buClr>
                <a:schemeClr val="dk1"/>
              </a:buClr>
              <a:buSzPts val="2800"/>
              <a:buChar char="•"/>
            </a:pPr>
            <a:r>
              <a:rPr lang="tr-TR"/>
              <a:t>Bu nedenle nistagmus olmayan akut vestibuler sendromu santral patolojilerden ayırt etmede 4. ve 5. sorular önem taşımaktadır.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tr-TR"/>
              <a:t>Head Impulse Test</a:t>
            </a:r>
            <a:endParaRPr/>
          </a:p>
        </p:txBody>
      </p:sp>
      <p:sp>
        <p:nvSpPr>
          <p:cNvPr id="252" name="Google Shape;252;p35"/>
          <p:cNvSpPr txBox="1"/>
          <p:nvPr>
            <p:ph idx="1" type="body"/>
          </p:nvPr>
        </p:nvSpPr>
        <p:spPr>
          <a:xfrm>
            <a:off x="838200" y="1825625"/>
            <a:ext cx="498522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chemeClr val="dk1"/>
              </a:buClr>
              <a:buSzPts val="1960"/>
              <a:buChar char="•"/>
            </a:pPr>
            <a:r>
              <a:rPr lang="tr-TR" sz="1960"/>
              <a:t>Hastanın karşısına geçin</a:t>
            </a:r>
            <a:endParaRPr/>
          </a:p>
          <a:p>
            <a:pPr indent="-228600" lvl="0" marL="228600" rtl="0" algn="l">
              <a:lnSpc>
                <a:spcPct val="70000"/>
              </a:lnSpc>
              <a:spcBef>
                <a:spcPts val="1000"/>
              </a:spcBef>
              <a:spcAft>
                <a:spcPts val="0"/>
              </a:spcAft>
              <a:buClr>
                <a:schemeClr val="dk1"/>
              </a:buClr>
              <a:buSzPts val="1960"/>
              <a:buChar char="•"/>
            </a:pPr>
            <a:r>
              <a:rPr lang="tr-TR" sz="1960"/>
              <a:t>Başın iki yanını tutun</a:t>
            </a:r>
            <a:endParaRPr/>
          </a:p>
          <a:p>
            <a:pPr indent="-228600" lvl="0" marL="228600" rtl="0" algn="l">
              <a:lnSpc>
                <a:spcPct val="70000"/>
              </a:lnSpc>
              <a:spcBef>
                <a:spcPts val="1000"/>
              </a:spcBef>
              <a:spcAft>
                <a:spcPts val="0"/>
              </a:spcAft>
              <a:buClr>
                <a:schemeClr val="dk1"/>
              </a:buClr>
              <a:buSzPts val="1960"/>
              <a:buChar char="•"/>
            </a:pPr>
            <a:r>
              <a:rPr lang="tr-TR" sz="1960"/>
              <a:t>Hastayı rahatlatın ve boynunu gevşetin</a:t>
            </a:r>
            <a:endParaRPr/>
          </a:p>
          <a:p>
            <a:pPr indent="-228600" lvl="0" marL="228600" rtl="0" algn="l">
              <a:lnSpc>
                <a:spcPct val="70000"/>
              </a:lnSpc>
              <a:spcBef>
                <a:spcPts val="1000"/>
              </a:spcBef>
              <a:spcAft>
                <a:spcPts val="0"/>
              </a:spcAft>
              <a:buClr>
                <a:schemeClr val="dk1"/>
              </a:buClr>
              <a:buSzPts val="1960"/>
              <a:buChar char="•"/>
            </a:pPr>
            <a:r>
              <a:rPr lang="tr-TR" sz="1960"/>
              <a:t>Bakışları sizin burnunuzda sabitlensin</a:t>
            </a:r>
            <a:endParaRPr/>
          </a:p>
          <a:p>
            <a:pPr indent="-228600" lvl="0" marL="228600" rtl="0" algn="l">
              <a:lnSpc>
                <a:spcPct val="70000"/>
              </a:lnSpc>
              <a:spcBef>
                <a:spcPts val="1000"/>
              </a:spcBef>
              <a:spcAft>
                <a:spcPts val="0"/>
              </a:spcAft>
              <a:buClr>
                <a:schemeClr val="dk1"/>
              </a:buClr>
              <a:buSzPts val="1960"/>
              <a:buChar char="•"/>
            </a:pPr>
            <a:r>
              <a:rPr lang="tr-TR" sz="1960"/>
              <a:t>Ani ve hızlı olarak hastanın başını ters yönde 10-15* çevirin.</a:t>
            </a:r>
            <a:endParaRPr/>
          </a:p>
          <a:p>
            <a:pPr indent="-228600" lvl="0" marL="228600" rtl="0" algn="l">
              <a:lnSpc>
                <a:spcPct val="70000"/>
              </a:lnSpc>
              <a:spcBef>
                <a:spcPts val="1000"/>
              </a:spcBef>
              <a:spcAft>
                <a:spcPts val="0"/>
              </a:spcAft>
              <a:buClr>
                <a:schemeClr val="dk1"/>
              </a:buClr>
              <a:buSzPts val="1960"/>
              <a:buChar char="•"/>
            </a:pPr>
            <a:r>
              <a:rPr lang="tr-TR" sz="1960"/>
              <a:t>Birkaç kere her iki tarafı da karışık olarak tekrarlayın ki hasta hangi taraf olacağını bilmesin</a:t>
            </a:r>
            <a:endParaRPr/>
          </a:p>
          <a:p>
            <a:pPr indent="-228600" lvl="0" marL="228600" rtl="0" algn="l">
              <a:lnSpc>
                <a:spcPct val="70000"/>
              </a:lnSpc>
              <a:spcBef>
                <a:spcPts val="1000"/>
              </a:spcBef>
              <a:spcAft>
                <a:spcPts val="0"/>
              </a:spcAft>
              <a:buClr>
                <a:schemeClr val="dk1"/>
              </a:buClr>
              <a:buSzPts val="1960"/>
              <a:buChar char="•"/>
            </a:pPr>
            <a:r>
              <a:rPr lang="tr-TR" sz="1960"/>
              <a:t>Normal olan bakışlar sabitlendiği yerde kalır</a:t>
            </a:r>
            <a:endParaRPr/>
          </a:p>
          <a:p>
            <a:pPr indent="-228600" lvl="0" marL="228600" rtl="0" algn="l">
              <a:lnSpc>
                <a:spcPct val="70000"/>
              </a:lnSpc>
              <a:spcBef>
                <a:spcPts val="1000"/>
              </a:spcBef>
              <a:spcAft>
                <a:spcPts val="0"/>
              </a:spcAft>
              <a:buClr>
                <a:schemeClr val="dk1"/>
              </a:buClr>
              <a:buSzPts val="1960"/>
              <a:buChar char="•"/>
            </a:pPr>
            <a:r>
              <a:rPr lang="tr-TR" sz="1960"/>
              <a:t>Pozitif test sonucu ise çevirdiğiniz yönde gözlerin bir miktar gitmesi ve sonrasında ani bir şekilde tekrar noktaya sabitlenmek için geri gelmesidir.</a:t>
            </a:r>
            <a:endParaRPr/>
          </a:p>
        </p:txBody>
      </p:sp>
      <p:pic>
        <p:nvPicPr>
          <p:cNvPr id="253" name="Google Shape;253;p35"/>
          <p:cNvPicPr preferRelativeResize="0"/>
          <p:nvPr/>
        </p:nvPicPr>
        <p:blipFill rotWithShape="1">
          <a:blip r:embed="rId3">
            <a:alphaModFix/>
          </a:blip>
          <a:srcRect b="0" l="0" r="0" t="0"/>
          <a:stretch/>
        </p:blipFill>
        <p:spPr>
          <a:xfrm>
            <a:off x="6368580" y="1825625"/>
            <a:ext cx="4985220" cy="43513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tr-TR"/>
              <a:t>4. Odaklanmış nörolojik muayenede bulgu var mı?</a:t>
            </a:r>
            <a:endParaRPr/>
          </a:p>
        </p:txBody>
      </p:sp>
      <p:pic>
        <p:nvPicPr>
          <p:cNvPr id="259" name="Google Shape;259;p36"/>
          <p:cNvPicPr preferRelativeResize="0"/>
          <p:nvPr>
            <p:ph idx="1" type="body"/>
          </p:nvPr>
        </p:nvPicPr>
        <p:blipFill rotWithShape="1">
          <a:blip r:embed="rId3">
            <a:alphaModFix/>
          </a:blip>
          <a:srcRect b="0" l="0" r="0" t="0"/>
          <a:stretch/>
        </p:blipFill>
        <p:spPr>
          <a:xfrm>
            <a:off x="0" y="1825624"/>
            <a:ext cx="12191999" cy="503179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tr-TR"/>
              <a:t>5.Hastanın desteksiz oturmasında ve yürümesinde problem var mı?</a:t>
            </a:r>
            <a:endParaRPr/>
          </a:p>
        </p:txBody>
      </p:sp>
      <p:sp>
        <p:nvSpPr>
          <p:cNvPr id="265" name="Google Shape;265;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Çoğu vestibüler nörit hastaları yürümekte zorlansalar da yürüyebilirler.</a:t>
            </a:r>
            <a:endParaRPr/>
          </a:p>
          <a:p>
            <a:pPr indent="-228600" lvl="0" marL="228600" rtl="0" algn="l">
              <a:lnSpc>
                <a:spcPct val="90000"/>
              </a:lnSpc>
              <a:spcBef>
                <a:spcPts val="1000"/>
              </a:spcBef>
              <a:spcAft>
                <a:spcPts val="0"/>
              </a:spcAft>
              <a:buClr>
                <a:schemeClr val="dk1"/>
              </a:buClr>
              <a:buSzPts val="2800"/>
              <a:buChar char="•"/>
            </a:pPr>
            <a:r>
              <a:rPr lang="tr-TR"/>
              <a:t>Ciddi yürüme güçlüğü hastanın yatış endikasyonudur.</a:t>
            </a:r>
            <a:endParaRPr/>
          </a:p>
          <a:p>
            <a:pPr indent="-228600" lvl="0" marL="228600" rtl="0" algn="l">
              <a:lnSpc>
                <a:spcPct val="90000"/>
              </a:lnSpc>
              <a:spcBef>
                <a:spcPts val="1000"/>
              </a:spcBef>
              <a:spcAft>
                <a:spcPts val="0"/>
              </a:spcAft>
              <a:buClr>
                <a:schemeClr val="dk1"/>
              </a:buClr>
              <a:buSzPts val="2800"/>
              <a:buChar char="•"/>
            </a:pPr>
            <a:r>
              <a:rPr lang="tr-TR"/>
              <a:t>Akut vestibüler sendrom varlığında ise ciddi yürüyüş bozukluğu inme bulgusu olabilir.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tr-TR"/>
              <a:t>Görüntüleme</a:t>
            </a:r>
            <a:endParaRPr/>
          </a:p>
        </p:txBody>
      </p:sp>
      <p:sp>
        <p:nvSpPr>
          <p:cNvPr id="272" name="Google Shape;272;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i="1" lang="tr-TR" u="sng"/>
              <a:t>Fizik muayene görüntülemeden daha önemlidir.</a:t>
            </a:r>
            <a:endParaRPr/>
          </a:p>
          <a:p>
            <a:pPr indent="-228600" lvl="0" marL="228600" rtl="0" algn="l">
              <a:lnSpc>
                <a:spcPct val="90000"/>
              </a:lnSpc>
              <a:spcBef>
                <a:spcPts val="1000"/>
              </a:spcBef>
              <a:spcAft>
                <a:spcPts val="0"/>
              </a:spcAft>
              <a:buClr>
                <a:schemeClr val="dk1"/>
              </a:buClr>
              <a:buSzPts val="2800"/>
              <a:buChar char="•"/>
            </a:pPr>
            <a:r>
              <a:rPr lang="tr-TR"/>
              <a:t>BT posterior dolaşım enfarktlarında </a:t>
            </a:r>
            <a:r>
              <a:rPr b="1" i="1" lang="tr-TR"/>
              <a:t>sensitivitesi düşük</a:t>
            </a:r>
            <a:endParaRPr b="1" i="1"/>
          </a:p>
          <a:p>
            <a:pPr indent="-228600" lvl="0" marL="228600" rtl="0" algn="l">
              <a:lnSpc>
                <a:spcPct val="90000"/>
              </a:lnSpc>
              <a:spcBef>
                <a:spcPts val="1000"/>
              </a:spcBef>
              <a:spcAft>
                <a:spcPts val="0"/>
              </a:spcAft>
              <a:buClr>
                <a:schemeClr val="dk1"/>
              </a:buClr>
              <a:buSzPts val="2800"/>
              <a:buChar char="•"/>
            </a:pPr>
            <a:r>
              <a:rPr lang="tr-TR"/>
              <a:t>Beyin kanaması </a:t>
            </a:r>
            <a:r>
              <a:rPr b="1" i="1" lang="tr-TR"/>
              <a:t>çok nadir. BT </a:t>
            </a:r>
            <a:r>
              <a:rPr lang="tr-TR"/>
              <a:t>anlamsız</a:t>
            </a:r>
            <a:endParaRPr b="1" i="1"/>
          </a:p>
          <a:p>
            <a:pPr indent="-228600" lvl="0" marL="228600" rtl="0" algn="l">
              <a:lnSpc>
                <a:spcPct val="90000"/>
              </a:lnSpc>
              <a:spcBef>
                <a:spcPts val="1000"/>
              </a:spcBef>
              <a:spcAft>
                <a:spcPts val="0"/>
              </a:spcAft>
              <a:buClr>
                <a:schemeClr val="dk1"/>
              </a:buClr>
              <a:buSzPts val="2800"/>
              <a:buChar char="•"/>
            </a:pPr>
            <a:r>
              <a:rPr b="1" i="1" lang="tr-TR"/>
              <a:t>Retrospektif bir çalışmada BT normal olup taburcu edilen ve 30 gün içinde inme ile başvuranların sayısı BT çekilmeyen ve inme ile başvuranların iki katından fazladır</a:t>
            </a:r>
            <a:r>
              <a:rPr lang="tr-TR"/>
              <a:t>.</a:t>
            </a:r>
            <a:r>
              <a:rPr baseline="30000" lang="tr-TR"/>
              <a:t>1</a:t>
            </a:r>
            <a:endParaRPr baseline="30000"/>
          </a:p>
          <a:p>
            <a:pPr indent="-228600" lvl="0" marL="228600" rtl="0" algn="l">
              <a:lnSpc>
                <a:spcPct val="90000"/>
              </a:lnSpc>
              <a:spcBef>
                <a:spcPts val="1000"/>
              </a:spcBef>
              <a:spcAft>
                <a:spcPts val="0"/>
              </a:spcAft>
              <a:buClr>
                <a:schemeClr val="dk1"/>
              </a:buClr>
              <a:buSzPts val="2800"/>
              <a:buChar char="•"/>
            </a:pPr>
            <a:r>
              <a:rPr lang="tr-TR"/>
              <a:t>Bu da gösteriyor ki </a:t>
            </a:r>
            <a:r>
              <a:rPr b="1" i="1" lang="tr-TR"/>
              <a:t>klinik geştalt doğru </a:t>
            </a:r>
            <a:r>
              <a:rPr lang="tr-TR"/>
              <a:t>ama dışlamak için seçilen </a:t>
            </a:r>
            <a:r>
              <a:rPr b="1" i="1" lang="tr-TR"/>
              <a:t>test yanlıştır</a:t>
            </a:r>
            <a:r>
              <a:rPr lang="tr-TR"/>
              <a:t>.</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tr-TR"/>
              <a:t>Görüntüleme</a:t>
            </a:r>
            <a:endParaRPr/>
          </a:p>
        </p:txBody>
      </p:sp>
      <p:sp>
        <p:nvSpPr>
          <p:cNvPr id="279" name="Google Shape;279;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Difüzyon MR, Bt’ye üstün</a:t>
            </a:r>
            <a:endParaRPr/>
          </a:p>
          <a:p>
            <a:pPr indent="-228600" lvl="0" marL="228600" rtl="0" algn="l">
              <a:lnSpc>
                <a:spcPct val="90000"/>
              </a:lnSpc>
              <a:spcBef>
                <a:spcPts val="1000"/>
              </a:spcBef>
              <a:spcAft>
                <a:spcPts val="0"/>
              </a:spcAft>
              <a:buClr>
                <a:schemeClr val="dk1"/>
              </a:buClr>
              <a:buSzPts val="2800"/>
              <a:buChar char="•"/>
            </a:pPr>
            <a:r>
              <a:rPr lang="tr-TR"/>
              <a:t>48 saat içindeki diffüzyon MR (gecikmiş MR ile kıyaslandığında)</a:t>
            </a:r>
            <a:endParaRPr/>
          </a:p>
          <a:p>
            <a:pPr indent="-228600" lvl="1" marL="685800" rtl="0" algn="l">
              <a:lnSpc>
                <a:spcPct val="90000"/>
              </a:lnSpc>
              <a:spcBef>
                <a:spcPts val="500"/>
              </a:spcBef>
              <a:spcAft>
                <a:spcPts val="0"/>
              </a:spcAft>
              <a:buClr>
                <a:schemeClr val="dk1"/>
              </a:buClr>
              <a:buSzPts val="2400"/>
              <a:buChar char="•"/>
            </a:pPr>
            <a:r>
              <a:rPr lang="tr-TR"/>
              <a:t> %12-%18 aralığında yanlış negatiflikle sonuçlanmış.</a:t>
            </a:r>
            <a:r>
              <a:rPr baseline="30000" lang="tr-TR"/>
              <a:t>2,3,4</a:t>
            </a:r>
            <a:endParaRPr/>
          </a:p>
          <a:p>
            <a:pPr indent="-228600" lvl="1" marL="685800" rtl="0" algn="l">
              <a:lnSpc>
                <a:spcPct val="90000"/>
              </a:lnSpc>
              <a:spcBef>
                <a:spcPts val="500"/>
              </a:spcBef>
              <a:spcAft>
                <a:spcPts val="0"/>
              </a:spcAft>
              <a:buClr>
                <a:schemeClr val="dk1"/>
              </a:buClr>
              <a:buSzPts val="2400"/>
              <a:buChar char="•"/>
            </a:pPr>
            <a:r>
              <a:rPr lang="tr-TR"/>
              <a:t>MRI %52 yanlış negatiflik(küçük enfarkt alanları için)</a:t>
            </a:r>
            <a:r>
              <a:rPr baseline="30000" lang="tr-TR"/>
              <a:t>5</a:t>
            </a:r>
            <a:r>
              <a:rPr lang="tr-TR"/>
              <a:t>.</a:t>
            </a:r>
            <a:endParaRPr/>
          </a:p>
          <a:p>
            <a:pPr indent="-228600" lvl="0" marL="228600" rtl="0" algn="l">
              <a:lnSpc>
                <a:spcPct val="90000"/>
              </a:lnSpc>
              <a:spcBef>
                <a:spcPts val="1000"/>
              </a:spcBef>
              <a:spcAft>
                <a:spcPts val="0"/>
              </a:spcAft>
              <a:buClr>
                <a:schemeClr val="dk1"/>
              </a:buClr>
              <a:buSzPts val="2800"/>
              <a:buChar char="•"/>
            </a:pPr>
            <a:r>
              <a:rPr lang="tr-TR"/>
              <a:t>Diffüzyon MR </a:t>
            </a:r>
            <a:r>
              <a:rPr b="1" i="1" lang="tr-TR"/>
              <a:t>genel inmelerin %6.8inde negatif</a:t>
            </a:r>
            <a:r>
              <a:rPr baseline="30000" lang="tr-TR"/>
              <a:t> 6</a:t>
            </a:r>
            <a:endParaRPr/>
          </a:p>
          <a:p>
            <a:pPr indent="-228600" lvl="0" marL="228600" rtl="0" algn="l">
              <a:lnSpc>
                <a:spcPct val="90000"/>
              </a:lnSpc>
              <a:spcBef>
                <a:spcPts val="1000"/>
              </a:spcBef>
              <a:spcAft>
                <a:spcPts val="0"/>
              </a:spcAft>
              <a:buClr>
                <a:schemeClr val="dk1"/>
              </a:buClr>
              <a:buSzPts val="2800"/>
              <a:buChar char="•"/>
            </a:pPr>
            <a:r>
              <a:rPr lang="tr-TR"/>
              <a:t>Posterior sistem enfarktlarında anterior sisteme göre </a:t>
            </a:r>
            <a:r>
              <a:rPr b="1" i="1" lang="tr-TR"/>
              <a:t>5 kat daha fazla</a:t>
            </a:r>
            <a:r>
              <a:rPr baseline="30000" lang="tr-TR"/>
              <a:t>6</a:t>
            </a:r>
            <a:r>
              <a:rPr b="1" i="1" lang="tr-TR"/>
              <a:t> </a:t>
            </a:r>
            <a:endParaRPr/>
          </a:p>
          <a:p>
            <a:pPr indent="-228600" lvl="0" marL="228600" rtl="0" algn="l">
              <a:lnSpc>
                <a:spcPct val="90000"/>
              </a:lnSpc>
              <a:spcBef>
                <a:spcPts val="1000"/>
              </a:spcBef>
              <a:spcAft>
                <a:spcPts val="0"/>
              </a:spcAft>
              <a:buClr>
                <a:schemeClr val="dk1"/>
              </a:buClr>
              <a:buSzPts val="2800"/>
              <a:buChar char="•"/>
            </a:pPr>
            <a:r>
              <a:rPr lang="tr-TR"/>
              <a:t>Gelişigüzel BT anjiyonun kullanılabilirliği ise çok düşük(%1.3)</a:t>
            </a:r>
            <a:r>
              <a:rPr baseline="30000" lang="tr-TR"/>
              <a:t>7</a:t>
            </a:r>
            <a:endParaRPr baseline="30000"/>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tr-TR"/>
              <a:t>Dikkat edilmesi gerekenler</a:t>
            </a:r>
            <a:endParaRPr/>
          </a:p>
        </p:txBody>
      </p:sp>
      <p:sp>
        <p:nvSpPr>
          <p:cNvPr id="286" name="Google Shape;286;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Akut vestibüler sendromda </a:t>
            </a:r>
            <a:r>
              <a:rPr b="1" i="1" lang="tr-TR"/>
              <a:t>pozisyonel testler yapılmaz</a:t>
            </a:r>
            <a:r>
              <a:rPr lang="tr-TR"/>
              <a:t>(Dixx-Hallpike)</a:t>
            </a:r>
            <a:endParaRPr/>
          </a:p>
          <a:p>
            <a:pPr indent="-228600" lvl="1" marL="685800" rtl="0" algn="l">
              <a:lnSpc>
                <a:spcPct val="90000"/>
              </a:lnSpc>
              <a:spcBef>
                <a:spcPts val="500"/>
              </a:spcBef>
              <a:spcAft>
                <a:spcPts val="0"/>
              </a:spcAft>
              <a:buClr>
                <a:schemeClr val="dk1"/>
              </a:buClr>
              <a:buSzPts val="2400"/>
              <a:buChar char="•"/>
            </a:pPr>
            <a:r>
              <a:rPr lang="tr-TR"/>
              <a:t>BPPV hastaları </a:t>
            </a:r>
            <a:r>
              <a:rPr i="1" lang="tr-TR"/>
              <a:t>bazen</a:t>
            </a:r>
            <a:r>
              <a:rPr lang="tr-TR"/>
              <a:t> akut vestibüler sendroma benzer şekilde </a:t>
            </a:r>
            <a:r>
              <a:rPr i="1" lang="tr-TR"/>
              <a:t>sürekli baş dönmesi</a:t>
            </a:r>
            <a:r>
              <a:rPr lang="tr-TR"/>
              <a:t> tarif ederler.</a:t>
            </a:r>
            <a:endParaRPr/>
          </a:p>
          <a:p>
            <a:pPr indent="-228600" lvl="1" marL="685800" rtl="0" algn="l">
              <a:lnSpc>
                <a:spcPct val="90000"/>
              </a:lnSpc>
              <a:spcBef>
                <a:spcPts val="500"/>
              </a:spcBef>
              <a:spcAft>
                <a:spcPts val="0"/>
              </a:spcAft>
              <a:buClr>
                <a:schemeClr val="dk1"/>
              </a:buClr>
              <a:buSzPts val="2400"/>
              <a:buChar char="•"/>
            </a:pPr>
            <a:r>
              <a:rPr lang="tr-TR"/>
              <a:t>Genelde </a:t>
            </a:r>
            <a:r>
              <a:rPr b="1" i="1" lang="tr-TR"/>
              <a:t>aralıklı olarak semptomlarda artış </a:t>
            </a:r>
            <a:r>
              <a:rPr lang="tr-TR"/>
              <a:t>vardır ve </a:t>
            </a:r>
            <a:r>
              <a:rPr b="1" i="1" lang="tr-TR"/>
              <a:t>istirahat halinde spontan nistagmus yoktur</a:t>
            </a:r>
            <a:r>
              <a:rPr lang="tr-TR"/>
              <a:t>. </a:t>
            </a:r>
            <a:endParaRPr/>
          </a:p>
          <a:p>
            <a:pPr indent="-228600" lvl="1" marL="685800" rtl="0" algn="l">
              <a:lnSpc>
                <a:spcPct val="90000"/>
              </a:lnSpc>
              <a:spcBef>
                <a:spcPts val="500"/>
              </a:spcBef>
              <a:spcAft>
                <a:spcPts val="0"/>
              </a:spcAft>
              <a:buClr>
                <a:schemeClr val="dk1"/>
              </a:buClr>
              <a:buSzPts val="2400"/>
              <a:buChar char="•"/>
            </a:pPr>
            <a:r>
              <a:rPr lang="tr-TR"/>
              <a:t>Pozisyonel testler BPPV tanısını koymaya yardımcı olur</a:t>
            </a:r>
            <a:endParaRPr/>
          </a:p>
          <a:p>
            <a:pPr indent="-228600" lvl="0" marL="228600" rtl="0" algn="l">
              <a:lnSpc>
                <a:spcPct val="90000"/>
              </a:lnSpc>
              <a:spcBef>
                <a:spcPts val="1000"/>
              </a:spcBef>
              <a:spcAft>
                <a:spcPts val="0"/>
              </a:spcAft>
              <a:buClr>
                <a:schemeClr val="dk1"/>
              </a:buClr>
              <a:buSzPts val="2800"/>
              <a:buChar char="•"/>
            </a:pPr>
            <a:r>
              <a:rPr lang="tr-TR"/>
              <a:t>Nistagmus belirgin olan hastalarda HIT zor</a:t>
            </a:r>
            <a:endParaRPr/>
          </a:p>
          <a:p>
            <a:pPr indent="-228600" lvl="1" marL="685800" rtl="0" algn="l">
              <a:lnSpc>
                <a:spcPct val="90000"/>
              </a:lnSpc>
              <a:spcBef>
                <a:spcPts val="500"/>
              </a:spcBef>
              <a:spcAft>
                <a:spcPts val="0"/>
              </a:spcAft>
              <a:buClr>
                <a:schemeClr val="dk1"/>
              </a:buClr>
              <a:buSzPts val="2400"/>
              <a:buChar char="•"/>
            </a:pPr>
            <a:r>
              <a:rPr lang="tr-TR"/>
              <a:t>IV benzodiazepinler 30-60 dk semptomları ve nistagmusu bastırabilir. Muayeneyi kolaylaştırır.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tr-TR"/>
              <a:t>Dikkat</a:t>
            </a:r>
            <a:endParaRPr/>
          </a:p>
        </p:txBody>
      </p:sp>
      <p:sp>
        <p:nvSpPr>
          <p:cNvPr id="292" name="Google Shape;292;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b="1" i="1" lang="tr-TR"/>
              <a:t>İlk 48 saatte fizik muayene MRI dan üstündür</a:t>
            </a:r>
            <a:r>
              <a:rPr lang="tr-TR"/>
              <a:t>. </a:t>
            </a:r>
            <a:endParaRPr/>
          </a:p>
          <a:p>
            <a:pPr indent="-228600" lvl="0" marL="228600" rtl="0" algn="l">
              <a:lnSpc>
                <a:spcPct val="90000"/>
              </a:lnSpc>
              <a:spcBef>
                <a:spcPts val="1000"/>
              </a:spcBef>
              <a:spcAft>
                <a:spcPts val="0"/>
              </a:spcAft>
              <a:buClr>
                <a:schemeClr val="dk1"/>
              </a:buClr>
              <a:buSzPts val="2800"/>
              <a:buChar char="•"/>
            </a:pPr>
            <a:r>
              <a:rPr b="1" i="1" lang="tr-TR"/>
              <a:t>Eğer fizik muayeneniz ile inme düşünüyorsanız dışlamak için MR görüntüleme yapmayın.</a:t>
            </a:r>
            <a:endParaRPr/>
          </a:p>
          <a:p>
            <a:pPr indent="-228600" lvl="0" marL="228600" rtl="0" algn="l">
              <a:lnSpc>
                <a:spcPct val="90000"/>
              </a:lnSpc>
              <a:spcBef>
                <a:spcPts val="1000"/>
              </a:spcBef>
              <a:spcAft>
                <a:spcPts val="0"/>
              </a:spcAft>
              <a:buClr>
                <a:schemeClr val="dk1"/>
              </a:buClr>
              <a:buSzPts val="2800"/>
              <a:buChar char="•"/>
            </a:pPr>
            <a:r>
              <a:rPr b="1" i="1" lang="tr-TR"/>
              <a:t>Hastayı yatırın.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5"/>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tr-TR"/>
              <a:t>Kaynakça ve </a:t>
            </a:r>
            <a:r>
              <a:rPr b="1" i="1" lang="tr-TR" sz="5400"/>
              <a:t>Teşekkürler</a:t>
            </a:r>
            <a:endParaRPr b="1" i="1"/>
          </a:p>
        </p:txBody>
      </p:sp>
      <p:sp>
        <p:nvSpPr>
          <p:cNvPr id="298" name="Google Shape;298;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lang="tr-TR" sz="3200"/>
              <a:t>Annals of Emergency Medicine; volume 71 no.5 mayıs 2018 sf:625-631</a:t>
            </a:r>
            <a:endParaRPr b="1" i="1" sz="3200"/>
          </a:p>
          <a:p>
            <a:pPr indent="-228600" lvl="0" marL="228600" rtl="0" algn="l">
              <a:lnSpc>
                <a:spcPct val="90000"/>
              </a:lnSpc>
              <a:spcBef>
                <a:spcPts val="1000"/>
              </a:spcBef>
              <a:spcAft>
                <a:spcPts val="0"/>
              </a:spcAft>
              <a:buClr>
                <a:schemeClr val="dk1"/>
              </a:buClr>
              <a:buSzPts val="1200"/>
              <a:buChar char="•"/>
            </a:pPr>
            <a:r>
              <a:rPr b="1" lang="tr-TR" sz="1200"/>
              <a:t>1</a:t>
            </a:r>
            <a:r>
              <a:rPr lang="tr-TR" sz="1200"/>
              <a:t>:</a:t>
            </a:r>
            <a:r>
              <a:rPr lang="tr-TR" sz="1100"/>
              <a:t>Grewal, K., Austin, P.C., Kapral, M.K. et al. Missed strokes using computed tomography imaging in patients with vertigo: population-based cohort study. Stroke. 2015; 46: 108–113</a:t>
            </a:r>
            <a:endParaRPr sz="1100"/>
          </a:p>
          <a:p>
            <a:pPr indent="-228600" lvl="0" marL="228600" rtl="0" algn="l">
              <a:lnSpc>
                <a:spcPct val="90000"/>
              </a:lnSpc>
              <a:spcBef>
                <a:spcPts val="1000"/>
              </a:spcBef>
              <a:spcAft>
                <a:spcPts val="0"/>
              </a:spcAft>
              <a:buClr>
                <a:schemeClr val="dk1"/>
              </a:buClr>
              <a:buSzPts val="1200"/>
              <a:buChar char="•"/>
            </a:pPr>
            <a:r>
              <a:rPr b="1" lang="tr-TR" sz="1200"/>
              <a:t>2</a:t>
            </a:r>
            <a:r>
              <a:rPr lang="tr-TR" sz="1200"/>
              <a:t>:Kattah, J.C., Talkad, A.V., Wang, D.Z. et al. HINTS to diagnose stroke in the acute vestibular syndrome: three-step bedside oculomotor examination more sensitive than early MRI diffusion-weighted imaging. Stroke. 2009; 40: 3504–3510</a:t>
            </a:r>
            <a:endParaRPr/>
          </a:p>
          <a:p>
            <a:pPr indent="-228600" lvl="0" marL="228600" rtl="0" algn="l">
              <a:lnSpc>
                <a:spcPct val="90000"/>
              </a:lnSpc>
              <a:spcBef>
                <a:spcPts val="1000"/>
              </a:spcBef>
              <a:spcAft>
                <a:spcPts val="0"/>
              </a:spcAft>
              <a:buClr>
                <a:schemeClr val="dk1"/>
              </a:buClr>
              <a:buSzPts val="1200"/>
              <a:buChar char="•"/>
            </a:pPr>
            <a:r>
              <a:rPr b="1" lang="tr-TR" sz="1200"/>
              <a:t>3</a:t>
            </a:r>
            <a:r>
              <a:rPr lang="tr-TR" sz="1200"/>
              <a:t>:Choi, J.H., Kim, H.W., Choi, K.D. et al. Isolated vestibular syndome in posterior circulation stroke. Neurol Clin Pract. 2014; 2014: 410–418</a:t>
            </a:r>
            <a:endParaRPr/>
          </a:p>
          <a:p>
            <a:pPr indent="-228600" lvl="0" marL="228600" rtl="0" algn="l">
              <a:lnSpc>
                <a:spcPct val="90000"/>
              </a:lnSpc>
              <a:spcBef>
                <a:spcPts val="1000"/>
              </a:spcBef>
              <a:spcAft>
                <a:spcPts val="0"/>
              </a:spcAft>
              <a:buClr>
                <a:schemeClr val="dk1"/>
              </a:buClr>
              <a:buSzPts val="1200"/>
              <a:buChar char="•"/>
            </a:pPr>
            <a:r>
              <a:rPr b="1" lang="tr-TR" sz="1200"/>
              <a:t>4</a:t>
            </a:r>
            <a:r>
              <a:rPr lang="tr-TR" sz="1200"/>
              <a:t>:Saber Tehrani, A.S., Kattah, J.C., Mantokoudis, G. et al. Small strokes causing severe vertigo: frequency of false-negative MRIs and nonlacunar mechanisms. Neurology. 2014; 83: 169–173</a:t>
            </a:r>
            <a:endParaRPr/>
          </a:p>
          <a:p>
            <a:pPr indent="-228600" lvl="0" marL="228600" rtl="0" algn="l">
              <a:lnSpc>
                <a:spcPct val="90000"/>
              </a:lnSpc>
              <a:spcBef>
                <a:spcPts val="1000"/>
              </a:spcBef>
              <a:spcAft>
                <a:spcPts val="0"/>
              </a:spcAft>
              <a:buClr>
                <a:schemeClr val="dk1"/>
              </a:buClr>
              <a:buSzPts val="1200"/>
              <a:buChar char="•"/>
            </a:pPr>
            <a:r>
              <a:rPr b="1" lang="tr-TR" sz="1200"/>
              <a:t>5</a:t>
            </a:r>
            <a:r>
              <a:rPr lang="tr-TR" sz="1200"/>
              <a:t>:Saber Tehrani, A.S., Kattah, J.C., Mantokoudis, G. et al. Small strokes causing severe vertigo: frequency of false-negative MRIs and nonlacunar mechanisms. Neurology. 2014; 83: 169–173</a:t>
            </a:r>
            <a:endParaRPr/>
          </a:p>
          <a:p>
            <a:pPr indent="-228600" lvl="0" marL="228600" rtl="0" algn="l">
              <a:lnSpc>
                <a:spcPct val="90000"/>
              </a:lnSpc>
              <a:spcBef>
                <a:spcPts val="1000"/>
              </a:spcBef>
              <a:spcAft>
                <a:spcPts val="0"/>
              </a:spcAft>
              <a:buClr>
                <a:schemeClr val="dk1"/>
              </a:buClr>
              <a:buSzPts val="1200"/>
              <a:buChar char="•"/>
            </a:pPr>
            <a:r>
              <a:rPr b="1" lang="tr-TR" sz="1200"/>
              <a:t>6</a:t>
            </a:r>
            <a:r>
              <a:rPr lang="tr-TR" sz="1200"/>
              <a:t>:Edlow, B.L., Hurwitz, S., and Edlow, J.A. Diagnosis of DWI-negative acute ischemic stroke: a meta-analysis. Neurology. 2017; 89: 256–262</a:t>
            </a:r>
            <a:endParaRPr/>
          </a:p>
          <a:p>
            <a:pPr indent="-228600" lvl="0" marL="228600" rtl="0" algn="l">
              <a:lnSpc>
                <a:spcPct val="90000"/>
              </a:lnSpc>
              <a:spcBef>
                <a:spcPts val="1000"/>
              </a:spcBef>
              <a:spcAft>
                <a:spcPts val="0"/>
              </a:spcAft>
              <a:buClr>
                <a:schemeClr val="dk1"/>
              </a:buClr>
              <a:buSzPts val="1200"/>
              <a:buChar char="•"/>
            </a:pPr>
            <a:r>
              <a:rPr b="1" lang="tr-TR" sz="1200"/>
              <a:t>7</a:t>
            </a:r>
            <a:r>
              <a:rPr lang="tr-TR" sz="1200"/>
              <a:t>:Fakhran, S., Alhilali, L., and Branstetter, B.F. Yield of CT angiography and contrast-enhanced MR imaging in patients with dizziness. AJNR Am J Neuroradiol. 2013; 34: 1077–1081</a:t>
            </a:r>
            <a:endParaRPr sz="1200"/>
          </a:p>
          <a:p>
            <a:pPr indent="-25400" lvl="0" marL="228600" rtl="0" algn="l">
              <a:lnSpc>
                <a:spcPct val="90000"/>
              </a:lnSpc>
              <a:spcBef>
                <a:spcPts val="1000"/>
              </a:spcBef>
              <a:spcAft>
                <a:spcPts val="0"/>
              </a:spcAft>
              <a:buClr>
                <a:schemeClr val="dk1"/>
              </a:buClr>
              <a:buSzPts val="3200"/>
              <a:buNone/>
            </a:pPr>
            <a:r>
              <a:t/>
            </a: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12" name="Google Shape;112;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Yaklaşık %50’si medikal kaynaklı</a:t>
            </a:r>
            <a:endParaRPr/>
          </a:p>
          <a:p>
            <a:pPr indent="-228600" lvl="1" marL="685800" rtl="0" algn="l">
              <a:lnSpc>
                <a:spcPct val="90000"/>
              </a:lnSpc>
              <a:spcBef>
                <a:spcPts val="500"/>
              </a:spcBef>
              <a:spcAft>
                <a:spcPts val="0"/>
              </a:spcAft>
              <a:buClr>
                <a:schemeClr val="dk1"/>
              </a:buClr>
              <a:buSzPts val="2400"/>
              <a:buChar char="•"/>
            </a:pPr>
            <a:r>
              <a:rPr lang="tr-TR"/>
              <a:t>Gastrointestinal kanama,</a:t>
            </a:r>
            <a:endParaRPr/>
          </a:p>
          <a:p>
            <a:pPr indent="-228600" lvl="1" marL="685800" rtl="0" algn="l">
              <a:lnSpc>
                <a:spcPct val="90000"/>
              </a:lnSpc>
              <a:spcBef>
                <a:spcPts val="500"/>
              </a:spcBef>
              <a:spcAft>
                <a:spcPts val="0"/>
              </a:spcAft>
              <a:buClr>
                <a:schemeClr val="dk1"/>
              </a:buClr>
              <a:buSzPts val="2400"/>
              <a:buChar char="•"/>
            </a:pPr>
            <a:r>
              <a:rPr lang="tr-TR"/>
              <a:t>Yeni başlanmış antihipertansifler</a:t>
            </a:r>
            <a:endParaRPr/>
          </a:p>
          <a:p>
            <a:pPr indent="-228600" lvl="0" marL="228600" rtl="0" algn="l">
              <a:lnSpc>
                <a:spcPct val="90000"/>
              </a:lnSpc>
              <a:spcBef>
                <a:spcPts val="1000"/>
              </a:spcBef>
              <a:spcAft>
                <a:spcPts val="0"/>
              </a:spcAft>
              <a:buClr>
                <a:schemeClr val="dk1"/>
              </a:buClr>
              <a:buSzPts val="2800"/>
              <a:buChar char="•"/>
            </a:pPr>
            <a:r>
              <a:rPr b="1" i="1" lang="tr-TR"/>
              <a:t>Baş ve vücut hareketleriyle tetiklenen</a:t>
            </a:r>
            <a:r>
              <a:rPr lang="tr-TR"/>
              <a:t> baş dönmesi</a:t>
            </a:r>
            <a:endParaRPr/>
          </a:p>
          <a:p>
            <a:pPr indent="-228600" lvl="1" marL="685800" rtl="0" algn="l">
              <a:lnSpc>
                <a:spcPct val="90000"/>
              </a:lnSpc>
              <a:spcBef>
                <a:spcPts val="500"/>
              </a:spcBef>
              <a:spcAft>
                <a:spcPts val="0"/>
              </a:spcAft>
              <a:buClr>
                <a:schemeClr val="dk1"/>
              </a:buClr>
              <a:buSzPts val="2400"/>
              <a:buChar char="•"/>
            </a:pPr>
            <a:r>
              <a:rPr b="1" i="1" lang="tr-TR"/>
              <a:t>BPPV ve Ortostatik Hipotansiyon</a:t>
            </a:r>
            <a:endParaRPr/>
          </a:p>
          <a:p>
            <a:pPr indent="-228600" lvl="0" marL="228600" rtl="0" algn="l">
              <a:lnSpc>
                <a:spcPct val="90000"/>
              </a:lnSpc>
              <a:spcBef>
                <a:spcPts val="1000"/>
              </a:spcBef>
              <a:spcAft>
                <a:spcPts val="0"/>
              </a:spcAft>
              <a:buClr>
                <a:schemeClr val="dk1"/>
              </a:buClr>
              <a:buSzPts val="2800"/>
              <a:buChar char="•"/>
            </a:pPr>
            <a:r>
              <a:rPr lang="tr-TR"/>
              <a:t>Herhangi bir şey tarafından </a:t>
            </a:r>
            <a:r>
              <a:rPr b="1" i="1" lang="tr-TR"/>
              <a:t>tetiklenmeyen</a:t>
            </a:r>
            <a:r>
              <a:rPr lang="tr-TR"/>
              <a:t> kısa spontan baş dönmesi atakları</a:t>
            </a:r>
            <a:endParaRPr/>
          </a:p>
          <a:p>
            <a:pPr indent="-228600" lvl="1" marL="685800" rtl="0" algn="l">
              <a:lnSpc>
                <a:spcPct val="90000"/>
              </a:lnSpc>
              <a:spcBef>
                <a:spcPts val="500"/>
              </a:spcBef>
              <a:spcAft>
                <a:spcPts val="0"/>
              </a:spcAft>
              <a:buClr>
                <a:schemeClr val="dk1"/>
              </a:buClr>
              <a:buSzPts val="2400"/>
              <a:buChar char="•"/>
            </a:pPr>
            <a:r>
              <a:rPr b="1" i="1" lang="tr-TR"/>
              <a:t>posterior sistem kaynaklı geçici iskemik atak </a:t>
            </a:r>
            <a:endParaRPr b="1" i="1"/>
          </a:p>
          <a:p>
            <a:pPr indent="-228600" lvl="1" marL="685800" rtl="0" algn="l">
              <a:lnSpc>
                <a:spcPct val="90000"/>
              </a:lnSpc>
              <a:spcBef>
                <a:spcPts val="500"/>
              </a:spcBef>
              <a:spcAft>
                <a:spcPts val="0"/>
              </a:spcAft>
              <a:buClr>
                <a:schemeClr val="dk1"/>
              </a:buClr>
              <a:buSzPts val="2400"/>
              <a:buChar char="•"/>
            </a:pPr>
            <a:r>
              <a:rPr b="1" i="1" lang="tr-TR"/>
              <a:t>vestibüler migren</a:t>
            </a:r>
            <a:endParaRPr b="1" i="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tr-TR"/>
              <a:t>Bu makalede;</a:t>
            </a:r>
            <a:endParaRPr/>
          </a:p>
        </p:txBody>
      </p:sp>
      <p:sp>
        <p:nvSpPr>
          <p:cNvPr id="119" name="Google Shape;119;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800"/>
              <a:buChar char="•"/>
            </a:pPr>
            <a:r>
              <a:rPr lang="tr-TR"/>
              <a:t>Altta yatan belli bir medikal durum olmayan, </a:t>
            </a:r>
            <a:endParaRPr/>
          </a:p>
          <a:p>
            <a:pPr indent="-228600" lvl="0" marL="228600" rtl="0" algn="l">
              <a:lnSpc>
                <a:spcPct val="80000"/>
              </a:lnSpc>
              <a:spcBef>
                <a:spcPts val="1000"/>
              </a:spcBef>
              <a:spcAft>
                <a:spcPts val="0"/>
              </a:spcAft>
              <a:buClr>
                <a:schemeClr val="dk1"/>
              </a:buClr>
              <a:buSzPts val="2800"/>
              <a:buChar char="•"/>
            </a:pPr>
            <a:r>
              <a:rPr lang="tr-TR"/>
              <a:t>Akut başlangıçlı kalıcı ve sürekli,</a:t>
            </a:r>
            <a:endParaRPr/>
          </a:p>
          <a:p>
            <a:pPr indent="-228600" lvl="0" marL="228600" rtl="0" algn="l">
              <a:lnSpc>
                <a:spcPct val="80000"/>
              </a:lnSpc>
              <a:spcBef>
                <a:spcPts val="1000"/>
              </a:spcBef>
              <a:spcAft>
                <a:spcPts val="0"/>
              </a:spcAft>
              <a:buClr>
                <a:schemeClr val="dk1"/>
              </a:buClr>
              <a:buSzPts val="2800"/>
              <a:buChar char="•"/>
            </a:pPr>
            <a:r>
              <a:rPr lang="tr-TR"/>
              <a:t>Beraberinde bulantı kusma olan baş dönmeleri</a:t>
            </a:r>
            <a:endParaRPr/>
          </a:p>
          <a:p>
            <a:pPr indent="-228600" lvl="0" marL="228600" rtl="0" algn="l">
              <a:lnSpc>
                <a:spcPct val="80000"/>
              </a:lnSpc>
              <a:spcBef>
                <a:spcPts val="1000"/>
              </a:spcBef>
              <a:spcAft>
                <a:spcPts val="0"/>
              </a:spcAft>
              <a:buClr>
                <a:schemeClr val="dk1"/>
              </a:buClr>
              <a:buSzPts val="2800"/>
              <a:buChar char="•"/>
            </a:pPr>
            <a:r>
              <a:rPr lang="tr-TR"/>
              <a:t>Genellikle nistagmus eşlik eder ama her zaman yoktur.</a:t>
            </a:r>
            <a:endParaRPr/>
          </a:p>
          <a:p>
            <a:pPr indent="-228600" lvl="1" marL="685800" rtl="0" algn="l">
              <a:lnSpc>
                <a:spcPct val="80000"/>
              </a:lnSpc>
              <a:spcBef>
                <a:spcPts val="500"/>
              </a:spcBef>
              <a:spcAft>
                <a:spcPts val="0"/>
              </a:spcAft>
              <a:buClr>
                <a:schemeClr val="dk1"/>
              </a:buClr>
              <a:buSzPts val="2400"/>
              <a:buChar char="•"/>
            </a:pPr>
            <a:r>
              <a:rPr lang="tr-TR"/>
              <a:t>Akut vestibüler sendrom </a:t>
            </a:r>
            <a:r>
              <a:rPr b="1" i="1" lang="tr-TR"/>
              <a:t>nistagmusun eşlik ettiği</a:t>
            </a:r>
            <a:endParaRPr/>
          </a:p>
          <a:p>
            <a:pPr indent="-228600" lvl="1" marL="685800" rtl="0" algn="l">
              <a:lnSpc>
                <a:spcPct val="80000"/>
              </a:lnSpc>
              <a:spcBef>
                <a:spcPts val="500"/>
              </a:spcBef>
              <a:spcAft>
                <a:spcPts val="0"/>
              </a:spcAft>
              <a:buClr>
                <a:schemeClr val="dk1"/>
              </a:buClr>
              <a:buSzPts val="2400"/>
              <a:buChar char="•"/>
            </a:pPr>
            <a:r>
              <a:rPr lang="tr-TR"/>
              <a:t>Akut vestibüler sendrom </a:t>
            </a:r>
            <a:r>
              <a:rPr b="1" i="1" lang="tr-TR"/>
              <a:t>nistagmusun eşlik etmediği</a:t>
            </a:r>
            <a:endParaRPr/>
          </a:p>
          <a:p>
            <a:pPr indent="-228600" lvl="0" marL="228600" rtl="0" algn="l">
              <a:lnSpc>
                <a:spcPct val="80000"/>
              </a:lnSpc>
              <a:spcBef>
                <a:spcPts val="1000"/>
              </a:spcBef>
              <a:spcAft>
                <a:spcPts val="0"/>
              </a:spcAft>
              <a:buClr>
                <a:schemeClr val="dk1"/>
              </a:buClr>
              <a:buSzPts val="2800"/>
              <a:buChar char="•"/>
            </a:pPr>
            <a:r>
              <a:rPr lang="tr-TR"/>
              <a:t>Vestibüler derken anatomik lokalizasyon değil </a:t>
            </a:r>
            <a:r>
              <a:rPr b="1" i="1" lang="tr-TR"/>
              <a:t>semptomlar</a:t>
            </a:r>
            <a:r>
              <a:rPr lang="tr-TR"/>
              <a:t> </a:t>
            </a:r>
            <a:endParaRPr/>
          </a:p>
          <a:p>
            <a:pPr indent="-228600" lvl="0" marL="228600" rtl="0" algn="l">
              <a:lnSpc>
                <a:spcPct val="80000"/>
              </a:lnSpc>
              <a:spcBef>
                <a:spcPts val="1000"/>
              </a:spcBef>
              <a:spcAft>
                <a:spcPts val="0"/>
              </a:spcAft>
              <a:buClr>
                <a:schemeClr val="dk1"/>
              </a:buClr>
              <a:buSzPts val="2800"/>
              <a:buChar char="•"/>
            </a:pPr>
            <a:r>
              <a:rPr lang="tr-TR"/>
              <a:t>En büyük iki ayırıcı tanıda;</a:t>
            </a:r>
            <a:endParaRPr/>
          </a:p>
          <a:p>
            <a:pPr indent="-228600" lvl="1" marL="685800" rtl="0" algn="l">
              <a:lnSpc>
                <a:spcPct val="80000"/>
              </a:lnSpc>
              <a:spcBef>
                <a:spcPts val="500"/>
              </a:spcBef>
              <a:spcAft>
                <a:spcPts val="0"/>
              </a:spcAft>
              <a:buClr>
                <a:schemeClr val="dk1"/>
              </a:buClr>
              <a:buSzPts val="2400"/>
              <a:buChar char="•"/>
            </a:pPr>
            <a:r>
              <a:rPr b="1" i="1" lang="tr-TR"/>
              <a:t>Vestibüler nörit</a:t>
            </a:r>
            <a:endParaRPr/>
          </a:p>
          <a:p>
            <a:pPr indent="-228600" lvl="1" marL="685800" rtl="0" algn="l">
              <a:lnSpc>
                <a:spcPct val="80000"/>
              </a:lnSpc>
              <a:spcBef>
                <a:spcPts val="500"/>
              </a:spcBef>
              <a:spcAft>
                <a:spcPts val="0"/>
              </a:spcAft>
              <a:buClr>
                <a:schemeClr val="dk1"/>
              </a:buClr>
              <a:buSzPts val="2400"/>
              <a:buChar char="•"/>
            </a:pPr>
            <a:r>
              <a:rPr b="1" i="1" lang="tr-TR"/>
              <a:t>Posterior dolaşım kaynaklı inme</a:t>
            </a:r>
            <a:endParaRPr b="1" i="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4" name="Shape 124"/>
        <p:cNvGrpSpPr/>
        <p:nvPr/>
      </p:nvGrpSpPr>
      <p:grpSpPr>
        <a:xfrm>
          <a:off x="0" y="0"/>
          <a:ext cx="0" cy="0"/>
          <a:chOff x="0" y="0"/>
          <a:chExt cx="0" cy="0"/>
        </a:xfrm>
      </p:grpSpPr>
      <p:sp>
        <p:nvSpPr>
          <p:cNvPr id="125" name="Google Shape;125;p18"/>
          <p:cNvSpPr/>
          <p:nvPr/>
        </p:nvSpPr>
        <p:spPr>
          <a:xfrm>
            <a:off x="0" y="0"/>
            <a:ext cx="4654296" cy="6858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6" name="Google Shape;126;p18"/>
          <p:cNvPicPr preferRelativeResize="0"/>
          <p:nvPr>
            <p:ph idx="2" type="body"/>
          </p:nvPr>
        </p:nvPicPr>
        <p:blipFill rotWithShape="1">
          <a:blip r:embed="rId3">
            <a:alphaModFix/>
          </a:blip>
          <a:srcRect b="0" l="0" r="0" t="0"/>
          <a:stretch/>
        </p:blipFill>
        <p:spPr>
          <a:xfrm>
            <a:off x="5297763" y="1142791"/>
            <a:ext cx="6250769" cy="4411551"/>
          </a:xfrm>
          <a:prstGeom prst="rect">
            <a:avLst/>
          </a:prstGeom>
          <a:noFill/>
          <a:ln>
            <a:noFill/>
          </a:ln>
        </p:spPr>
      </p:pic>
      <p:sp>
        <p:nvSpPr>
          <p:cNvPr id="127" name="Google Shape;127;p18"/>
          <p:cNvSpPr txBox="1"/>
          <p:nvPr>
            <p:ph type="title"/>
          </p:nvPr>
        </p:nvSpPr>
        <p:spPr>
          <a:xfrm>
            <a:off x="643467" y="643467"/>
            <a:ext cx="3363974" cy="1597315"/>
          </a:xfrm>
          <a:prstGeom prst="rect">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alibri"/>
              <a:buNone/>
            </a:pPr>
            <a:r>
              <a:rPr lang="tr-TR" sz="2800">
                <a:solidFill>
                  <a:schemeClr val="lt1"/>
                </a:solidFill>
                <a:latin typeface="Calibri"/>
                <a:ea typeface="Calibri"/>
                <a:cs typeface="Calibri"/>
                <a:sym typeface="Calibri"/>
              </a:rPr>
              <a:t>Anatomi </a:t>
            </a:r>
            <a:endParaRPr/>
          </a:p>
        </p:txBody>
      </p:sp>
      <p:sp>
        <p:nvSpPr>
          <p:cNvPr id="128" name="Google Shape;128;p18"/>
          <p:cNvSpPr txBox="1"/>
          <p:nvPr>
            <p:ph idx="1" type="body"/>
          </p:nvPr>
        </p:nvSpPr>
        <p:spPr>
          <a:xfrm>
            <a:off x="643468" y="2638044"/>
            <a:ext cx="3363974" cy="3415622"/>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lt1"/>
              </a:buClr>
              <a:buSzPts val="1850"/>
              <a:buChar char="•"/>
            </a:pPr>
            <a:r>
              <a:rPr lang="tr-TR" sz="1850">
                <a:solidFill>
                  <a:schemeClr val="lt1"/>
                </a:solidFill>
              </a:rPr>
              <a:t>İç kulak;</a:t>
            </a:r>
            <a:endParaRPr/>
          </a:p>
          <a:p>
            <a:pPr indent="-228600" lvl="1" marL="685800" rtl="0" algn="l">
              <a:lnSpc>
                <a:spcPct val="80000"/>
              </a:lnSpc>
              <a:spcBef>
                <a:spcPts val="500"/>
              </a:spcBef>
              <a:spcAft>
                <a:spcPts val="0"/>
              </a:spcAft>
              <a:buClr>
                <a:schemeClr val="lt1"/>
              </a:buClr>
              <a:buSzPts val="1480"/>
              <a:buChar char="•"/>
            </a:pPr>
            <a:r>
              <a:rPr lang="tr-TR" sz="1480">
                <a:solidFill>
                  <a:schemeClr val="lt1"/>
                </a:solidFill>
              </a:rPr>
              <a:t>Koklea</a:t>
            </a:r>
            <a:endParaRPr sz="1480">
              <a:solidFill>
                <a:schemeClr val="lt1"/>
              </a:solidFill>
            </a:endParaRPr>
          </a:p>
          <a:p>
            <a:pPr indent="-228600" lvl="1" marL="685800" rtl="0" algn="l">
              <a:lnSpc>
                <a:spcPct val="80000"/>
              </a:lnSpc>
              <a:spcBef>
                <a:spcPts val="500"/>
              </a:spcBef>
              <a:spcAft>
                <a:spcPts val="0"/>
              </a:spcAft>
              <a:buClr>
                <a:schemeClr val="lt1"/>
              </a:buClr>
              <a:buSzPts val="1480"/>
              <a:buChar char="•"/>
            </a:pPr>
            <a:r>
              <a:rPr lang="tr-TR" sz="1480">
                <a:solidFill>
                  <a:schemeClr val="lt1"/>
                </a:solidFill>
              </a:rPr>
              <a:t>Yarım daire kanalları</a:t>
            </a:r>
            <a:endParaRPr/>
          </a:p>
          <a:p>
            <a:pPr indent="-228600" lvl="1" marL="685800" rtl="0" algn="l">
              <a:lnSpc>
                <a:spcPct val="80000"/>
              </a:lnSpc>
              <a:spcBef>
                <a:spcPts val="500"/>
              </a:spcBef>
              <a:spcAft>
                <a:spcPts val="0"/>
              </a:spcAft>
              <a:buClr>
                <a:schemeClr val="lt1"/>
              </a:buClr>
              <a:buSzPts val="1480"/>
              <a:buChar char="•"/>
            </a:pPr>
            <a:r>
              <a:rPr lang="tr-TR" sz="1480">
                <a:solidFill>
                  <a:schemeClr val="lt1"/>
                </a:solidFill>
              </a:rPr>
              <a:t>Vestibüler sistem</a:t>
            </a:r>
            <a:endParaRPr/>
          </a:p>
          <a:p>
            <a:pPr indent="-134619" lvl="1" marL="685800" rtl="0" algn="l">
              <a:lnSpc>
                <a:spcPct val="80000"/>
              </a:lnSpc>
              <a:spcBef>
                <a:spcPts val="500"/>
              </a:spcBef>
              <a:spcAft>
                <a:spcPts val="0"/>
              </a:spcAft>
              <a:buClr>
                <a:schemeClr val="dk1"/>
              </a:buClr>
              <a:buSzPts val="1480"/>
              <a:buNone/>
            </a:pPr>
            <a:r>
              <a:t/>
            </a:r>
            <a:endParaRPr sz="1480">
              <a:solidFill>
                <a:schemeClr val="lt1"/>
              </a:solidFill>
            </a:endParaRPr>
          </a:p>
          <a:p>
            <a:pPr indent="-228600" lvl="0" marL="228600" rtl="0" algn="l">
              <a:lnSpc>
                <a:spcPct val="80000"/>
              </a:lnSpc>
              <a:spcBef>
                <a:spcPts val="1000"/>
              </a:spcBef>
              <a:spcAft>
                <a:spcPts val="0"/>
              </a:spcAft>
              <a:buClr>
                <a:schemeClr val="lt1"/>
              </a:buClr>
              <a:buSzPts val="1850"/>
              <a:buChar char="•"/>
            </a:pPr>
            <a:r>
              <a:rPr lang="tr-TR" sz="1850">
                <a:solidFill>
                  <a:schemeClr val="lt1"/>
                </a:solidFill>
              </a:rPr>
              <a:t>CN8 iki parçadan oluşur:</a:t>
            </a:r>
            <a:endParaRPr/>
          </a:p>
          <a:p>
            <a:pPr indent="-228600" lvl="1" marL="685800" rtl="0" algn="l">
              <a:lnSpc>
                <a:spcPct val="80000"/>
              </a:lnSpc>
              <a:spcBef>
                <a:spcPts val="500"/>
              </a:spcBef>
              <a:spcAft>
                <a:spcPts val="0"/>
              </a:spcAft>
              <a:buClr>
                <a:schemeClr val="lt1"/>
              </a:buClr>
              <a:buSzPts val="1480"/>
              <a:buChar char="•"/>
            </a:pPr>
            <a:r>
              <a:rPr lang="tr-TR" sz="1480">
                <a:solidFill>
                  <a:schemeClr val="lt1"/>
                </a:solidFill>
              </a:rPr>
              <a:t>Koklear sinir</a:t>
            </a:r>
            <a:endParaRPr/>
          </a:p>
          <a:p>
            <a:pPr indent="-228600" lvl="1" marL="685800" rtl="0" algn="l">
              <a:lnSpc>
                <a:spcPct val="80000"/>
              </a:lnSpc>
              <a:spcBef>
                <a:spcPts val="500"/>
              </a:spcBef>
              <a:spcAft>
                <a:spcPts val="0"/>
              </a:spcAft>
              <a:buClr>
                <a:schemeClr val="lt1"/>
              </a:buClr>
              <a:buSzPts val="1480"/>
              <a:buChar char="•"/>
            </a:pPr>
            <a:r>
              <a:rPr lang="tr-TR" sz="1480">
                <a:solidFill>
                  <a:schemeClr val="lt1"/>
                </a:solidFill>
              </a:rPr>
              <a:t>Vestibüler sinir</a:t>
            </a:r>
            <a:endParaRPr/>
          </a:p>
          <a:p>
            <a:pPr indent="-228600" lvl="0" marL="228600" rtl="0" algn="l">
              <a:lnSpc>
                <a:spcPct val="80000"/>
              </a:lnSpc>
              <a:spcBef>
                <a:spcPts val="1000"/>
              </a:spcBef>
              <a:spcAft>
                <a:spcPts val="0"/>
              </a:spcAft>
              <a:buClr>
                <a:schemeClr val="lt1"/>
              </a:buClr>
              <a:buSzPts val="1850"/>
              <a:buChar char="•"/>
            </a:pPr>
            <a:r>
              <a:rPr lang="tr-TR" sz="1850">
                <a:solidFill>
                  <a:schemeClr val="lt1"/>
                </a:solidFill>
              </a:rPr>
              <a:t>Vestibüler sinir buradan beyin sapına ve oradan da başta serebellum olmak üzere diğer bölümlere gider.</a:t>
            </a:r>
            <a:endParaRPr sz="185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3" name="Shape 133"/>
        <p:cNvGrpSpPr/>
        <p:nvPr/>
      </p:nvGrpSpPr>
      <p:grpSpPr>
        <a:xfrm>
          <a:off x="0" y="0"/>
          <a:ext cx="0" cy="0"/>
          <a:chOff x="0" y="0"/>
          <a:chExt cx="0" cy="0"/>
        </a:xfrm>
      </p:grpSpPr>
      <p:sp>
        <p:nvSpPr>
          <p:cNvPr id="134" name="Google Shape;134;p19"/>
          <p:cNvSpPr/>
          <p:nvPr/>
        </p:nvSpPr>
        <p:spPr>
          <a:xfrm>
            <a:off x="0" y="0"/>
            <a:ext cx="4654296" cy="6858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5" name="Google Shape;135;p19"/>
          <p:cNvPicPr preferRelativeResize="0"/>
          <p:nvPr>
            <p:ph idx="2" type="body"/>
          </p:nvPr>
        </p:nvPicPr>
        <p:blipFill rotWithShape="1">
          <a:blip r:embed="rId3">
            <a:alphaModFix/>
          </a:blip>
          <a:srcRect b="0" l="0" r="0" t="0"/>
          <a:stretch/>
        </p:blipFill>
        <p:spPr>
          <a:xfrm>
            <a:off x="5297763" y="1142791"/>
            <a:ext cx="6250769" cy="4411551"/>
          </a:xfrm>
          <a:prstGeom prst="rect">
            <a:avLst/>
          </a:prstGeom>
          <a:noFill/>
          <a:ln>
            <a:noFill/>
          </a:ln>
        </p:spPr>
      </p:pic>
      <p:sp>
        <p:nvSpPr>
          <p:cNvPr id="136" name="Google Shape;136;p19"/>
          <p:cNvSpPr txBox="1"/>
          <p:nvPr>
            <p:ph type="title"/>
          </p:nvPr>
        </p:nvSpPr>
        <p:spPr>
          <a:xfrm>
            <a:off x="643467" y="643467"/>
            <a:ext cx="3363974" cy="1597315"/>
          </a:xfrm>
          <a:prstGeom prst="rect">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alibri"/>
              <a:buNone/>
            </a:pPr>
            <a:r>
              <a:rPr lang="tr-TR" sz="2800">
                <a:solidFill>
                  <a:schemeClr val="lt1"/>
                </a:solidFill>
                <a:latin typeface="Calibri"/>
                <a:ea typeface="Calibri"/>
                <a:cs typeface="Calibri"/>
                <a:sym typeface="Calibri"/>
              </a:rPr>
              <a:t>Anatomi</a:t>
            </a:r>
            <a:endParaRPr sz="2800">
              <a:solidFill>
                <a:schemeClr val="lt1"/>
              </a:solidFill>
              <a:latin typeface="Calibri"/>
              <a:ea typeface="Calibri"/>
              <a:cs typeface="Calibri"/>
              <a:sym typeface="Calibri"/>
            </a:endParaRPr>
          </a:p>
        </p:txBody>
      </p:sp>
      <p:sp>
        <p:nvSpPr>
          <p:cNvPr id="137" name="Google Shape;137;p19"/>
          <p:cNvSpPr txBox="1"/>
          <p:nvPr>
            <p:ph idx="1" type="body"/>
          </p:nvPr>
        </p:nvSpPr>
        <p:spPr>
          <a:xfrm>
            <a:off x="643468" y="2638044"/>
            <a:ext cx="3363973" cy="386123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000"/>
              <a:buChar char="•"/>
            </a:pPr>
            <a:r>
              <a:rPr lang="tr-TR" sz="2000">
                <a:solidFill>
                  <a:schemeClr val="lt1"/>
                </a:solidFill>
              </a:rPr>
              <a:t>Beyin sapı ve serebellum;</a:t>
            </a:r>
            <a:endParaRPr/>
          </a:p>
          <a:p>
            <a:pPr indent="-228600" lvl="1" marL="685800" rtl="0" algn="l">
              <a:lnSpc>
                <a:spcPct val="90000"/>
              </a:lnSpc>
              <a:spcBef>
                <a:spcPts val="500"/>
              </a:spcBef>
              <a:spcAft>
                <a:spcPts val="0"/>
              </a:spcAft>
              <a:buClr>
                <a:schemeClr val="lt1"/>
              </a:buClr>
              <a:buSzPts val="1600"/>
              <a:buChar char="•"/>
            </a:pPr>
            <a:r>
              <a:rPr lang="tr-TR" sz="1600">
                <a:solidFill>
                  <a:schemeClr val="lt1"/>
                </a:solidFill>
              </a:rPr>
              <a:t>PICA</a:t>
            </a:r>
            <a:endParaRPr/>
          </a:p>
          <a:p>
            <a:pPr indent="-228600" lvl="1" marL="685800" rtl="0" algn="l">
              <a:lnSpc>
                <a:spcPct val="90000"/>
              </a:lnSpc>
              <a:spcBef>
                <a:spcPts val="500"/>
              </a:spcBef>
              <a:spcAft>
                <a:spcPts val="0"/>
              </a:spcAft>
              <a:buClr>
                <a:schemeClr val="lt1"/>
              </a:buClr>
              <a:buSzPts val="1600"/>
              <a:buChar char="•"/>
            </a:pPr>
            <a:r>
              <a:rPr lang="tr-TR" sz="1600">
                <a:solidFill>
                  <a:schemeClr val="lt1"/>
                </a:solidFill>
              </a:rPr>
              <a:t>AICA</a:t>
            </a:r>
            <a:endParaRPr sz="1600">
              <a:solidFill>
                <a:schemeClr val="lt1"/>
              </a:solidFill>
            </a:endParaRPr>
          </a:p>
          <a:p>
            <a:pPr indent="-228600" lvl="0" marL="228600" rtl="0" algn="l">
              <a:lnSpc>
                <a:spcPct val="90000"/>
              </a:lnSpc>
              <a:spcBef>
                <a:spcPts val="1000"/>
              </a:spcBef>
              <a:spcAft>
                <a:spcPts val="0"/>
              </a:spcAft>
              <a:buClr>
                <a:schemeClr val="lt1"/>
              </a:buClr>
              <a:buSzPts val="2000"/>
              <a:buChar char="•"/>
            </a:pPr>
            <a:r>
              <a:rPr lang="tr-TR" sz="2000">
                <a:solidFill>
                  <a:schemeClr val="lt1"/>
                </a:solidFill>
              </a:rPr>
              <a:t>İşitme ve denge organları </a:t>
            </a:r>
            <a:endParaRPr sz="2000">
              <a:solidFill>
                <a:schemeClr val="lt1"/>
              </a:solidFill>
            </a:endParaRPr>
          </a:p>
          <a:p>
            <a:pPr indent="-228600" lvl="1" marL="685800" rtl="0" algn="l">
              <a:lnSpc>
                <a:spcPct val="90000"/>
              </a:lnSpc>
              <a:spcBef>
                <a:spcPts val="500"/>
              </a:spcBef>
              <a:spcAft>
                <a:spcPts val="0"/>
              </a:spcAft>
              <a:buClr>
                <a:schemeClr val="lt1"/>
              </a:buClr>
              <a:buSzPts val="1600"/>
              <a:buChar char="•"/>
            </a:pPr>
            <a:r>
              <a:rPr lang="tr-TR" sz="1600">
                <a:solidFill>
                  <a:schemeClr val="lt1"/>
                </a:solidFill>
              </a:rPr>
              <a:t>AICA</a:t>
            </a:r>
            <a:endParaRPr/>
          </a:p>
          <a:p>
            <a:pPr indent="-228600" lvl="2" marL="1143000" rtl="0" algn="l">
              <a:lnSpc>
                <a:spcPct val="90000"/>
              </a:lnSpc>
              <a:spcBef>
                <a:spcPts val="500"/>
              </a:spcBef>
              <a:spcAft>
                <a:spcPts val="0"/>
              </a:spcAft>
              <a:buClr>
                <a:schemeClr val="lt1"/>
              </a:buClr>
              <a:buSzPts val="1200"/>
              <a:buChar char="•"/>
            </a:pPr>
            <a:r>
              <a:rPr lang="tr-TR" sz="1200">
                <a:solidFill>
                  <a:schemeClr val="lt1"/>
                </a:solidFill>
              </a:rPr>
              <a:t>A.labirynthis</a:t>
            </a:r>
            <a:endParaRPr sz="1200">
              <a:solidFill>
                <a:schemeClr val="lt1"/>
              </a:solidFill>
            </a:endParaRPr>
          </a:p>
          <a:p>
            <a:pPr indent="-228600" lvl="0" marL="228600" rtl="0" algn="l">
              <a:lnSpc>
                <a:spcPct val="90000"/>
              </a:lnSpc>
              <a:spcBef>
                <a:spcPts val="1000"/>
              </a:spcBef>
              <a:spcAft>
                <a:spcPts val="0"/>
              </a:spcAft>
              <a:buClr>
                <a:schemeClr val="lt1"/>
              </a:buClr>
              <a:buSzPts val="2000"/>
              <a:buChar char="•"/>
            </a:pPr>
            <a:r>
              <a:rPr lang="tr-TR" sz="2000">
                <a:solidFill>
                  <a:schemeClr val="lt1"/>
                </a:solidFill>
              </a:rPr>
              <a:t>Labirent, vestibüler sinir veya ilişki santral sistemde patoloji</a:t>
            </a:r>
            <a:endParaRPr/>
          </a:p>
          <a:p>
            <a:pPr indent="-228600" lvl="1" marL="685800" rtl="0" algn="l">
              <a:lnSpc>
                <a:spcPct val="90000"/>
              </a:lnSpc>
              <a:spcBef>
                <a:spcPts val="500"/>
              </a:spcBef>
              <a:spcAft>
                <a:spcPts val="0"/>
              </a:spcAft>
              <a:buClr>
                <a:schemeClr val="lt1"/>
              </a:buClr>
              <a:buSzPts val="1600"/>
              <a:buChar char="•"/>
            </a:pPr>
            <a:r>
              <a:rPr lang="tr-TR" sz="1600">
                <a:solidFill>
                  <a:schemeClr val="lt1"/>
                </a:solidFill>
              </a:rPr>
              <a:t>baş dönmesi</a:t>
            </a:r>
            <a:endParaRPr/>
          </a:p>
          <a:p>
            <a:pPr indent="-228600" lvl="1" marL="685800" rtl="0" algn="l">
              <a:lnSpc>
                <a:spcPct val="90000"/>
              </a:lnSpc>
              <a:spcBef>
                <a:spcPts val="500"/>
              </a:spcBef>
              <a:spcAft>
                <a:spcPts val="0"/>
              </a:spcAft>
              <a:buClr>
                <a:schemeClr val="lt1"/>
              </a:buClr>
              <a:buSzPts val="1600"/>
              <a:buChar char="•"/>
            </a:pPr>
            <a:r>
              <a:rPr lang="tr-TR" sz="1600">
                <a:solidFill>
                  <a:schemeClr val="lt1"/>
                </a:solidFill>
              </a:rPr>
              <a:t>sağırlık </a:t>
            </a:r>
            <a:endParaRPr/>
          </a:p>
          <a:p>
            <a:pPr indent="-228600" lvl="1" marL="685800" rtl="0" algn="l">
              <a:lnSpc>
                <a:spcPct val="90000"/>
              </a:lnSpc>
              <a:spcBef>
                <a:spcPts val="500"/>
              </a:spcBef>
              <a:spcAft>
                <a:spcPts val="0"/>
              </a:spcAft>
              <a:buClr>
                <a:schemeClr val="lt1"/>
              </a:buClr>
              <a:buSzPts val="1600"/>
              <a:buChar char="•"/>
            </a:pPr>
            <a:r>
              <a:rPr lang="tr-TR" sz="1600">
                <a:solidFill>
                  <a:schemeClr val="lt1"/>
                </a:solidFill>
              </a:rPr>
              <a:t>her ikisi</a:t>
            </a:r>
            <a:endParaRPr sz="16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tr-TR"/>
              <a:t>Ayırıcı tanı-Akut vestibüler sendrom</a:t>
            </a:r>
            <a:endParaRPr/>
          </a:p>
        </p:txBody>
      </p:sp>
      <p:sp>
        <p:nvSpPr>
          <p:cNvPr id="144" name="Google Shape;144;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Çeşitli tıbbi ve nörolojik durumlar</a:t>
            </a:r>
            <a:endParaRPr/>
          </a:p>
          <a:p>
            <a:pPr indent="-228600" lvl="1" marL="685800" rtl="0" algn="l">
              <a:lnSpc>
                <a:spcPct val="90000"/>
              </a:lnSpc>
              <a:spcBef>
                <a:spcPts val="500"/>
              </a:spcBef>
              <a:spcAft>
                <a:spcPts val="0"/>
              </a:spcAft>
              <a:buClr>
                <a:schemeClr val="dk1"/>
              </a:buClr>
              <a:buSzPts val="2400"/>
              <a:buChar char="•"/>
            </a:pPr>
            <a:r>
              <a:rPr lang="tr-TR"/>
              <a:t>nadir</a:t>
            </a:r>
            <a:endParaRPr/>
          </a:p>
          <a:p>
            <a:pPr indent="-228600" lvl="0" marL="228600" rtl="0" algn="l">
              <a:lnSpc>
                <a:spcPct val="90000"/>
              </a:lnSpc>
              <a:spcBef>
                <a:spcPts val="1000"/>
              </a:spcBef>
              <a:spcAft>
                <a:spcPts val="0"/>
              </a:spcAft>
              <a:buClr>
                <a:schemeClr val="dk1"/>
              </a:buClr>
              <a:buSzPts val="2800"/>
              <a:buChar char="•"/>
            </a:pPr>
            <a:r>
              <a:rPr lang="tr-TR"/>
              <a:t>Antikonvülsan toksisitesi </a:t>
            </a:r>
            <a:endParaRPr/>
          </a:p>
          <a:p>
            <a:pPr indent="-228600" lvl="0" marL="228600" rtl="0" algn="l">
              <a:lnSpc>
                <a:spcPct val="90000"/>
              </a:lnSpc>
              <a:spcBef>
                <a:spcPts val="1000"/>
              </a:spcBef>
              <a:spcAft>
                <a:spcPts val="0"/>
              </a:spcAft>
              <a:buClr>
                <a:schemeClr val="dk1"/>
              </a:buClr>
              <a:buSzPts val="2800"/>
              <a:buChar char="•"/>
            </a:pPr>
            <a:r>
              <a:rPr lang="tr-TR"/>
              <a:t>Wernicke’s sendromu </a:t>
            </a:r>
            <a:endParaRPr/>
          </a:p>
          <a:p>
            <a:pPr indent="-228600" lvl="1" marL="685800" rtl="0" algn="l">
              <a:lnSpc>
                <a:spcPct val="90000"/>
              </a:lnSpc>
              <a:spcBef>
                <a:spcPts val="500"/>
              </a:spcBef>
              <a:spcAft>
                <a:spcPts val="0"/>
              </a:spcAft>
              <a:buClr>
                <a:schemeClr val="dk1"/>
              </a:buClr>
              <a:buSzPts val="2400"/>
              <a:buChar char="•"/>
            </a:pPr>
            <a:r>
              <a:rPr lang="tr-TR"/>
              <a:t>Ensefalopati olmaksızın izole baş dönmesi(tiamin tedavisi)</a:t>
            </a:r>
            <a:endParaRPr/>
          </a:p>
          <a:p>
            <a:pPr indent="-228600" lvl="0" marL="228600" rtl="0" algn="l">
              <a:lnSpc>
                <a:spcPct val="90000"/>
              </a:lnSpc>
              <a:spcBef>
                <a:spcPts val="1000"/>
              </a:spcBef>
              <a:spcAft>
                <a:spcPts val="0"/>
              </a:spcAft>
              <a:buClr>
                <a:schemeClr val="dk1"/>
              </a:buClr>
              <a:buSzPts val="2800"/>
              <a:buChar char="•"/>
            </a:pPr>
            <a:r>
              <a:rPr lang="tr-TR"/>
              <a:t>Yeni tanı MS (%2)</a:t>
            </a:r>
            <a:endParaRPr/>
          </a:p>
          <a:p>
            <a:pPr indent="-228600" lvl="0" marL="228600" rtl="0" algn="l">
              <a:lnSpc>
                <a:spcPct val="90000"/>
              </a:lnSpc>
              <a:spcBef>
                <a:spcPts val="1000"/>
              </a:spcBef>
              <a:spcAft>
                <a:spcPts val="0"/>
              </a:spcAft>
              <a:buClr>
                <a:schemeClr val="dk1"/>
              </a:buClr>
              <a:buSzPts val="2800"/>
              <a:buChar char="•"/>
            </a:pPr>
            <a:r>
              <a:rPr b="1" i="1" lang="tr-TR"/>
              <a:t>İNME</a:t>
            </a:r>
            <a:endParaRPr b="1" i="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51" name="Google Shape;15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b="1" i="1" lang="tr-TR"/>
              <a:t>CN 8 vestibüler komponent </a:t>
            </a:r>
            <a:r>
              <a:rPr lang="tr-TR"/>
              <a:t>enflamasyonu</a:t>
            </a:r>
            <a:endParaRPr/>
          </a:p>
          <a:p>
            <a:pPr indent="-228600" lvl="1" marL="685800" rtl="0" algn="l">
              <a:lnSpc>
                <a:spcPct val="90000"/>
              </a:lnSpc>
              <a:spcBef>
                <a:spcPts val="500"/>
              </a:spcBef>
              <a:spcAft>
                <a:spcPts val="0"/>
              </a:spcAft>
              <a:buClr>
                <a:schemeClr val="dk1"/>
              </a:buClr>
              <a:buSzPts val="2400"/>
              <a:buChar char="•"/>
            </a:pPr>
            <a:r>
              <a:rPr b="1" i="1" lang="tr-TR"/>
              <a:t>Vestibüler nörit </a:t>
            </a:r>
            <a:r>
              <a:rPr lang="tr-TR"/>
              <a:t>(Bell’s palsi benzeri patofizyoloji)</a:t>
            </a:r>
            <a:endParaRPr/>
          </a:p>
          <a:p>
            <a:pPr indent="-228600" lvl="0" marL="228600" rtl="0" algn="l">
              <a:lnSpc>
                <a:spcPct val="90000"/>
              </a:lnSpc>
              <a:spcBef>
                <a:spcPts val="1000"/>
              </a:spcBef>
              <a:spcAft>
                <a:spcPts val="0"/>
              </a:spcAft>
              <a:buClr>
                <a:schemeClr val="dk1"/>
              </a:buClr>
              <a:buSzPts val="2800"/>
              <a:buChar char="•"/>
            </a:pPr>
            <a:r>
              <a:rPr b="1" i="1" lang="tr-TR"/>
              <a:t>CN 8 her iki komponent</a:t>
            </a:r>
            <a:r>
              <a:rPr lang="tr-TR"/>
              <a:t>inin</a:t>
            </a:r>
            <a:r>
              <a:rPr b="1" i="1" lang="tr-TR"/>
              <a:t> </a:t>
            </a:r>
            <a:r>
              <a:rPr lang="tr-TR"/>
              <a:t>enflamasonu</a:t>
            </a:r>
            <a:endParaRPr/>
          </a:p>
          <a:p>
            <a:pPr indent="-228600" lvl="1" marL="685800" rtl="0" algn="l">
              <a:lnSpc>
                <a:spcPct val="90000"/>
              </a:lnSpc>
              <a:spcBef>
                <a:spcPts val="500"/>
              </a:spcBef>
              <a:spcAft>
                <a:spcPts val="0"/>
              </a:spcAft>
              <a:buClr>
                <a:schemeClr val="dk1"/>
              </a:buClr>
              <a:buSzPts val="2400"/>
              <a:buChar char="•"/>
            </a:pPr>
            <a:r>
              <a:rPr b="1" i="1" lang="tr-TR"/>
              <a:t>Labirintit</a:t>
            </a:r>
            <a:endParaRPr b="1" i="1"/>
          </a:p>
        </p:txBody>
      </p:sp>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