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2"/>
  </p:notesMasterIdLst>
  <p:sldIdLst>
    <p:sldId id="256" r:id="rId2"/>
    <p:sldId id="257" r:id="rId3"/>
    <p:sldId id="258" r:id="rId4"/>
    <p:sldId id="259" r:id="rId5"/>
    <p:sldId id="260" r:id="rId6"/>
    <p:sldId id="269" r:id="rId7"/>
    <p:sldId id="261" r:id="rId8"/>
    <p:sldId id="262" r:id="rId9"/>
    <p:sldId id="270" r:id="rId10"/>
    <p:sldId id="263" r:id="rId11"/>
    <p:sldId id="265" r:id="rId12"/>
    <p:sldId id="264" r:id="rId13"/>
    <p:sldId id="266" r:id="rId14"/>
    <p:sldId id="267" r:id="rId15"/>
    <p:sldId id="268" r:id="rId16"/>
    <p:sldId id="271" r:id="rId17"/>
    <p:sldId id="272" r:id="rId18"/>
    <p:sldId id="273" r:id="rId19"/>
    <p:sldId id="27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C087F-A2DC-44CB-80BD-2826B278D44D}" v="52" dt="2019-08-23T15:28:02.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2F44D-9E58-497D-AA15-F7C7998E6C41}" type="datetimeFigureOut">
              <a:rPr lang="tr-TR" smtClean="0"/>
              <a:t>23.08.2019</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2B5F1-C972-4641-B352-3C424511FEF6}" type="slidenum">
              <a:rPr lang="tr-TR" smtClean="0"/>
              <a:t>‹#›</a:t>
            </a:fld>
            <a:endParaRPr lang="tr-TR" dirty="0"/>
          </a:p>
        </p:txBody>
      </p:sp>
    </p:spTree>
    <p:extLst>
      <p:ext uri="{BB962C8B-B14F-4D97-AF65-F5344CB8AC3E}">
        <p14:creationId xmlns:p14="http://schemas.microsoft.com/office/powerpoint/2010/main" val="339381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8/23/2019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9407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4354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7333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3277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8/23/2019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946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0463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4218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0456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7075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8/23/2019</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9200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518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8/23/2019</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3840543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7" r:id="rId5"/>
    <p:sldLayoutId id="2147483723" r:id="rId6"/>
    <p:sldLayoutId id="2147483724" r:id="rId7"/>
    <p:sldLayoutId id="2147483714" r:id="rId8"/>
    <p:sldLayoutId id="2147483715" r:id="rId9"/>
    <p:sldLayoutId id="2147483716" r:id="rId10"/>
    <p:sldLayoutId id="2147483718"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B66800-02A8-4006-8F6B-DE7058E3FA9B}"/>
              </a:ext>
            </a:extLst>
          </p:cNvPr>
          <p:cNvPicPr>
            <a:picLocks noChangeAspect="1"/>
          </p:cNvPicPr>
          <p:nvPr/>
        </p:nvPicPr>
        <p:blipFill rotWithShape="1">
          <a:blip r:embed="rId2"/>
          <a:srcRect t="26289" b="23940"/>
          <a:stretch/>
        </p:blipFill>
        <p:spPr>
          <a:xfrm>
            <a:off x="-1" y="10"/>
            <a:ext cx="12192000" cy="4551026"/>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Başlık 1">
            <a:extLst>
              <a:ext uri="{FF2B5EF4-FFF2-40B4-BE49-F238E27FC236}">
                <a16:creationId xmlns:a16="http://schemas.microsoft.com/office/drawing/2014/main" id="{568458E1-7CBF-4BF2-84DB-C8A53D6FA2E6}"/>
              </a:ext>
            </a:extLst>
          </p:cNvPr>
          <p:cNvSpPr>
            <a:spLocks noGrp="1"/>
          </p:cNvSpPr>
          <p:nvPr>
            <p:ph type="ctrTitle"/>
          </p:nvPr>
        </p:nvSpPr>
        <p:spPr>
          <a:xfrm>
            <a:off x="372723" y="4956811"/>
            <a:ext cx="11439414" cy="897439"/>
          </a:xfrm>
        </p:spPr>
        <p:txBody>
          <a:bodyPr>
            <a:normAutofit/>
          </a:bodyPr>
          <a:lstStyle/>
          <a:p>
            <a:r>
              <a:rPr lang="tr-TR" sz="4400" dirty="0">
                <a:solidFill>
                  <a:schemeClr val="tx1"/>
                </a:solidFill>
              </a:rPr>
              <a:t>Makale Sunumu</a:t>
            </a:r>
          </a:p>
        </p:txBody>
      </p:sp>
      <p:sp>
        <p:nvSpPr>
          <p:cNvPr id="3" name="Alt Başlık 2">
            <a:extLst>
              <a:ext uri="{FF2B5EF4-FFF2-40B4-BE49-F238E27FC236}">
                <a16:creationId xmlns:a16="http://schemas.microsoft.com/office/drawing/2014/main" id="{4F866234-ADA2-47A3-9B71-9AE44B17CB54}"/>
              </a:ext>
            </a:extLst>
          </p:cNvPr>
          <p:cNvSpPr>
            <a:spLocks noGrp="1"/>
          </p:cNvSpPr>
          <p:nvPr>
            <p:ph type="subTitle" idx="1"/>
          </p:nvPr>
        </p:nvSpPr>
        <p:spPr>
          <a:xfrm>
            <a:off x="764275" y="5783001"/>
            <a:ext cx="10656310" cy="425961"/>
          </a:xfrm>
        </p:spPr>
        <p:txBody>
          <a:bodyPr>
            <a:normAutofit/>
          </a:bodyPr>
          <a:lstStyle/>
          <a:p>
            <a:pPr algn="r"/>
            <a:r>
              <a:rPr lang="tr-TR" dirty="0">
                <a:solidFill>
                  <a:schemeClr val="tx1"/>
                </a:solidFill>
              </a:rPr>
              <a:t>Dr. Ramazan SİVİL</a:t>
            </a:r>
          </a:p>
        </p:txBody>
      </p:sp>
    </p:spTree>
    <p:extLst>
      <p:ext uri="{BB962C8B-B14F-4D97-AF65-F5344CB8AC3E}">
        <p14:creationId xmlns:p14="http://schemas.microsoft.com/office/powerpoint/2010/main" val="8498752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2">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42" name="Rectangle 24">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4" name="İçerik Yer Tutucusu 3">
            <a:extLst>
              <a:ext uri="{FF2B5EF4-FFF2-40B4-BE49-F238E27FC236}">
                <a16:creationId xmlns:a16="http://schemas.microsoft.com/office/drawing/2014/main" id="{A44AD356-5D01-45F7-929D-F93729482269}"/>
              </a:ext>
            </a:extLst>
          </p:cNvPr>
          <p:cNvPicPr>
            <a:picLocks noChangeAspect="1"/>
          </p:cNvPicPr>
          <p:nvPr/>
        </p:nvPicPr>
        <p:blipFill rotWithShape="1">
          <a:blip r:embed="rId2"/>
          <a:srcRect r="1013" b="-1"/>
          <a:stretch/>
        </p:blipFill>
        <p:spPr>
          <a:xfrm>
            <a:off x="582639" y="578707"/>
            <a:ext cx="7882128" cy="5733288"/>
          </a:xfrm>
          <a:prstGeom prst="rect">
            <a:avLst/>
          </a:prstGeom>
        </p:spPr>
      </p:pic>
      <p:sp>
        <p:nvSpPr>
          <p:cNvPr id="43" name="Rectangle 26">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28">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D4B458A-7A2F-4E52-9FB2-3C0DDE24E4E9}"/>
              </a:ext>
            </a:extLst>
          </p:cNvPr>
          <p:cNvSpPr>
            <a:spLocks noGrp="1"/>
          </p:cNvSpPr>
          <p:nvPr>
            <p:ph type="title"/>
          </p:nvPr>
        </p:nvSpPr>
        <p:spPr>
          <a:xfrm>
            <a:off x="9321801" y="612843"/>
            <a:ext cx="2312480" cy="1499738"/>
          </a:xfrm>
        </p:spPr>
        <p:txBody>
          <a:bodyPr anchor="b">
            <a:normAutofit/>
          </a:bodyPr>
          <a:lstStyle/>
          <a:p>
            <a:endParaRPr lang="tr-TR" sz="2800" dirty="0"/>
          </a:p>
        </p:txBody>
      </p:sp>
      <p:sp>
        <p:nvSpPr>
          <p:cNvPr id="8" name="Content Placeholder 7">
            <a:extLst>
              <a:ext uri="{FF2B5EF4-FFF2-40B4-BE49-F238E27FC236}">
                <a16:creationId xmlns:a16="http://schemas.microsoft.com/office/drawing/2014/main" id="{3AB37991-CE68-4021-8FD0-54841CFA7B70}"/>
              </a:ext>
            </a:extLst>
          </p:cNvPr>
          <p:cNvSpPr>
            <a:spLocks noGrp="1"/>
          </p:cNvSpPr>
          <p:nvPr>
            <p:ph idx="1"/>
          </p:nvPr>
        </p:nvSpPr>
        <p:spPr>
          <a:xfrm>
            <a:off x="9321801" y="2149813"/>
            <a:ext cx="2312479" cy="4046706"/>
          </a:xfrm>
        </p:spPr>
        <p:txBody>
          <a:bodyPr>
            <a:normAutofit/>
          </a:bodyPr>
          <a:lstStyle/>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363675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aşlık 15">
            <a:extLst>
              <a:ext uri="{FF2B5EF4-FFF2-40B4-BE49-F238E27FC236}">
                <a16:creationId xmlns:a16="http://schemas.microsoft.com/office/drawing/2014/main" id="{0DE5B15E-A2A9-484D-9DDB-3377308DDE06}"/>
              </a:ext>
            </a:extLst>
          </p:cNvPr>
          <p:cNvSpPr>
            <a:spLocks noGrp="1"/>
          </p:cNvSpPr>
          <p:nvPr>
            <p:ph type="title"/>
          </p:nvPr>
        </p:nvSpPr>
        <p:spPr/>
        <p:txBody>
          <a:bodyPr/>
          <a:lstStyle/>
          <a:p>
            <a:endParaRPr lang="tr-TR" dirty="0"/>
          </a:p>
        </p:txBody>
      </p:sp>
      <p:pic>
        <p:nvPicPr>
          <p:cNvPr id="21" name="İçerik Yer Tutucusu 20">
            <a:extLst>
              <a:ext uri="{FF2B5EF4-FFF2-40B4-BE49-F238E27FC236}">
                <a16:creationId xmlns:a16="http://schemas.microsoft.com/office/drawing/2014/main" id="{1774CDAC-8454-4910-840A-EE578B8B6FA0}"/>
              </a:ext>
            </a:extLst>
          </p:cNvPr>
          <p:cNvPicPr>
            <a:picLocks noGrp="1" noChangeAspect="1"/>
          </p:cNvPicPr>
          <p:nvPr>
            <p:ph sz="half" idx="1"/>
          </p:nvPr>
        </p:nvPicPr>
        <p:blipFill>
          <a:blip r:embed="rId2"/>
          <a:stretch>
            <a:fillRect/>
          </a:stretch>
        </p:blipFill>
        <p:spPr>
          <a:xfrm>
            <a:off x="1066801" y="2103438"/>
            <a:ext cx="5029200" cy="3748087"/>
          </a:xfrm>
          <a:prstGeom prst="rect">
            <a:avLst/>
          </a:prstGeom>
        </p:spPr>
      </p:pic>
      <p:pic>
        <p:nvPicPr>
          <p:cNvPr id="19" name="İçerik Yer Tutucusu 18">
            <a:extLst>
              <a:ext uri="{FF2B5EF4-FFF2-40B4-BE49-F238E27FC236}">
                <a16:creationId xmlns:a16="http://schemas.microsoft.com/office/drawing/2014/main" id="{3E235B2C-6826-461C-A194-851F941FACC9}"/>
              </a:ext>
            </a:extLst>
          </p:cNvPr>
          <p:cNvPicPr>
            <a:picLocks noGrp="1" noChangeAspect="1"/>
          </p:cNvPicPr>
          <p:nvPr>
            <p:ph sz="half" idx="2"/>
          </p:nvPr>
        </p:nvPicPr>
        <p:blipFill>
          <a:blip r:embed="rId3"/>
          <a:stretch>
            <a:fillRect/>
          </a:stretch>
        </p:blipFill>
        <p:spPr>
          <a:xfrm>
            <a:off x="6886575" y="2103438"/>
            <a:ext cx="4238624" cy="3748087"/>
          </a:xfrm>
          <a:prstGeom prst="rect">
            <a:avLst/>
          </a:prstGeom>
        </p:spPr>
      </p:pic>
    </p:spTree>
    <p:extLst>
      <p:ext uri="{BB962C8B-B14F-4D97-AF65-F5344CB8AC3E}">
        <p14:creationId xmlns:p14="http://schemas.microsoft.com/office/powerpoint/2010/main" val="230860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2" name="Rectangle 64">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İçerik Yer Tutucusu 3">
            <a:extLst>
              <a:ext uri="{FF2B5EF4-FFF2-40B4-BE49-F238E27FC236}">
                <a16:creationId xmlns:a16="http://schemas.microsoft.com/office/drawing/2014/main" id="{EC09F2DA-4CE2-408B-9ABA-70C2DB733811}"/>
              </a:ext>
            </a:extLst>
          </p:cNvPr>
          <p:cNvPicPr>
            <a:picLocks noChangeAspect="1"/>
          </p:cNvPicPr>
          <p:nvPr/>
        </p:nvPicPr>
        <p:blipFill>
          <a:blip r:embed="rId2"/>
          <a:stretch>
            <a:fillRect/>
          </a:stretch>
        </p:blipFill>
        <p:spPr>
          <a:xfrm>
            <a:off x="904701" y="1715161"/>
            <a:ext cx="7237877" cy="3456086"/>
          </a:xfrm>
          <a:prstGeom prst="rect">
            <a:avLst/>
          </a:prstGeom>
        </p:spPr>
      </p:pic>
      <p:sp>
        <p:nvSpPr>
          <p:cNvPr id="73" name="Rectangle 66">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68">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Başlık 1">
            <a:extLst>
              <a:ext uri="{FF2B5EF4-FFF2-40B4-BE49-F238E27FC236}">
                <a16:creationId xmlns:a16="http://schemas.microsoft.com/office/drawing/2014/main" id="{A14C093C-426F-438A-B864-5C2D25E8BA7F}"/>
              </a:ext>
            </a:extLst>
          </p:cNvPr>
          <p:cNvSpPr>
            <a:spLocks noGrp="1"/>
          </p:cNvSpPr>
          <p:nvPr>
            <p:ph type="title"/>
          </p:nvPr>
        </p:nvSpPr>
        <p:spPr>
          <a:xfrm>
            <a:off x="9321801" y="612843"/>
            <a:ext cx="2312480" cy="1499738"/>
          </a:xfrm>
        </p:spPr>
        <p:txBody>
          <a:bodyPr anchor="b">
            <a:normAutofit/>
          </a:bodyPr>
          <a:lstStyle/>
          <a:p>
            <a:endParaRPr lang="tr-TR" sz="2800" dirty="0"/>
          </a:p>
        </p:txBody>
      </p:sp>
      <p:sp>
        <p:nvSpPr>
          <p:cNvPr id="58" name="Content Placeholder 7">
            <a:extLst>
              <a:ext uri="{FF2B5EF4-FFF2-40B4-BE49-F238E27FC236}">
                <a16:creationId xmlns:a16="http://schemas.microsoft.com/office/drawing/2014/main" id="{A37A507E-D11A-4C11-8C2D-BE12B40C6BD4}"/>
              </a:ext>
            </a:extLst>
          </p:cNvPr>
          <p:cNvSpPr>
            <a:spLocks noGrp="1"/>
          </p:cNvSpPr>
          <p:nvPr>
            <p:ph idx="1"/>
          </p:nvPr>
        </p:nvSpPr>
        <p:spPr>
          <a:xfrm>
            <a:off x="9321801" y="2149813"/>
            <a:ext cx="2312479" cy="3854197"/>
          </a:xfrm>
        </p:spPr>
        <p:txBody>
          <a:bodyPr>
            <a:normAutofit/>
          </a:bodyPr>
          <a:lstStyle/>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51566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6" name="Rectangle 12">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4" name="İçerik Yer Tutucusu 3">
            <a:extLst>
              <a:ext uri="{FF2B5EF4-FFF2-40B4-BE49-F238E27FC236}">
                <a16:creationId xmlns:a16="http://schemas.microsoft.com/office/drawing/2014/main" id="{1E700EFA-C9F2-43CF-8157-BF0F366189B0}"/>
              </a:ext>
            </a:extLst>
          </p:cNvPr>
          <p:cNvPicPr>
            <a:picLocks noChangeAspect="1"/>
          </p:cNvPicPr>
          <p:nvPr/>
        </p:nvPicPr>
        <p:blipFill rotWithShape="1">
          <a:blip r:embed="rId2"/>
          <a:srcRect r="23355" b="1"/>
          <a:stretch/>
        </p:blipFill>
        <p:spPr>
          <a:xfrm>
            <a:off x="582639" y="578707"/>
            <a:ext cx="7882128" cy="5733288"/>
          </a:xfrm>
          <a:prstGeom prst="rect">
            <a:avLst/>
          </a:prstGeom>
        </p:spPr>
      </p:pic>
      <p:sp>
        <p:nvSpPr>
          <p:cNvPr id="27" name="Rectangle 14">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2E0B16D-24E1-40F1-A3DC-3BEAA64F803C}"/>
              </a:ext>
            </a:extLst>
          </p:cNvPr>
          <p:cNvSpPr>
            <a:spLocks noGrp="1"/>
          </p:cNvSpPr>
          <p:nvPr>
            <p:ph type="title"/>
          </p:nvPr>
        </p:nvSpPr>
        <p:spPr>
          <a:xfrm>
            <a:off x="9321801" y="612843"/>
            <a:ext cx="2312480" cy="1499738"/>
          </a:xfrm>
        </p:spPr>
        <p:txBody>
          <a:bodyPr anchor="b">
            <a:normAutofit/>
          </a:bodyPr>
          <a:lstStyle/>
          <a:p>
            <a:endParaRPr lang="tr-TR" sz="2800" dirty="0"/>
          </a:p>
        </p:txBody>
      </p:sp>
      <p:sp>
        <p:nvSpPr>
          <p:cNvPr id="29" name="Content Placeholder 7">
            <a:extLst>
              <a:ext uri="{FF2B5EF4-FFF2-40B4-BE49-F238E27FC236}">
                <a16:creationId xmlns:a16="http://schemas.microsoft.com/office/drawing/2014/main" id="{DB3AC6C5-8615-482B-A1A5-58471330531C}"/>
              </a:ext>
            </a:extLst>
          </p:cNvPr>
          <p:cNvSpPr>
            <a:spLocks noGrp="1"/>
          </p:cNvSpPr>
          <p:nvPr>
            <p:ph idx="1"/>
          </p:nvPr>
        </p:nvSpPr>
        <p:spPr>
          <a:xfrm>
            <a:off x="9321801" y="2149813"/>
            <a:ext cx="2312479" cy="4046706"/>
          </a:xfrm>
        </p:spPr>
        <p:txBody>
          <a:bodyPr>
            <a:normAutofit/>
          </a:bodyPr>
          <a:lstStyle/>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13169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6" name="Rectangle 1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İçerik Yer Tutucusu 3" descr="ekran görüntüsü içeren bir resim&#10;&#10;Açıklama otomatik olarak oluşturuldu">
            <a:extLst>
              <a:ext uri="{FF2B5EF4-FFF2-40B4-BE49-F238E27FC236}">
                <a16:creationId xmlns:a16="http://schemas.microsoft.com/office/drawing/2014/main" id="{8E175EE9-100B-4026-B859-13A2C7BCD1CF}"/>
              </a:ext>
            </a:extLst>
          </p:cNvPr>
          <p:cNvPicPr>
            <a:picLocks noChangeAspect="1"/>
          </p:cNvPicPr>
          <p:nvPr/>
        </p:nvPicPr>
        <p:blipFill>
          <a:blip r:embed="rId2"/>
          <a:stretch>
            <a:fillRect/>
          </a:stretch>
        </p:blipFill>
        <p:spPr>
          <a:xfrm>
            <a:off x="904701" y="1271841"/>
            <a:ext cx="7237877" cy="4342725"/>
          </a:xfrm>
          <a:prstGeom prst="rect">
            <a:avLst/>
          </a:prstGeom>
        </p:spPr>
      </p:pic>
      <p:sp>
        <p:nvSpPr>
          <p:cNvPr id="27"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9C390AB-959D-4E96-ABF1-3F1C00B3AF3D}"/>
              </a:ext>
            </a:extLst>
          </p:cNvPr>
          <p:cNvSpPr>
            <a:spLocks noGrp="1"/>
          </p:cNvSpPr>
          <p:nvPr>
            <p:ph type="title"/>
          </p:nvPr>
        </p:nvSpPr>
        <p:spPr>
          <a:xfrm>
            <a:off x="9321801" y="612843"/>
            <a:ext cx="2312480" cy="1499738"/>
          </a:xfrm>
        </p:spPr>
        <p:txBody>
          <a:bodyPr anchor="b">
            <a:normAutofit/>
          </a:bodyPr>
          <a:lstStyle/>
          <a:p>
            <a:endParaRPr lang="tr-TR" sz="2800" dirty="0"/>
          </a:p>
        </p:txBody>
      </p:sp>
      <p:sp>
        <p:nvSpPr>
          <p:cNvPr id="29" name="Content Placeholder 7">
            <a:extLst>
              <a:ext uri="{FF2B5EF4-FFF2-40B4-BE49-F238E27FC236}">
                <a16:creationId xmlns:a16="http://schemas.microsoft.com/office/drawing/2014/main" id="{C059320D-152C-460D-AE8F-4B3767A19B04}"/>
              </a:ext>
            </a:extLst>
          </p:cNvPr>
          <p:cNvSpPr>
            <a:spLocks noGrp="1"/>
          </p:cNvSpPr>
          <p:nvPr>
            <p:ph idx="1"/>
          </p:nvPr>
        </p:nvSpPr>
        <p:spPr>
          <a:xfrm>
            <a:off x="9321801" y="2149813"/>
            <a:ext cx="2312479" cy="3854197"/>
          </a:xfrm>
        </p:spPr>
        <p:txBody>
          <a:bodyPr>
            <a:normAutofit/>
          </a:bodyPr>
          <a:lstStyle/>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78423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E8D20F-701C-484C-A8B5-979D4753AC45}"/>
              </a:ext>
            </a:extLst>
          </p:cNvPr>
          <p:cNvSpPr>
            <a:spLocks noGrp="1"/>
          </p:cNvSpPr>
          <p:nvPr>
            <p:ph type="title"/>
          </p:nvPr>
        </p:nvSpPr>
        <p:spPr/>
        <p:txBody>
          <a:bodyPr/>
          <a:lstStyle/>
          <a:p>
            <a:r>
              <a:rPr lang="tr-TR" dirty="0"/>
              <a:t>Kısıtlamalar</a:t>
            </a:r>
          </a:p>
        </p:txBody>
      </p:sp>
      <p:sp>
        <p:nvSpPr>
          <p:cNvPr id="3" name="İçerik Yer Tutucusu 2">
            <a:extLst>
              <a:ext uri="{FF2B5EF4-FFF2-40B4-BE49-F238E27FC236}">
                <a16:creationId xmlns:a16="http://schemas.microsoft.com/office/drawing/2014/main" id="{667918AC-AA73-435D-BA4E-CD304762C29A}"/>
              </a:ext>
            </a:extLst>
          </p:cNvPr>
          <p:cNvSpPr>
            <a:spLocks noGrp="1"/>
          </p:cNvSpPr>
          <p:nvPr>
            <p:ph idx="1"/>
          </p:nvPr>
        </p:nvSpPr>
        <p:spPr/>
        <p:txBody>
          <a:bodyPr/>
          <a:lstStyle/>
          <a:p>
            <a:r>
              <a:rPr lang="tr-TR" dirty="0"/>
              <a:t>Birincil kısıtlama çalışmada kullanılan verilerin resmi kayıtlardan alınması.</a:t>
            </a:r>
          </a:p>
          <a:p>
            <a:r>
              <a:rPr lang="tr-TR" dirty="0"/>
              <a:t>Senkop tanısı, özgüllüğü yüksek ancak duyarlılığı orta derecedir, çünkü senkop nedeni belli olduğu zaman primer tanı yerine geçer ve senkop ikincil tanı olarak kalır. bu sebeple ve yatış tanısındaki eksiklik nedeniyle taburculuğunda senkop tanısı almış her başvuruyu senkop başvurusu olarak değerlendirmişler.</a:t>
            </a:r>
          </a:p>
          <a:p>
            <a:r>
              <a:rPr lang="tr-TR" dirty="0"/>
              <a:t>Resmi kayıtlarda klinik değişkenlerin yer almaması( hasta vitalleri, test sonuçları vb.) yatışlarda nelerin etkili olduğu konusunda yorum yapılabilmesine engel olmuş. Buna rağmen yatış kararını etkileyebilecek görüntüleme kullanımı, kafa travması, antikoagülan kullanımı, nörolojik semptomlar gibi verilere ulaşabilmişler.</a:t>
            </a:r>
          </a:p>
          <a:p>
            <a:endParaRPr lang="tr-TR" dirty="0"/>
          </a:p>
        </p:txBody>
      </p:sp>
    </p:spTree>
    <p:extLst>
      <p:ext uri="{BB962C8B-B14F-4D97-AF65-F5344CB8AC3E}">
        <p14:creationId xmlns:p14="http://schemas.microsoft.com/office/powerpoint/2010/main" val="380500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826488-B483-4106-86EC-EFAB7E7DEF00}"/>
              </a:ext>
            </a:extLst>
          </p:cNvPr>
          <p:cNvSpPr>
            <a:spLocks noGrp="1"/>
          </p:cNvSpPr>
          <p:nvPr>
            <p:ph type="title"/>
          </p:nvPr>
        </p:nvSpPr>
        <p:spPr/>
        <p:txBody>
          <a:bodyPr/>
          <a:lstStyle/>
          <a:p>
            <a:r>
              <a:rPr lang="tr-TR" dirty="0"/>
              <a:t>Tartışma </a:t>
            </a:r>
          </a:p>
        </p:txBody>
      </p:sp>
      <p:sp>
        <p:nvSpPr>
          <p:cNvPr id="3" name="İçerik Yer Tutucusu 2">
            <a:extLst>
              <a:ext uri="{FF2B5EF4-FFF2-40B4-BE49-F238E27FC236}">
                <a16:creationId xmlns:a16="http://schemas.microsoft.com/office/drawing/2014/main" id="{215076EF-5D87-4FCE-810C-83D236BACDAD}"/>
              </a:ext>
            </a:extLst>
          </p:cNvPr>
          <p:cNvSpPr>
            <a:spLocks noGrp="1"/>
          </p:cNvSpPr>
          <p:nvPr>
            <p:ph idx="1"/>
          </p:nvPr>
        </p:nvSpPr>
        <p:spPr/>
        <p:txBody>
          <a:bodyPr/>
          <a:lstStyle/>
          <a:p>
            <a:r>
              <a:rPr lang="tr-TR" dirty="0"/>
              <a:t>2006 ile 2014 yılları arasında senkop başvurusunda %20 artış olmasına rağmen hastane yatışları nerdeyse üçte bir azalmış.</a:t>
            </a:r>
          </a:p>
          <a:p>
            <a:r>
              <a:rPr lang="tr-TR" dirty="0"/>
              <a:t>Yatışlarda azalma olmasına rağmen takip eden 30 gün içinde AS tekrar başvuru oranında değişiklik olmamış ve hastaneye tekrar yatışlarda küçük bir azalma görülmüş.</a:t>
            </a:r>
          </a:p>
          <a:p>
            <a:r>
              <a:rPr lang="tr-TR" dirty="0"/>
              <a:t>Çalışmanın senkop yönetimi açısından ulusal trendleri gösteren en güncel verilere sahip olduğu iddia etmişler.</a:t>
            </a:r>
          </a:p>
          <a:p>
            <a:r>
              <a:rPr lang="tr-TR" dirty="0"/>
              <a:t>Önceki çalışmalar yıllık 100-400 senkop başvurusu olan çalışmalar iken bu çalışmanın verileri 300bin senkop başvurusu içerdiğine dikkat çekmişler</a:t>
            </a:r>
          </a:p>
          <a:p>
            <a:r>
              <a:rPr lang="tr-TR" dirty="0"/>
              <a:t>12 farklı bölgelerden verilerin olması kılavuz değişimlerinin hastanelere ve diğer sağlık kuruluşlarına nasıl yansıdığını değerlendirmişler.</a:t>
            </a:r>
          </a:p>
          <a:p>
            <a:endParaRPr lang="tr-TR" dirty="0"/>
          </a:p>
        </p:txBody>
      </p:sp>
    </p:spTree>
    <p:extLst>
      <p:ext uri="{BB962C8B-B14F-4D97-AF65-F5344CB8AC3E}">
        <p14:creationId xmlns:p14="http://schemas.microsoft.com/office/powerpoint/2010/main" val="181134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EF2DC6-CCB1-408B-BECE-659D66021569}"/>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6557D3DE-2C47-4903-A632-014EF7842913}"/>
              </a:ext>
            </a:extLst>
          </p:cNvPr>
          <p:cNvSpPr>
            <a:spLocks noGrp="1"/>
          </p:cNvSpPr>
          <p:nvPr>
            <p:ph idx="1"/>
          </p:nvPr>
        </p:nvSpPr>
        <p:spPr/>
        <p:txBody>
          <a:bodyPr/>
          <a:lstStyle/>
          <a:p>
            <a:r>
              <a:rPr lang="tr-TR" dirty="0"/>
              <a:t>2006 ile 2014 yılları arasında toplam AS başvurusu %7 artmış olmasına rağmen bu artış senkop başvurusundaki artışın yarısından bile azdır.</a:t>
            </a:r>
          </a:p>
          <a:p>
            <a:r>
              <a:rPr lang="tr-TR" dirty="0"/>
              <a:t>Aynı süre zarfında AS’ten hastaneye yatış oranları %15.4’ten %14.1’e hafif de olsa gerilemiştir.</a:t>
            </a:r>
          </a:p>
          <a:p>
            <a:r>
              <a:rPr lang="tr-TR" dirty="0"/>
              <a:t>Senkop hastalarında yatış oranları ise yaklaşık %12 azalma göstermiştir. </a:t>
            </a:r>
          </a:p>
          <a:p>
            <a:r>
              <a:rPr lang="tr-TR" dirty="0"/>
              <a:t>Senkop insidansındaki artış kesin olmamakla birlikte, nüfusun yaşlanması, çoklu ilaç kullanımı artışı, antihipertansiflerin reçetelenmesi bu artışa katkıda bulunabilir.</a:t>
            </a:r>
          </a:p>
          <a:p>
            <a:r>
              <a:rPr lang="tr-TR" dirty="0"/>
              <a:t>Yatış oranlarındaki düşüşe risk sınıflamaları, standardize edilmiş bakım, protokol bağımlı senkop üniteleri katkıda bulunmuş olabilir.</a:t>
            </a:r>
          </a:p>
          <a:p>
            <a:r>
              <a:rPr lang="tr-TR" dirty="0"/>
              <a:t>Bu sürede gözlem alanlarının sayısının üç kat artması artan başvuruya rağmen yatış oranlarındaki azalmanın ana sebebi olabilir.</a:t>
            </a:r>
          </a:p>
          <a:p>
            <a:endParaRPr lang="tr-TR" dirty="0"/>
          </a:p>
        </p:txBody>
      </p:sp>
    </p:spTree>
    <p:extLst>
      <p:ext uri="{BB962C8B-B14F-4D97-AF65-F5344CB8AC3E}">
        <p14:creationId xmlns:p14="http://schemas.microsoft.com/office/powerpoint/2010/main" val="30336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CACF0F-0DE1-4D23-9D8B-56F0C17C834C}"/>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112AC95D-F6D1-4EC0-A89F-D95E6DEC2E8A}"/>
              </a:ext>
            </a:extLst>
          </p:cNvPr>
          <p:cNvSpPr>
            <a:spLocks noGrp="1"/>
          </p:cNvSpPr>
          <p:nvPr>
            <p:ph idx="1"/>
          </p:nvPr>
        </p:nvSpPr>
        <p:spPr/>
        <p:txBody>
          <a:bodyPr/>
          <a:lstStyle/>
          <a:p>
            <a:r>
              <a:rPr lang="tr-TR" dirty="0"/>
              <a:t>2009-2013 yılları arasında AS senkop başvurusu sonrası 30 gün içinde hem senkop hem de tüm nedenler sebebiyle tekrar başvuru oranlarında bir değişiklik görülmemiştir.</a:t>
            </a:r>
          </a:p>
          <a:p>
            <a:r>
              <a:rPr lang="tr-TR" dirty="0"/>
              <a:t>Gözlem ünitelerinden taburcu edilen hastaların tekrar başvuru oranı, AS’ten taburcu olan ve hastaneye yatan hasta gruplarından daha düşük bulunmuş.</a:t>
            </a:r>
          </a:p>
          <a:p>
            <a:r>
              <a:rPr lang="tr-TR" dirty="0"/>
              <a:t>Küçük birkaç randomize kontrollü çalışmada bulunan gözlem ünitelerinin yatış oranlarını azaltmasının tekrar başvuru oranlarının artmasıyla ilişkisi olmadığı gösterilmiş. Bu çalışmayla da ilk defa hastane yatışlarındaki düşüşün AS yoğunluğu ve hastane kullanımı ile ilişkili olmadığı gösterilmiş.</a:t>
            </a:r>
          </a:p>
          <a:p>
            <a:r>
              <a:rPr lang="tr-TR" dirty="0"/>
              <a:t>Hastaneye tekrar başvuruları değerlendirirken sadece ilk başvuru olan hastaneye değil aynı eyalet içindeki diğer hastanelere de başvurulara bakmışlar.</a:t>
            </a:r>
          </a:p>
        </p:txBody>
      </p:sp>
    </p:spTree>
    <p:extLst>
      <p:ext uri="{BB962C8B-B14F-4D97-AF65-F5344CB8AC3E}">
        <p14:creationId xmlns:p14="http://schemas.microsoft.com/office/powerpoint/2010/main" val="137609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FC9D81-5D25-4A6B-B5A8-26F43ED083A2}"/>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7797D5F4-8F66-4A6E-8067-3E9D816CC285}"/>
              </a:ext>
            </a:extLst>
          </p:cNvPr>
          <p:cNvSpPr>
            <a:spLocks noGrp="1"/>
          </p:cNvSpPr>
          <p:nvPr>
            <p:ph idx="1"/>
          </p:nvPr>
        </p:nvSpPr>
        <p:spPr/>
        <p:txBody>
          <a:bodyPr>
            <a:normAutofit lnSpcReduction="10000"/>
          </a:bodyPr>
          <a:lstStyle/>
          <a:p>
            <a:r>
              <a:rPr lang="tr-TR" dirty="0"/>
              <a:t>Yatış oranlarında azalmaya rağmen tanı testlerinin kullanımı oldukça artmıştır.</a:t>
            </a:r>
          </a:p>
          <a:p>
            <a:r>
              <a:rPr lang="tr-TR" dirty="0"/>
              <a:t>Özellik nörogörüntülemede %41’den %44’e artış izlenmiş. Nörolojik semptomu olan, antikoagülan kullanan, kafa travması olan hastalar dışlandıktan sonra bile %35 hastaya görüntüleme yapılmış.</a:t>
            </a:r>
          </a:p>
          <a:p>
            <a:r>
              <a:rPr lang="tr-TR" dirty="0"/>
              <a:t>Ayrıca ileri kardiyak tanısal testlerin kullanımında da -özellikle eko kardiyogram kullanımı olmakla birlikte- artış görülmüş. </a:t>
            </a:r>
          </a:p>
          <a:p>
            <a:r>
              <a:rPr lang="tr-TR" dirty="0"/>
              <a:t>2013 yılında yatışı olan hastaların %32’sinde, gözlem ünitesine alınan hastaların %43’ünde EKO yapılmış.</a:t>
            </a:r>
          </a:p>
          <a:p>
            <a:r>
              <a:rPr lang="tr-TR" dirty="0"/>
              <a:t>EKO kullanımın bilinen veya şüphelenen yapısal kalp hastalığı durumlarında kullanımı önerilmesine rağmen kardiyak komorbiditesi olan hasta grubu ile olmayan grup karşılaştırıldığında EKO kullanım oranı aynı olarak bulunmuş.</a:t>
            </a:r>
          </a:p>
          <a:p>
            <a:r>
              <a:rPr lang="tr-TR" dirty="0"/>
              <a:t>EKO’nun senkop nedenini belirlemedeki genel katkısı tartışmalıdır. Çalışmalar %2 ile %22 arasında bir etkinliği olduğunu göstermektedir.</a:t>
            </a:r>
          </a:p>
          <a:p>
            <a:r>
              <a:rPr lang="tr-TR" dirty="0"/>
              <a:t>EKO’nun yüksek maliyeti(?) nedeniyle endikasyonları ve faydası hakkında daha çok çalışma olmasını öneriyor.</a:t>
            </a:r>
          </a:p>
          <a:p>
            <a:endParaRPr lang="tr-TR" dirty="0"/>
          </a:p>
        </p:txBody>
      </p:sp>
    </p:spTree>
    <p:extLst>
      <p:ext uri="{BB962C8B-B14F-4D97-AF65-F5344CB8AC3E}">
        <p14:creationId xmlns:p14="http://schemas.microsoft.com/office/powerpoint/2010/main" val="275926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30" name="Rectangle 2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7" name="İçerik Yer Tutucusu 6" descr="ekran görüntüsü, kişi içeren bir resim&#10;&#10;Açıklama otomatik olarak oluşturuldu">
            <a:extLst>
              <a:ext uri="{FF2B5EF4-FFF2-40B4-BE49-F238E27FC236}">
                <a16:creationId xmlns:a16="http://schemas.microsoft.com/office/drawing/2014/main" id="{7B5B745D-C27C-4035-9109-7CAEEE478E74}"/>
              </a:ext>
            </a:extLst>
          </p:cNvPr>
          <p:cNvPicPr>
            <a:picLocks noGrp="1" noChangeAspect="1"/>
          </p:cNvPicPr>
          <p:nvPr>
            <p:ph idx="1"/>
          </p:nvPr>
        </p:nvPicPr>
        <p:blipFill>
          <a:blip r:embed="rId2"/>
          <a:stretch>
            <a:fillRect/>
          </a:stretch>
        </p:blipFill>
        <p:spPr>
          <a:xfrm>
            <a:off x="643467" y="1752346"/>
            <a:ext cx="10905066" cy="3353308"/>
          </a:xfrm>
          <a:prstGeom prst="rect">
            <a:avLst/>
          </a:prstGeom>
        </p:spPr>
      </p:pic>
    </p:spTree>
    <p:extLst>
      <p:ext uri="{BB962C8B-B14F-4D97-AF65-F5344CB8AC3E}">
        <p14:creationId xmlns:p14="http://schemas.microsoft.com/office/powerpoint/2010/main" val="39477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D4572-D917-44C9-9AEE-ADB5A93E91BC}"/>
              </a:ext>
            </a:extLst>
          </p:cNvPr>
          <p:cNvSpPr>
            <a:spLocks noGrp="1"/>
          </p:cNvSpPr>
          <p:nvPr>
            <p:ph type="title"/>
          </p:nvPr>
        </p:nvSpPr>
        <p:spPr/>
        <p:txBody>
          <a:bodyPr/>
          <a:lstStyle/>
          <a:p>
            <a:r>
              <a:rPr lang="tr-TR" dirty="0"/>
              <a:t>Tartışma</a:t>
            </a:r>
          </a:p>
        </p:txBody>
      </p:sp>
      <p:sp>
        <p:nvSpPr>
          <p:cNvPr id="3" name="İçerik Yer Tutucusu 2">
            <a:extLst>
              <a:ext uri="{FF2B5EF4-FFF2-40B4-BE49-F238E27FC236}">
                <a16:creationId xmlns:a16="http://schemas.microsoft.com/office/drawing/2014/main" id="{7A699740-F02A-4D88-8ED2-7DC6A18B03CA}"/>
              </a:ext>
            </a:extLst>
          </p:cNvPr>
          <p:cNvSpPr>
            <a:spLocks noGrp="1"/>
          </p:cNvSpPr>
          <p:nvPr>
            <p:ph idx="1"/>
          </p:nvPr>
        </p:nvSpPr>
        <p:spPr/>
        <p:txBody>
          <a:bodyPr/>
          <a:lstStyle/>
          <a:p>
            <a:r>
              <a:rPr lang="tr-TR" dirty="0"/>
              <a:t>İleri kardiyak testler ve nörogörüntüleme gözlem ünitesine alınan grupta daha yüksek görülmüş. Bu standardize test protokolü uygulamasının arttığını yansıtmaktadır.</a:t>
            </a:r>
          </a:p>
          <a:p>
            <a:r>
              <a:rPr lang="tr-TR" dirty="0"/>
              <a:t>Hastaneye yatış azalması, hastanelerdeki toplam kaynak kullanımının azalması için yeterli olmamıştır. Bunun için hastanelerde kaynak kullanımını azaltacak çalışmalar yapılmalıdır.</a:t>
            </a:r>
          </a:p>
          <a:p>
            <a:r>
              <a:rPr lang="tr-TR" dirty="0"/>
              <a:t>Sonuç olarak ulusal bazda senkop ile AS başvurularının yatış oranları azalmış, bu azalmaya rağmen tekrar başvuru ve yatışlarda artış olmamıştır. Bununla birlikte senkop ile başvuru artışı ve giderek artan tanısal test kullanımı senkop ile ilgili yapılacak olan çalışmaların değerini arttırmaktadır.</a:t>
            </a:r>
          </a:p>
        </p:txBody>
      </p:sp>
    </p:spTree>
    <p:extLst>
      <p:ext uri="{BB962C8B-B14F-4D97-AF65-F5344CB8AC3E}">
        <p14:creationId xmlns:p14="http://schemas.microsoft.com/office/powerpoint/2010/main" val="257120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F314D6-4F88-4E6E-97E6-B7C30635909D}"/>
              </a:ext>
            </a:extLst>
          </p:cNvPr>
          <p:cNvSpPr>
            <a:spLocks noGrp="1"/>
          </p:cNvSpPr>
          <p:nvPr>
            <p:ph type="title"/>
          </p:nvPr>
        </p:nvSpPr>
        <p:spPr/>
        <p:txBody>
          <a:bodyPr/>
          <a:lstStyle/>
          <a:p>
            <a:r>
              <a:rPr lang="tr-TR" dirty="0"/>
              <a:t>Özet</a:t>
            </a:r>
          </a:p>
        </p:txBody>
      </p:sp>
      <p:sp>
        <p:nvSpPr>
          <p:cNvPr id="3" name="İçerik Yer Tutucusu 2">
            <a:extLst>
              <a:ext uri="{FF2B5EF4-FFF2-40B4-BE49-F238E27FC236}">
                <a16:creationId xmlns:a16="http://schemas.microsoft.com/office/drawing/2014/main" id="{27B6C202-378B-4F39-A01F-19DF55C5F4D0}"/>
              </a:ext>
            </a:extLst>
          </p:cNvPr>
          <p:cNvSpPr>
            <a:spLocks noGrp="1"/>
          </p:cNvSpPr>
          <p:nvPr>
            <p:ph idx="1"/>
          </p:nvPr>
        </p:nvSpPr>
        <p:spPr/>
        <p:txBody>
          <a:bodyPr>
            <a:normAutofit lnSpcReduction="10000"/>
          </a:bodyPr>
          <a:lstStyle/>
          <a:p>
            <a:r>
              <a:rPr lang="tr-TR" sz="2400" b="1" i="1" u="sng" dirty="0"/>
              <a:t>Amaç;</a:t>
            </a:r>
            <a:r>
              <a:rPr lang="tr-TR" sz="2400" dirty="0"/>
              <a:t> son kılavuzların hastaneye yatışı sınırlandırıp sınırlandırmadığını ve ileri tanı testlerinin yüksek riskli hastalarda senkop yönetimini değiştirip değiştirmediğini belirlemek</a:t>
            </a:r>
          </a:p>
          <a:p>
            <a:r>
              <a:rPr lang="tr-TR" sz="2400" b="1" i="1" u="sng" dirty="0"/>
              <a:t>Yöntem;</a:t>
            </a:r>
            <a:r>
              <a:rPr lang="tr-TR" sz="2400" dirty="0"/>
              <a:t> retrospektif, epidemiyolojik popülasyon çalışması. NEDS* 2006-2014 ve SID ve SEDD** 2009-2013 kayıtlarındaki senkop ilişkili AS başvurusu ve hastane yatışları incelenmiş. </a:t>
            </a:r>
          </a:p>
          <a:p>
            <a:pPr lvl="1"/>
            <a:r>
              <a:rPr lang="tr-TR" sz="2000" dirty="0"/>
              <a:t>Birincil sonuç olarak;</a:t>
            </a:r>
          </a:p>
          <a:p>
            <a:pPr lvl="2"/>
            <a:r>
              <a:rPr lang="tr-TR" sz="1800" dirty="0"/>
              <a:t>Yıllık AS senkop başvuru insidansı ve bağlı olarak hastaneye yatışları</a:t>
            </a:r>
          </a:p>
          <a:p>
            <a:pPr lvl="2"/>
            <a:r>
              <a:rPr lang="tr-TR" sz="1800" dirty="0"/>
              <a:t>Hastane yatış, gözlem, 30 gün içinde tekrar başvuru oranları</a:t>
            </a:r>
          </a:p>
          <a:p>
            <a:pPr lvl="2"/>
            <a:r>
              <a:rPr lang="tr-TR" sz="1800" dirty="0"/>
              <a:t>2009 ile 2013 arasında tanısal test kıyaslaması</a:t>
            </a:r>
          </a:p>
          <a:p>
            <a:r>
              <a:rPr lang="tr-TR" sz="2000" dirty="0"/>
              <a:t>İstatistiksel yöntem olarak Multivariable Logistic Regression modeli kullanılmış.</a:t>
            </a:r>
          </a:p>
        </p:txBody>
      </p:sp>
      <p:sp>
        <p:nvSpPr>
          <p:cNvPr id="4" name="Alt Bilgi Yer Tutucusu 3">
            <a:extLst>
              <a:ext uri="{FF2B5EF4-FFF2-40B4-BE49-F238E27FC236}">
                <a16:creationId xmlns:a16="http://schemas.microsoft.com/office/drawing/2014/main" id="{A7FE70F0-92C4-4495-A8AA-12ABFB88B4E7}"/>
              </a:ext>
            </a:extLst>
          </p:cNvPr>
          <p:cNvSpPr>
            <a:spLocks noGrp="1"/>
          </p:cNvSpPr>
          <p:nvPr>
            <p:ph type="ftr" sz="quarter" idx="11"/>
          </p:nvPr>
        </p:nvSpPr>
        <p:spPr/>
        <p:txBody>
          <a:bodyPr/>
          <a:lstStyle/>
          <a:p>
            <a:r>
              <a:rPr lang="tr-TR" dirty="0"/>
              <a:t>*: National Emergency Department Sample</a:t>
            </a:r>
          </a:p>
          <a:p>
            <a:r>
              <a:rPr lang="tr-TR" dirty="0"/>
              <a:t>**:</a:t>
            </a:r>
            <a:r>
              <a:rPr lang="en-US" dirty="0"/>
              <a:t> State Inpatient Databases and Emergency Department</a:t>
            </a:r>
            <a:r>
              <a:rPr lang="tr-TR" dirty="0"/>
              <a:t> Databases</a:t>
            </a:r>
            <a:endParaRPr lang="en-US" dirty="0"/>
          </a:p>
        </p:txBody>
      </p:sp>
    </p:spTree>
    <p:extLst>
      <p:ext uri="{BB962C8B-B14F-4D97-AF65-F5344CB8AC3E}">
        <p14:creationId xmlns:p14="http://schemas.microsoft.com/office/powerpoint/2010/main" val="151166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144712-05AD-4082-8AB3-ABB6AFDBF33E}"/>
              </a:ext>
            </a:extLst>
          </p:cNvPr>
          <p:cNvSpPr>
            <a:spLocks noGrp="1"/>
          </p:cNvSpPr>
          <p:nvPr>
            <p:ph type="title"/>
          </p:nvPr>
        </p:nvSpPr>
        <p:spPr/>
        <p:txBody>
          <a:bodyPr/>
          <a:lstStyle/>
          <a:p>
            <a:r>
              <a:rPr lang="tr-TR" dirty="0"/>
              <a:t>Özet</a:t>
            </a:r>
          </a:p>
        </p:txBody>
      </p:sp>
      <p:sp>
        <p:nvSpPr>
          <p:cNvPr id="3" name="İçerik Yer Tutucusu 2">
            <a:extLst>
              <a:ext uri="{FF2B5EF4-FFF2-40B4-BE49-F238E27FC236}">
                <a16:creationId xmlns:a16="http://schemas.microsoft.com/office/drawing/2014/main" id="{8CBBC5C9-71F7-4EA5-8738-869DF7259B7D}"/>
              </a:ext>
            </a:extLst>
          </p:cNvPr>
          <p:cNvSpPr>
            <a:spLocks noGrp="1"/>
          </p:cNvSpPr>
          <p:nvPr>
            <p:ph idx="1"/>
          </p:nvPr>
        </p:nvSpPr>
        <p:spPr/>
        <p:txBody>
          <a:bodyPr/>
          <a:lstStyle/>
          <a:p>
            <a:r>
              <a:rPr lang="tr-TR" b="1" i="1" u="sng" dirty="0"/>
              <a:t>Sonuç;</a:t>
            </a:r>
            <a:r>
              <a:rPr lang="tr-TR" dirty="0"/>
              <a:t> </a:t>
            </a:r>
          </a:p>
          <a:p>
            <a:pPr lvl="1"/>
            <a:r>
              <a:rPr lang="tr-TR" dirty="0"/>
              <a:t>2006’dan 2014’e 15,154,920 AS senkop başvurusu saptanmış. </a:t>
            </a:r>
          </a:p>
          <a:p>
            <a:pPr lvl="1"/>
            <a:r>
              <a:rPr lang="tr-TR" dirty="0"/>
              <a:t>Yıllık başvuru; 643/100bin kişiden  771/100bin kişi yükselmiş. </a:t>
            </a:r>
          </a:p>
          <a:p>
            <a:pPr lvl="1"/>
            <a:r>
              <a:rPr lang="tr-TR" dirty="0"/>
              <a:t>Yatış oranı %36.3’den %24.7’ye düşmüş.</a:t>
            </a:r>
          </a:p>
          <a:p>
            <a:pPr lvl="1"/>
            <a:r>
              <a:rPr lang="tr-TR" dirty="0"/>
              <a:t>2009 ile 2013 yılları arasında;</a:t>
            </a:r>
          </a:p>
          <a:p>
            <a:pPr lvl="2"/>
            <a:r>
              <a:rPr lang="tr-TR" dirty="0"/>
              <a:t>hastaneye yatışla sonuçlanan AS başvurularının oranı %11.7 azalmış.</a:t>
            </a:r>
          </a:p>
          <a:p>
            <a:pPr lvl="2"/>
            <a:r>
              <a:rPr lang="tr-TR" dirty="0"/>
              <a:t>gözlem ile sonuçlanan AS başvurularının oranı %7.9 artmış.</a:t>
            </a:r>
          </a:p>
          <a:p>
            <a:pPr lvl="2"/>
            <a:r>
              <a:rPr lang="tr-TR" dirty="0"/>
              <a:t>30 gün içinde tekrar başvuru arasında belirgin fark olmamış.</a:t>
            </a:r>
          </a:p>
          <a:p>
            <a:pPr lvl="2"/>
            <a:r>
              <a:rPr lang="tr-TR" dirty="0"/>
              <a:t>Yatan ve gözlenen hastalarda ileri kardiyak testler %13.8’den %17’ye yükselmiş, nörogörüntüleme oranları ise %40.6’dan %44.3’e yükselmiş.</a:t>
            </a:r>
          </a:p>
        </p:txBody>
      </p:sp>
    </p:spTree>
    <p:extLst>
      <p:ext uri="{BB962C8B-B14F-4D97-AF65-F5344CB8AC3E}">
        <p14:creationId xmlns:p14="http://schemas.microsoft.com/office/powerpoint/2010/main" val="263899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5026E5-C3D3-48AD-A256-8164DECDD5D1}"/>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2B985FE-3114-4D74-9E3B-BE498D688E4D}"/>
              </a:ext>
            </a:extLst>
          </p:cNvPr>
          <p:cNvSpPr>
            <a:spLocks noGrp="1"/>
          </p:cNvSpPr>
          <p:nvPr>
            <p:ph idx="1"/>
          </p:nvPr>
        </p:nvSpPr>
        <p:spPr/>
        <p:txBody>
          <a:bodyPr/>
          <a:lstStyle/>
          <a:p>
            <a:r>
              <a:rPr lang="tr-TR" b="1" i="1" u="sng" dirty="0"/>
              <a:t>Conclusion(çıkarım? sonuç?)</a:t>
            </a:r>
          </a:p>
          <a:p>
            <a:pPr lvl="1"/>
            <a:r>
              <a:rPr lang="tr-TR" dirty="0"/>
              <a:t>AS başvuru insidansı artmasına rağmen yatış oranları azalmış. Yatış oranlarının az olsa dahi acil servise tekrar başvuru oranlarında bir artış olmamış. Bu da muhtemelen gözlem takibinin artması etkisiyle gerçekleşmiş.</a:t>
            </a:r>
          </a:p>
          <a:p>
            <a:pPr lvl="1"/>
            <a:r>
              <a:rPr lang="tr-TR" dirty="0"/>
              <a:t>İleri tanısal test kullanımındaki artışın sebebi olarak ise hastaneye yatan ve gözleme alınan hastalardaki yapılan testlerin artışına bağlı olarak değerlendirilmiş.</a:t>
            </a:r>
          </a:p>
        </p:txBody>
      </p:sp>
    </p:spTree>
    <p:extLst>
      <p:ext uri="{BB962C8B-B14F-4D97-AF65-F5344CB8AC3E}">
        <p14:creationId xmlns:p14="http://schemas.microsoft.com/office/powerpoint/2010/main" val="41339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1B159933-26EC-49BC-9EB6-728F9A76E0C8}"/>
              </a:ext>
            </a:extLst>
          </p:cNvPr>
          <p:cNvSpPr>
            <a:spLocks noGrp="1"/>
          </p:cNvSpPr>
          <p:nvPr>
            <p:ph type="title"/>
          </p:nvPr>
        </p:nvSpPr>
        <p:spPr/>
        <p:txBody>
          <a:bodyPr/>
          <a:lstStyle/>
          <a:p>
            <a:r>
              <a:rPr lang="tr-TR" dirty="0"/>
              <a:t>Materyal ve Metotlar</a:t>
            </a:r>
          </a:p>
        </p:txBody>
      </p:sp>
    </p:spTree>
    <p:extLst>
      <p:ext uri="{BB962C8B-B14F-4D97-AF65-F5344CB8AC3E}">
        <p14:creationId xmlns:p14="http://schemas.microsoft.com/office/powerpoint/2010/main" val="285712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35" name="Rectangle 12">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rgbClr val="404040"/>
            </a:solidFill>
            <a:prstDash val="solid"/>
            <a:miter lim="800000"/>
          </a:ln>
          <a:effectLst/>
        </p:spPr>
      </p:sp>
      <p:pic>
        <p:nvPicPr>
          <p:cNvPr id="4" name="İçerik Yer Tutucusu 3" descr="ekran görüntüsü içeren bir resim&#10;&#10;Açıklama otomatik olarak oluşturuldu">
            <a:extLst>
              <a:ext uri="{FF2B5EF4-FFF2-40B4-BE49-F238E27FC236}">
                <a16:creationId xmlns:a16="http://schemas.microsoft.com/office/drawing/2014/main" id="{9AC1ED44-2398-4E9F-B616-F560A376A65B}"/>
              </a:ext>
            </a:extLst>
          </p:cNvPr>
          <p:cNvPicPr>
            <a:picLocks noChangeAspect="1"/>
          </p:cNvPicPr>
          <p:nvPr/>
        </p:nvPicPr>
        <p:blipFill>
          <a:blip r:embed="rId2"/>
          <a:stretch>
            <a:fillRect/>
          </a:stretch>
        </p:blipFill>
        <p:spPr>
          <a:xfrm>
            <a:off x="1271822" y="882398"/>
            <a:ext cx="6503634" cy="5121612"/>
          </a:xfrm>
          <a:prstGeom prst="rect">
            <a:avLst/>
          </a:prstGeom>
        </p:spPr>
      </p:pic>
      <p:sp>
        <p:nvSpPr>
          <p:cNvPr id="15" name="Rectangle 1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6699"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84D14D4-EF9B-4F02-83BE-FDDBF8E1F64D}"/>
              </a:ext>
            </a:extLst>
          </p:cNvPr>
          <p:cNvSpPr>
            <a:spLocks noGrp="1"/>
          </p:cNvSpPr>
          <p:nvPr>
            <p:ph type="title"/>
          </p:nvPr>
        </p:nvSpPr>
        <p:spPr>
          <a:xfrm>
            <a:off x="9321801" y="612843"/>
            <a:ext cx="2312480" cy="1499738"/>
          </a:xfrm>
        </p:spPr>
        <p:txBody>
          <a:bodyPr anchor="b">
            <a:normAutofit/>
          </a:bodyPr>
          <a:lstStyle/>
          <a:p>
            <a:endParaRPr lang="tr-TR" sz="2800" dirty="0"/>
          </a:p>
        </p:txBody>
      </p:sp>
      <p:sp>
        <p:nvSpPr>
          <p:cNvPr id="37" name="Content Placeholder 7">
            <a:extLst>
              <a:ext uri="{FF2B5EF4-FFF2-40B4-BE49-F238E27FC236}">
                <a16:creationId xmlns:a16="http://schemas.microsoft.com/office/drawing/2014/main" id="{DB13CEDF-D0AF-494C-8C51-091E123DBB7B}"/>
              </a:ext>
            </a:extLst>
          </p:cNvPr>
          <p:cNvSpPr>
            <a:spLocks noGrp="1"/>
          </p:cNvSpPr>
          <p:nvPr>
            <p:ph idx="1"/>
          </p:nvPr>
        </p:nvSpPr>
        <p:spPr>
          <a:xfrm>
            <a:off x="9321801" y="2149813"/>
            <a:ext cx="2312479" cy="3854197"/>
          </a:xfrm>
        </p:spPr>
        <p:txBody>
          <a:bodyPr>
            <a:normAutofit/>
          </a:bodyPr>
          <a:lstStyle/>
          <a:p>
            <a:endParaRPr lang="en-US" sz="1400" dirty="0">
              <a:solidFill>
                <a:schemeClr val="tx1">
                  <a:lumMod val="85000"/>
                  <a:lumOff val="15000"/>
                </a:schemeClr>
              </a:solidFill>
            </a:endParaRPr>
          </a:p>
        </p:txBody>
      </p:sp>
    </p:spTree>
    <p:extLst>
      <p:ext uri="{BB962C8B-B14F-4D97-AF65-F5344CB8AC3E}">
        <p14:creationId xmlns:p14="http://schemas.microsoft.com/office/powerpoint/2010/main" val="279667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4" name="İçerik Yer Tutucusu 3">
            <a:extLst>
              <a:ext uri="{FF2B5EF4-FFF2-40B4-BE49-F238E27FC236}">
                <a16:creationId xmlns:a16="http://schemas.microsoft.com/office/drawing/2014/main" id="{2DF5D37C-49CD-44BF-89C8-872237EA2D57}"/>
              </a:ext>
            </a:extLst>
          </p:cNvPr>
          <p:cNvPicPr>
            <a:picLocks noGrp="1" noChangeAspect="1"/>
          </p:cNvPicPr>
          <p:nvPr>
            <p:ph idx="1"/>
          </p:nvPr>
        </p:nvPicPr>
        <p:blipFill>
          <a:blip r:embed="rId2"/>
          <a:stretch>
            <a:fillRect/>
          </a:stretch>
        </p:blipFill>
        <p:spPr>
          <a:xfrm>
            <a:off x="1453445" y="643467"/>
            <a:ext cx="9285110" cy="5571066"/>
          </a:xfrm>
          <a:prstGeom prst="rect">
            <a:avLst/>
          </a:prstGeom>
        </p:spPr>
      </p:pic>
    </p:spTree>
    <p:extLst>
      <p:ext uri="{BB962C8B-B14F-4D97-AF65-F5344CB8AC3E}">
        <p14:creationId xmlns:p14="http://schemas.microsoft.com/office/powerpoint/2010/main" val="236609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3C3B8D-BEA2-4F1E-A0D9-14D1D8057DA9}"/>
              </a:ext>
            </a:extLst>
          </p:cNvPr>
          <p:cNvSpPr>
            <a:spLocks noGrp="1"/>
          </p:cNvSpPr>
          <p:nvPr>
            <p:ph type="title"/>
          </p:nvPr>
        </p:nvSpPr>
        <p:spPr/>
        <p:txBody>
          <a:bodyPr/>
          <a:lstStyle/>
          <a:p>
            <a:r>
              <a:rPr lang="tr-TR" dirty="0"/>
              <a:t>Sonuçlar</a:t>
            </a:r>
          </a:p>
        </p:txBody>
      </p:sp>
      <p:sp>
        <p:nvSpPr>
          <p:cNvPr id="3" name="İçerik Yer Tutucusu 2">
            <a:extLst>
              <a:ext uri="{FF2B5EF4-FFF2-40B4-BE49-F238E27FC236}">
                <a16:creationId xmlns:a16="http://schemas.microsoft.com/office/drawing/2014/main" id="{05384A6B-0FF1-4D31-A0FF-E55CB83F6BC2}"/>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885866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3424"/>
      </a:dk2>
      <a:lt2>
        <a:srgbClr val="E2E6E8"/>
      </a:lt2>
      <a:accent1>
        <a:srgbClr val="DB9071"/>
      </a:accent1>
      <a:accent2>
        <a:srgbClr val="BD9F56"/>
      </a:accent2>
      <a:accent3>
        <a:srgbClr val="9EA75F"/>
      </a:accent3>
      <a:accent4>
        <a:srgbClr val="7CB04F"/>
      </a:accent4>
      <a:accent5>
        <a:srgbClr val="59B655"/>
      </a:accent5>
      <a:accent6>
        <a:srgbClr val="52B577"/>
      </a:accent6>
      <a:hlink>
        <a:srgbClr val="5E8A9B"/>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883</Words>
  <Application>Microsoft Office PowerPoint</Application>
  <PresentationFormat>Geniş ekran</PresentationFormat>
  <Paragraphs>61</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Calibri</vt:lpstr>
      <vt:lpstr>Garamond</vt:lpstr>
      <vt:lpstr>SavonVTI</vt:lpstr>
      <vt:lpstr>Makale Sunumu</vt:lpstr>
      <vt:lpstr>PowerPoint Sunusu</vt:lpstr>
      <vt:lpstr>Özet</vt:lpstr>
      <vt:lpstr>Özet</vt:lpstr>
      <vt:lpstr>PowerPoint Sunusu</vt:lpstr>
      <vt:lpstr>Materyal ve Metotlar</vt:lpstr>
      <vt:lpstr>PowerPoint Sunusu</vt:lpstr>
      <vt:lpstr>PowerPoint Sunusu</vt:lpstr>
      <vt:lpstr>Sonuçlar</vt:lpstr>
      <vt:lpstr>PowerPoint Sunusu</vt:lpstr>
      <vt:lpstr>PowerPoint Sunusu</vt:lpstr>
      <vt:lpstr>PowerPoint Sunusu</vt:lpstr>
      <vt:lpstr>PowerPoint Sunusu</vt:lpstr>
      <vt:lpstr>PowerPoint Sunusu</vt:lpstr>
      <vt:lpstr>Kısıtlamalar</vt:lpstr>
      <vt:lpstr>Tartışma </vt:lpstr>
      <vt:lpstr>Tartışma</vt:lpstr>
      <vt:lpstr>Tartışma</vt:lpstr>
      <vt:lpstr>Tartışma</vt:lpstr>
      <vt:lpstr>Tartışma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Makale Sunumu</dc:title>
  <dc:creator>Ramazan SiviL</dc:creator>
  <cp:lastModifiedBy>Ramazan SiviL</cp:lastModifiedBy>
  <cp:revision>1</cp:revision>
  <dcterms:created xsi:type="dcterms:W3CDTF">2019-08-23T13:17:05Z</dcterms:created>
  <dcterms:modified xsi:type="dcterms:W3CDTF">2019-08-23T15:29:52Z</dcterms:modified>
</cp:coreProperties>
</file>