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9" r:id="rId3"/>
    <p:sldId id="268" r:id="rId4"/>
    <p:sldId id="264" r:id="rId5"/>
    <p:sldId id="265" r:id="rId6"/>
    <p:sldId id="266" r:id="rId7"/>
    <p:sldId id="267" r:id="rId8"/>
    <p:sldId id="270" r:id="rId9"/>
    <p:sldId id="261" r:id="rId10"/>
    <p:sldId id="263" r:id="rId11"/>
    <p:sldId id="271" r:id="rId12"/>
    <p:sldId id="273" r:id="rId13"/>
    <p:sldId id="272" r:id="rId14"/>
    <p:sldId id="274" r:id="rId15"/>
    <p:sldId id="282" r:id="rId16"/>
    <p:sldId id="284" r:id="rId17"/>
    <p:sldId id="287" r:id="rId18"/>
    <p:sldId id="286" r:id="rId19"/>
    <p:sldId id="285" r:id="rId20"/>
    <p:sldId id="283" r:id="rId21"/>
    <p:sldId id="288" r:id="rId22"/>
    <p:sldId id="290" r:id="rId23"/>
    <p:sldId id="289" r:id="rId24"/>
    <p:sldId id="292" r:id="rId25"/>
    <p:sldId id="291" r:id="rId26"/>
    <p:sldId id="294" r:id="rId27"/>
    <p:sldId id="297" r:id="rId28"/>
    <p:sldId id="296"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1" d="100"/>
          <a:sy n="101" d="100"/>
        </p:scale>
        <p:origin x="126"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8B2191-AE7E-4D18-9B13-45F46493C37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41A8BD99-B542-480F-A309-388F97E2B2A8}" type="pres">
      <dgm:prSet presAssocID="{868B2191-AE7E-4D18-9B13-45F46493C373}" presName="linear" presStyleCnt="0">
        <dgm:presLayoutVars>
          <dgm:dir/>
          <dgm:animLvl val="lvl"/>
          <dgm:resizeHandles val="exact"/>
        </dgm:presLayoutVars>
      </dgm:prSet>
      <dgm:spPr/>
    </dgm:pt>
  </dgm:ptLst>
  <dgm:cxnLst>
    <dgm:cxn modelId="{203DCDD4-5CF3-4584-B749-1A9003AD8FC8}" type="presOf" srcId="{868B2191-AE7E-4D18-9B13-45F46493C373}" destId="{41A8BD99-B542-480F-A309-388F97E2B2A8}" srcOrd="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DE9D06-5CA2-42A1-995E-763084A918F4}" type="doc">
      <dgm:prSet loTypeId="urn:microsoft.com/office/officeart/2005/8/layout/hierarchy3" loCatId="list" qsTypeId="urn:microsoft.com/office/officeart/2005/8/quickstyle/simple1" qsCatId="simple" csTypeId="urn:microsoft.com/office/officeart/2005/8/colors/accent0_1" csCatId="mainScheme" phldr="1"/>
      <dgm:spPr/>
      <dgm:t>
        <a:bodyPr/>
        <a:lstStyle/>
        <a:p>
          <a:endParaRPr lang="tr-TR"/>
        </a:p>
      </dgm:t>
    </dgm:pt>
    <dgm:pt modelId="{1D29FBBA-22A6-4A53-8949-6EE20BE551BC}">
      <dgm:prSet phldrT="[Metin]"/>
      <dgm:spPr/>
      <dgm:t>
        <a:bodyPr/>
        <a:lstStyle/>
        <a:p>
          <a:r>
            <a:rPr lang="tr-TR" dirty="0"/>
            <a:t>İskemik</a:t>
          </a:r>
        </a:p>
      </dgm:t>
    </dgm:pt>
    <dgm:pt modelId="{79D44CD3-E4F2-4704-93F1-C68BBB467E57}" type="parTrans" cxnId="{69000BF7-CF7B-4465-B095-7A6531150A69}">
      <dgm:prSet/>
      <dgm:spPr/>
      <dgm:t>
        <a:bodyPr/>
        <a:lstStyle/>
        <a:p>
          <a:endParaRPr lang="tr-TR"/>
        </a:p>
      </dgm:t>
    </dgm:pt>
    <dgm:pt modelId="{E186613A-B4C1-4618-AE20-2C40D95E66A9}" type="sibTrans" cxnId="{69000BF7-CF7B-4465-B095-7A6531150A69}">
      <dgm:prSet/>
      <dgm:spPr/>
      <dgm:t>
        <a:bodyPr/>
        <a:lstStyle/>
        <a:p>
          <a:endParaRPr lang="tr-TR"/>
        </a:p>
      </dgm:t>
    </dgm:pt>
    <dgm:pt modelId="{DFE893C8-7538-4773-AD40-AF9084840802}">
      <dgm:prSet phldrT="[Metin]"/>
      <dgm:spPr/>
      <dgm:t>
        <a:bodyPr/>
        <a:lstStyle/>
        <a:p>
          <a:r>
            <a:rPr lang="tr-TR" dirty="0"/>
            <a:t>&lt;220 SKB ise; </a:t>
          </a:r>
        </a:p>
        <a:p>
          <a:r>
            <a:rPr lang="tr-TR" dirty="0">
              <a:solidFill>
                <a:srgbClr val="FF0000"/>
              </a:solidFill>
            </a:rPr>
            <a:t>SKB&lt;140 olmalı</a:t>
          </a:r>
        </a:p>
      </dgm:t>
    </dgm:pt>
    <dgm:pt modelId="{771C0C44-E97D-4BEB-99E9-5B15F875B0EB}" type="parTrans" cxnId="{A030C31F-E079-41CB-AD5B-59FC9C23687F}">
      <dgm:prSet/>
      <dgm:spPr/>
      <dgm:t>
        <a:bodyPr/>
        <a:lstStyle/>
        <a:p>
          <a:endParaRPr lang="tr-TR"/>
        </a:p>
      </dgm:t>
    </dgm:pt>
    <dgm:pt modelId="{E0169367-82DF-4E47-8279-255FC1C0D75F}" type="sibTrans" cxnId="{A030C31F-E079-41CB-AD5B-59FC9C23687F}">
      <dgm:prSet/>
      <dgm:spPr/>
      <dgm:t>
        <a:bodyPr/>
        <a:lstStyle/>
        <a:p>
          <a:endParaRPr lang="tr-TR"/>
        </a:p>
      </dgm:t>
    </dgm:pt>
    <dgm:pt modelId="{B005A11B-9D35-41E2-8EA8-12015C733B1E}">
      <dgm:prSet phldrT="[Metin]"/>
      <dgm:spPr/>
      <dgm:t>
        <a:bodyPr/>
        <a:lstStyle/>
        <a:p>
          <a:r>
            <a:rPr lang="tr-TR" dirty="0"/>
            <a:t>&gt;220 SKB ise;</a:t>
          </a:r>
        </a:p>
        <a:p>
          <a:r>
            <a:rPr lang="tr-TR" dirty="0">
              <a:solidFill>
                <a:srgbClr val="FF0000"/>
              </a:solidFill>
            </a:rPr>
            <a:t>140&lt;SKB&lt;160</a:t>
          </a:r>
        </a:p>
      </dgm:t>
    </dgm:pt>
    <dgm:pt modelId="{7BDFF384-4B97-47C6-BC66-D9AD30534119}" type="parTrans" cxnId="{9FC8A72E-B969-4DBD-8D08-955DC67D6D49}">
      <dgm:prSet/>
      <dgm:spPr/>
      <dgm:t>
        <a:bodyPr/>
        <a:lstStyle/>
        <a:p>
          <a:endParaRPr lang="tr-TR"/>
        </a:p>
      </dgm:t>
    </dgm:pt>
    <dgm:pt modelId="{887B6577-76DE-4EC8-821D-771CF78538DD}" type="sibTrans" cxnId="{9FC8A72E-B969-4DBD-8D08-955DC67D6D49}">
      <dgm:prSet/>
      <dgm:spPr/>
      <dgm:t>
        <a:bodyPr/>
        <a:lstStyle/>
        <a:p>
          <a:endParaRPr lang="tr-TR"/>
        </a:p>
      </dgm:t>
    </dgm:pt>
    <dgm:pt modelId="{4F5C9E28-FA21-4C5C-AB8D-DD1E4CE863A1}">
      <dgm:prSet phldrT="[Metin]"/>
      <dgm:spPr/>
      <dgm:t>
        <a:bodyPr/>
        <a:lstStyle/>
        <a:p>
          <a:r>
            <a:rPr lang="tr-TR" dirty="0"/>
            <a:t>SAK</a:t>
          </a:r>
        </a:p>
      </dgm:t>
    </dgm:pt>
    <dgm:pt modelId="{89B016F5-ACDA-49D2-820A-4F88D2622B12}" type="parTrans" cxnId="{824A7D12-46E6-4B2F-ABD2-3F3B58B19E10}">
      <dgm:prSet/>
      <dgm:spPr/>
      <dgm:t>
        <a:bodyPr/>
        <a:lstStyle/>
        <a:p>
          <a:endParaRPr lang="tr-TR"/>
        </a:p>
      </dgm:t>
    </dgm:pt>
    <dgm:pt modelId="{56A5B137-AC05-4008-B631-4F815DE2576A}" type="sibTrans" cxnId="{824A7D12-46E6-4B2F-ABD2-3F3B58B19E10}">
      <dgm:prSet/>
      <dgm:spPr/>
      <dgm:t>
        <a:bodyPr/>
        <a:lstStyle/>
        <a:p>
          <a:endParaRPr lang="tr-TR"/>
        </a:p>
      </dgm:t>
    </dgm:pt>
    <dgm:pt modelId="{56D64153-9AF0-4261-A5D1-054569124CF9}">
      <dgm:prSet phldrT="[Metin]"/>
      <dgm:spPr/>
      <dgm:t>
        <a:bodyPr/>
        <a:lstStyle/>
        <a:p>
          <a:r>
            <a:rPr lang="tr-TR" dirty="0"/>
            <a:t>Bilinç kötü ise</a:t>
          </a:r>
        </a:p>
        <a:p>
          <a:r>
            <a:rPr lang="tr-TR" dirty="0">
              <a:solidFill>
                <a:srgbClr val="FF0000"/>
              </a:solidFill>
            </a:rPr>
            <a:t>dokunma</a:t>
          </a:r>
        </a:p>
      </dgm:t>
    </dgm:pt>
    <dgm:pt modelId="{A9187B56-D7C4-44C9-9F27-16DBDC17B731}" type="parTrans" cxnId="{9A7A805E-F057-416B-BDEB-D7B260BA1E78}">
      <dgm:prSet/>
      <dgm:spPr/>
      <dgm:t>
        <a:bodyPr/>
        <a:lstStyle/>
        <a:p>
          <a:endParaRPr lang="tr-TR"/>
        </a:p>
      </dgm:t>
    </dgm:pt>
    <dgm:pt modelId="{654B6E33-9F98-4E23-A3CD-3577F6F810C4}" type="sibTrans" cxnId="{9A7A805E-F057-416B-BDEB-D7B260BA1E78}">
      <dgm:prSet/>
      <dgm:spPr/>
      <dgm:t>
        <a:bodyPr/>
        <a:lstStyle/>
        <a:p>
          <a:endParaRPr lang="tr-TR"/>
        </a:p>
      </dgm:t>
    </dgm:pt>
    <dgm:pt modelId="{F32806D4-4A2B-4544-97EC-C961A4592EF3}">
      <dgm:prSet phldrT="[Metin]"/>
      <dgm:spPr/>
      <dgm:t>
        <a:bodyPr/>
        <a:lstStyle/>
        <a:p>
          <a:r>
            <a:rPr lang="tr-TR" dirty="0"/>
            <a:t>Bilinç açık ise</a:t>
          </a:r>
        </a:p>
        <a:p>
          <a:r>
            <a:rPr lang="tr-TR" dirty="0">
              <a:solidFill>
                <a:srgbClr val="FF0000"/>
              </a:solidFill>
            </a:rPr>
            <a:t>&lt;140 veya 160</a:t>
          </a:r>
        </a:p>
      </dgm:t>
    </dgm:pt>
    <dgm:pt modelId="{42AB3F39-9D6F-4709-AE60-A5A49E19806A}" type="parTrans" cxnId="{CEFB442A-FE53-4290-8DBE-2A3F314EA628}">
      <dgm:prSet/>
      <dgm:spPr/>
      <dgm:t>
        <a:bodyPr/>
        <a:lstStyle/>
        <a:p>
          <a:endParaRPr lang="tr-TR"/>
        </a:p>
      </dgm:t>
    </dgm:pt>
    <dgm:pt modelId="{F9416FCE-B786-45DC-9991-FBC20DEED904}" type="sibTrans" cxnId="{CEFB442A-FE53-4290-8DBE-2A3F314EA628}">
      <dgm:prSet/>
      <dgm:spPr/>
      <dgm:t>
        <a:bodyPr/>
        <a:lstStyle/>
        <a:p>
          <a:endParaRPr lang="tr-TR"/>
        </a:p>
      </dgm:t>
    </dgm:pt>
    <dgm:pt modelId="{FCE9E990-F409-4AFA-9F88-5C6C40CACDDB}">
      <dgm:prSet phldrT="[Metin]"/>
      <dgm:spPr/>
      <dgm:t>
        <a:bodyPr/>
        <a:lstStyle/>
        <a:p>
          <a:r>
            <a:rPr lang="tr-TR" dirty="0"/>
            <a:t>ISH</a:t>
          </a:r>
        </a:p>
      </dgm:t>
    </dgm:pt>
    <dgm:pt modelId="{64391F66-DBA8-466E-AB2D-E65431ED8B57}" type="parTrans" cxnId="{E2F21A84-C28E-4674-A7B0-27EE19B84874}">
      <dgm:prSet/>
      <dgm:spPr/>
      <dgm:t>
        <a:bodyPr/>
        <a:lstStyle/>
        <a:p>
          <a:endParaRPr lang="tr-TR"/>
        </a:p>
      </dgm:t>
    </dgm:pt>
    <dgm:pt modelId="{9F03A755-DC83-4467-860A-C07D5262F1BB}" type="sibTrans" cxnId="{E2F21A84-C28E-4674-A7B0-27EE19B84874}">
      <dgm:prSet/>
      <dgm:spPr/>
      <dgm:t>
        <a:bodyPr/>
        <a:lstStyle/>
        <a:p>
          <a:endParaRPr lang="tr-TR"/>
        </a:p>
      </dgm:t>
    </dgm:pt>
    <dgm:pt modelId="{62347E09-9C8D-494D-A6E4-BBDFAC94B4DB}">
      <dgm:prSet phldrT="[Metin]"/>
      <dgm:spPr/>
      <dgm:t>
        <a:bodyPr/>
        <a:lstStyle/>
        <a:p>
          <a:r>
            <a:rPr lang="tr-TR" dirty="0"/>
            <a:t>tPa verilecekse;</a:t>
          </a:r>
        </a:p>
        <a:p>
          <a:r>
            <a:rPr lang="tr-TR" dirty="0">
              <a:solidFill>
                <a:srgbClr val="FF0000"/>
              </a:solidFill>
            </a:rPr>
            <a:t>185/110</a:t>
          </a:r>
        </a:p>
      </dgm:t>
    </dgm:pt>
    <dgm:pt modelId="{F68A3503-9E03-49B6-89ED-11A527558903}" type="parTrans" cxnId="{6DE31499-37AD-4788-8A2A-3EC432D59AB3}">
      <dgm:prSet/>
      <dgm:spPr/>
      <dgm:t>
        <a:bodyPr/>
        <a:lstStyle/>
        <a:p>
          <a:endParaRPr lang="tr-TR"/>
        </a:p>
      </dgm:t>
    </dgm:pt>
    <dgm:pt modelId="{F0D5E5DF-BB21-4833-A490-93563FB0ED77}" type="sibTrans" cxnId="{6DE31499-37AD-4788-8A2A-3EC432D59AB3}">
      <dgm:prSet/>
      <dgm:spPr/>
      <dgm:t>
        <a:bodyPr/>
        <a:lstStyle/>
        <a:p>
          <a:endParaRPr lang="tr-TR"/>
        </a:p>
      </dgm:t>
    </dgm:pt>
    <dgm:pt modelId="{4AAA94CE-4172-481D-A766-A3C924C6253E}">
      <dgm:prSet phldrT="[Metin]"/>
      <dgm:spPr/>
      <dgm:t>
        <a:bodyPr/>
        <a:lstStyle/>
        <a:p>
          <a:r>
            <a:rPr lang="tr-TR" dirty="0"/>
            <a:t>tPa yoksa;</a:t>
          </a:r>
        </a:p>
        <a:p>
          <a:r>
            <a:rPr lang="tr-TR" dirty="0">
              <a:solidFill>
                <a:srgbClr val="FF0000"/>
              </a:solidFill>
            </a:rPr>
            <a:t>%15 azalt</a:t>
          </a:r>
        </a:p>
        <a:p>
          <a:r>
            <a:rPr lang="tr-TR" dirty="0"/>
            <a:t>(ilk 24sa)</a:t>
          </a:r>
        </a:p>
      </dgm:t>
    </dgm:pt>
    <dgm:pt modelId="{59A2F8FF-E175-4818-8BD8-497F9E1955FE}" type="parTrans" cxnId="{0B6FF929-ADC0-4DEA-862A-5D776605175A}">
      <dgm:prSet/>
      <dgm:spPr/>
      <dgm:t>
        <a:bodyPr/>
        <a:lstStyle/>
        <a:p>
          <a:endParaRPr lang="tr-TR"/>
        </a:p>
      </dgm:t>
    </dgm:pt>
    <dgm:pt modelId="{6AD34FF4-8CF3-4C19-8831-FC57BA85EFC2}" type="sibTrans" cxnId="{0B6FF929-ADC0-4DEA-862A-5D776605175A}">
      <dgm:prSet/>
      <dgm:spPr/>
      <dgm:t>
        <a:bodyPr/>
        <a:lstStyle/>
        <a:p>
          <a:endParaRPr lang="tr-TR"/>
        </a:p>
      </dgm:t>
    </dgm:pt>
    <dgm:pt modelId="{5C5A179D-733C-41C2-9CF8-28D0C5EB39B0}" type="pres">
      <dgm:prSet presAssocID="{FEDE9D06-5CA2-42A1-995E-763084A918F4}" presName="diagram" presStyleCnt="0">
        <dgm:presLayoutVars>
          <dgm:chPref val="1"/>
          <dgm:dir/>
          <dgm:animOne val="branch"/>
          <dgm:animLvl val="lvl"/>
          <dgm:resizeHandles/>
        </dgm:presLayoutVars>
      </dgm:prSet>
      <dgm:spPr/>
    </dgm:pt>
    <dgm:pt modelId="{A2635A62-0A37-4E2B-BE4B-C81F5C3CF8FC}" type="pres">
      <dgm:prSet presAssocID="{1D29FBBA-22A6-4A53-8949-6EE20BE551BC}" presName="root" presStyleCnt="0"/>
      <dgm:spPr/>
    </dgm:pt>
    <dgm:pt modelId="{3A7823E4-EB31-4BF1-8B49-C11486E44C72}" type="pres">
      <dgm:prSet presAssocID="{1D29FBBA-22A6-4A53-8949-6EE20BE551BC}" presName="rootComposite" presStyleCnt="0"/>
      <dgm:spPr/>
    </dgm:pt>
    <dgm:pt modelId="{6B31B295-C740-4F0E-A233-1C00358477CC}" type="pres">
      <dgm:prSet presAssocID="{1D29FBBA-22A6-4A53-8949-6EE20BE551BC}" presName="rootText" presStyleLbl="node1" presStyleIdx="0" presStyleCnt="3"/>
      <dgm:spPr/>
    </dgm:pt>
    <dgm:pt modelId="{2673FD43-AE33-4343-BA1E-C22AE5601D0B}" type="pres">
      <dgm:prSet presAssocID="{1D29FBBA-22A6-4A53-8949-6EE20BE551BC}" presName="rootConnector" presStyleLbl="node1" presStyleIdx="0" presStyleCnt="3"/>
      <dgm:spPr/>
    </dgm:pt>
    <dgm:pt modelId="{20B30C62-87BD-45B1-8290-F3772A3CEAAD}" type="pres">
      <dgm:prSet presAssocID="{1D29FBBA-22A6-4A53-8949-6EE20BE551BC}" presName="childShape" presStyleCnt="0"/>
      <dgm:spPr/>
    </dgm:pt>
    <dgm:pt modelId="{9BFFB16C-FE94-4573-9AC7-EBCBCA1B55DA}" type="pres">
      <dgm:prSet presAssocID="{F68A3503-9E03-49B6-89ED-11A527558903}" presName="Name13" presStyleLbl="parChTrans1D2" presStyleIdx="0" presStyleCnt="6"/>
      <dgm:spPr/>
    </dgm:pt>
    <dgm:pt modelId="{97D0539F-2EFF-4347-91E6-8D9924D5B418}" type="pres">
      <dgm:prSet presAssocID="{62347E09-9C8D-494D-A6E4-BBDFAC94B4DB}" presName="childText" presStyleLbl="bgAcc1" presStyleIdx="0" presStyleCnt="6">
        <dgm:presLayoutVars>
          <dgm:bulletEnabled val="1"/>
        </dgm:presLayoutVars>
      </dgm:prSet>
      <dgm:spPr/>
    </dgm:pt>
    <dgm:pt modelId="{FE76DE9C-E664-4607-A41C-67045EE1FCAC}" type="pres">
      <dgm:prSet presAssocID="{59A2F8FF-E175-4818-8BD8-497F9E1955FE}" presName="Name13" presStyleLbl="parChTrans1D2" presStyleIdx="1" presStyleCnt="6"/>
      <dgm:spPr/>
    </dgm:pt>
    <dgm:pt modelId="{07F4A643-4DB5-4403-B5AF-16A29C31BA98}" type="pres">
      <dgm:prSet presAssocID="{4AAA94CE-4172-481D-A766-A3C924C6253E}" presName="childText" presStyleLbl="bgAcc1" presStyleIdx="1" presStyleCnt="6">
        <dgm:presLayoutVars>
          <dgm:bulletEnabled val="1"/>
        </dgm:presLayoutVars>
      </dgm:prSet>
      <dgm:spPr/>
    </dgm:pt>
    <dgm:pt modelId="{ECB7DBB7-2165-4294-A0C5-EC312A92E147}" type="pres">
      <dgm:prSet presAssocID="{FCE9E990-F409-4AFA-9F88-5C6C40CACDDB}" presName="root" presStyleCnt="0"/>
      <dgm:spPr/>
    </dgm:pt>
    <dgm:pt modelId="{AE6091EA-DE72-4D80-888C-9D92C69C8308}" type="pres">
      <dgm:prSet presAssocID="{FCE9E990-F409-4AFA-9F88-5C6C40CACDDB}" presName="rootComposite" presStyleCnt="0"/>
      <dgm:spPr/>
    </dgm:pt>
    <dgm:pt modelId="{D452415C-309D-48DB-841D-CEF030F0C7FA}" type="pres">
      <dgm:prSet presAssocID="{FCE9E990-F409-4AFA-9F88-5C6C40CACDDB}" presName="rootText" presStyleLbl="node1" presStyleIdx="1" presStyleCnt="3"/>
      <dgm:spPr/>
    </dgm:pt>
    <dgm:pt modelId="{F8291009-6309-42D3-9422-EABDAE2C71DB}" type="pres">
      <dgm:prSet presAssocID="{FCE9E990-F409-4AFA-9F88-5C6C40CACDDB}" presName="rootConnector" presStyleLbl="node1" presStyleIdx="1" presStyleCnt="3"/>
      <dgm:spPr/>
    </dgm:pt>
    <dgm:pt modelId="{558EB2DF-8C80-466C-8AB9-EAD5E77A4A40}" type="pres">
      <dgm:prSet presAssocID="{FCE9E990-F409-4AFA-9F88-5C6C40CACDDB}" presName="childShape" presStyleCnt="0"/>
      <dgm:spPr/>
    </dgm:pt>
    <dgm:pt modelId="{EC0FFB0F-E364-41C5-9FF2-F1ABF4313C5C}" type="pres">
      <dgm:prSet presAssocID="{771C0C44-E97D-4BEB-99E9-5B15F875B0EB}" presName="Name13" presStyleLbl="parChTrans1D2" presStyleIdx="2" presStyleCnt="6"/>
      <dgm:spPr/>
    </dgm:pt>
    <dgm:pt modelId="{DC670BFC-011B-4781-A0BC-2AF0CA544D64}" type="pres">
      <dgm:prSet presAssocID="{DFE893C8-7538-4773-AD40-AF9084840802}" presName="childText" presStyleLbl="bgAcc1" presStyleIdx="2" presStyleCnt="6">
        <dgm:presLayoutVars>
          <dgm:bulletEnabled val="1"/>
        </dgm:presLayoutVars>
      </dgm:prSet>
      <dgm:spPr/>
    </dgm:pt>
    <dgm:pt modelId="{EF0D4B9A-56BA-4BC6-AF2C-8A8EC96355D1}" type="pres">
      <dgm:prSet presAssocID="{7BDFF384-4B97-47C6-BC66-D9AD30534119}" presName="Name13" presStyleLbl="parChTrans1D2" presStyleIdx="3" presStyleCnt="6"/>
      <dgm:spPr/>
    </dgm:pt>
    <dgm:pt modelId="{E87978EA-808B-4B93-AAB8-9A1CA0C85580}" type="pres">
      <dgm:prSet presAssocID="{B005A11B-9D35-41E2-8EA8-12015C733B1E}" presName="childText" presStyleLbl="bgAcc1" presStyleIdx="3" presStyleCnt="6">
        <dgm:presLayoutVars>
          <dgm:bulletEnabled val="1"/>
        </dgm:presLayoutVars>
      </dgm:prSet>
      <dgm:spPr/>
    </dgm:pt>
    <dgm:pt modelId="{5BDABB57-2B61-49F4-BAC3-A2CA2D9B9BDD}" type="pres">
      <dgm:prSet presAssocID="{4F5C9E28-FA21-4C5C-AB8D-DD1E4CE863A1}" presName="root" presStyleCnt="0"/>
      <dgm:spPr/>
    </dgm:pt>
    <dgm:pt modelId="{F051D4E0-B779-42EC-8C33-6F44FFE47711}" type="pres">
      <dgm:prSet presAssocID="{4F5C9E28-FA21-4C5C-AB8D-DD1E4CE863A1}" presName="rootComposite" presStyleCnt="0"/>
      <dgm:spPr/>
    </dgm:pt>
    <dgm:pt modelId="{EAC15D91-2927-44A9-AFE6-27769E4C0A10}" type="pres">
      <dgm:prSet presAssocID="{4F5C9E28-FA21-4C5C-AB8D-DD1E4CE863A1}" presName="rootText" presStyleLbl="node1" presStyleIdx="2" presStyleCnt="3"/>
      <dgm:spPr/>
    </dgm:pt>
    <dgm:pt modelId="{DBA5A19E-1BA8-4F2E-9F2C-C00A600FFC6F}" type="pres">
      <dgm:prSet presAssocID="{4F5C9E28-FA21-4C5C-AB8D-DD1E4CE863A1}" presName="rootConnector" presStyleLbl="node1" presStyleIdx="2" presStyleCnt="3"/>
      <dgm:spPr/>
    </dgm:pt>
    <dgm:pt modelId="{44A7756F-961E-47D5-BF59-1B7929FA7CE9}" type="pres">
      <dgm:prSet presAssocID="{4F5C9E28-FA21-4C5C-AB8D-DD1E4CE863A1}" presName="childShape" presStyleCnt="0"/>
      <dgm:spPr/>
    </dgm:pt>
    <dgm:pt modelId="{09832D52-6D7A-4F97-A9D3-1952E5FE49BA}" type="pres">
      <dgm:prSet presAssocID="{A9187B56-D7C4-44C9-9F27-16DBDC17B731}" presName="Name13" presStyleLbl="parChTrans1D2" presStyleIdx="4" presStyleCnt="6"/>
      <dgm:spPr/>
    </dgm:pt>
    <dgm:pt modelId="{6C86F2C8-D17B-47AC-84D5-3A30EBBCB5A9}" type="pres">
      <dgm:prSet presAssocID="{56D64153-9AF0-4261-A5D1-054569124CF9}" presName="childText" presStyleLbl="bgAcc1" presStyleIdx="4" presStyleCnt="6">
        <dgm:presLayoutVars>
          <dgm:bulletEnabled val="1"/>
        </dgm:presLayoutVars>
      </dgm:prSet>
      <dgm:spPr/>
    </dgm:pt>
    <dgm:pt modelId="{C8D72530-7E00-409C-86B4-103D2E88195A}" type="pres">
      <dgm:prSet presAssocID="{42AB3F39-9D6F-4709-AE60-A5A49E19806A}" presName="Name13" presStyleLbl="parChTrans1D2" presStyleIdx="5" presStyleCnt="6"/>
      <dgm:spPr/>
    </dgm:pt>
    <dgm:pt modelId="{052B038E-7D4F-465B-9CF8-C4923B5DD999}" type="pres">
      <dgm:prSet presAssocID="{F32806D4-4A2B-4544-97EC-C961A4592EF3}" presName="childText" presStyleLbl="bgAcc1" presStyleIdx="5" presStyleCnt="6">
        <dgm:presLayoutVars>
          <dgm:bulletEnabled val="1"/>
        </dgm:presLayoutVars>
      </dgm:prSet>
      <dgm:spPr/>
    </dgm:pt>
  </dgm:ptLst>
  <dgm:cxnLst>
    <dgm:cxn modelId="{6E118C03-7DC5-48BE-9591-96391DC0AA92}" type="presOf" srcId="{A9187B56-D7C4-44C9-9F27-16DBDC17B731}" destId="{09832D52-6D7A-4F97-A9D3-1952E5FE49BA}" srcOrd="0" destOrd="0" presId="urn:microsoft.com/office/officeart/2005/8/layout/hierarchy3"/>
    <dgm:cxn modelId="{3548C90C-8420-4942-8DEB-D6EFB3A4045E}" type="presOf" srcId="{FCE9E990-F409-4AFA-9F88-5C6C40CACDDB}" destId="{D452415C-309D-48DB-841D-CEF030F0C7FA}" srcOrd="0" destOrd="0" presId="urn:microsoft.com/office/officeart/2005/8/layout/hierarchy3"/>
    <dgm:cxn modelId="{D287360F-6B63-4D41-B99F-B0F9C4E06695}" type="presOf" srcId="{B005A11B-9D35-41E2-8EA8-12015C733B1E}" destId="{E87978EA-808B-4B93-AAB8-9A1CA0C85580}" srcOrd="0" destOrd="0" presId="urn:microsoft.com/office/officeart/2005/8/layout/hierarchy3"/>
    <dgm:cxn modelId="{824A7D12-46E6-4B2F-ABD2-3F3B58B19E10}" srcId="{FEDE9D06-5CA2-42A1-995E-763084A918F4}" destId="{4F5C9E28-FA21-4C5C-AB8D-DD1E4CE863A1}" srcOrd="2" destOrd="0" parTransId="{89B016F5-ACDA-49D2-820A-4F88D2622B12}" sibTransId="{56A5B137-AC05-4008-B631-4F815DE2576A}"/>
    <dgm:cxn modelId="{A030C31F-E079-41CB-AD5B-59FC9C23687F}" srcId="{FCE9E990-F409-4AFA-9F88-5C6C40CACDDB}" destId="{DFE893C8-7538-4773-AD40-AF9084840802}" srcOrd="0" destOrd="0" parTransId="{771C0C44-E97D-4BEB-99E9-5B15F875B0EB}" sibTransId="{E0169367-82DF-4E47-8279-255FC1C0D75F}"/>
    <dgm:cxn modelId="{0B6FF929-ADC0-4DEA-862A-5D776605175A}" srcId="{1D29FBBA-22A6-4A53-8949-6EE20BE551BC}" destId="{4AAA94CE-4172-481D-A766-A3C924C6253E}" srcOrd="1" destOrd="0" parTransId="{59A2F8FF-E175-4818-8BD8-497F9E1955FE}" sibTransId="{6AD34FF4-8CF3-4C19-8831-FC57BA85EFC2}"/>
    <dgm:cxn modelId="{2CE8062A-352A-43E2-A3C1-B21BAAEA36C7}" type="presOf" srcId="{F32806D4-4A2B-4544-97EC-C961A4592EF3}" destId="{052B038E-7D4F-465B-9CF8-C4923B5DD999}" srcOrd="0" destOrd="0" presId="urn:microsoft.com/office/officeart/2005/8/layout/hierarchy3"/>
    <dgm:cxn modelId="{CEFB442A-FE53-4290-8DBE-2A3F314EA628}" srcId="{4F5C9E28-FA21-4C5C-AB8D-DD1E4CE863A1}" destId="{F32806D4-4A2B-4544-97EC-C961A4592EF3}" srcOrd="1" destOrd="0" parTransId="{42AB3F39-9D6F-4709-AE60-A5A49E19806A}" sibTransId="{F9416FCE-B786-45DC-9991-FBC20DEED904}"/>
    <dgm:cxn modelId="{41D92F2B-FEDA-4705-A9B3-2CF765425DBE}" type="presOf" srcId="{59A2F8FF-E175-4818-8BD8-497F9E1955FE}" destId="{FE76DE9C-E664-4607-A41C-67045EE1FCAC}" srcOrd="0" destOrd="0" presId="urn:microsoft.com/office/officeart/2005/8/layout/hierarchy3"/>
    <dgm:cxn modelId="{9FC8A72E-B969-4DBD-8D08-955DC67D6D49}" srcId="{FCE9E990-F409-4AFA-9F88-5C6C40CACDDB}" destId="{B005A11B-9D35-41E2-8EA8-12015C733B1E}" srcOrd="1" destOrd="0" parTransId="{7BDFF384-4B97-47C6-BC66-D9AD30534119}" sibTransId="{887B6577-76DE-4EC8-821D-771CF78538DD}"/>
    <dgm:cxn modelId="{05750736-6B7F-4139-BE46-9AA392BDA15B}" type="presOf" srcId="{1D29FBBA-22A6-4A53-8949-6EE20BE551BC}" destId="{6B31B295-C740-4F0E-A233-1C00358477CC}" srcOrd="0" destOrd="0" presId="urn:microsoft.com/office/officeart/2005/8/layout/hierarchy3"/>
    <dgm:cxn modelId="{CAE2323D-A14E-4485-8D92-DDC081735727}" type="presOf" srcId="{4F5C9E28-FA21-4C5C-AB8D-DD1E4CE863A1}" destId="{EAC15D91-2927-44A9-AFE6-27769E4C0A10}" srcOrd="0" destOrd="0" presId="urn:microsoft.com/office/officeart/2005/8/layout/hierarchy3"/>
    <dgm:cxn modelId="{9A7A805E-F057-416B-BDEB-D7B260BA1E78}" srcId="{4F5C9E28-FA21-4C5C-AB8D-DD1E4CE863A1}" destId="{56D64153-9AF0-4261-A5D1-054569124CF9}" srcOrd="0" destOrd="0" parTransId="{A9187B56-D7C4-44C9-9F27-16DBDC17B731}" sibTransId="{654B6E33-9F98-4E23-A3CD-3577F6F810C4}"/>
    <dgm:cxn modelId="{3EFA2E73-A956-448B-B38D-5B3474A0B6D7}" type="presOf" srcId="{771C0C44-E97D-4BEB-99E9-5B15F875B0EB}" destId="{EC0FFB0F-E364-41C5-9FF2-F1ABF4313C5C}" srcOrd="0" destOrd="0" presId="urn:microsoft.com/office/officeart/2005/8/layout/hierarchy3"/>
    <dgm:cxn modelId="{7CFC5953-0C39-459E-AEE0-86F08994BE85}" type="presOf" srcId="{F68A3503-9E03-49B6-89ED-11A527558903}" destId="{9BFFB16C-FE94-4573-9AC7-EBCBCA1B55DA}" srcOrd="0" destOrd="0" presId="urn:microsoft.com/office/officeart/2005/8/layout/hierarchy3"/>
    <dgm:cxn modelId="{F624DC73-2FFB-48FB-B826-9196C7D95CF7}" type="presOf" srcId="{42AB3F39-9D6F-4709-AE60-A5A49E19806A}" destId="{C8D72530-7E00-409C-86B4-103D2E88195A}" srcOrd="0" destOrd="0" presId="urn:microsoft.com/office/officeart/2005/8/layout/hierarchy3"/>
    <dgm:cxn modelId="{8BF46B55-9EA0-4B9F-A1F1-94B242057033}" type="presOf" srcId="{FEDE9D06-5CA2-42A1-995E-763084A918F4}" destId="{5C5A179D-733C-41C2-9CF8-28D0C5EB39B0}" srcOrd="0" destOrd="0" presId="urn:microsoft.com/office/officeart/2005/8/layout/hierarchy3"/>
    <dgm:cxn modelId="{2ECB0779-C2F9-4F22-88F8-E9A2D70BE831}" type="presOf" srcId="{4AAA94CE-4172-481D-A766-A3C924C6253E}" destId="{07F4A643-4DB5-4403-B5AF-16A29C31BA98}" srcOrd="0" destOrd="0" presId="urn:microsoft.com/office/officeart/2005/8/layout/hierarchy3"/>
    <dgm:cxn modelId="{0915375A-FB53-4691-8F81-CCED550D19EB}" type="presOf" srcId="{1D29FBBA-22A6-4A53-8949-6EE20BE551BC}" destId="{2673FD43-AE33-4343-BA1E-C22AE5601D0B}" srcOrd="1" destOrd="0" presId="urn:microsoft.com/office/officeart/2005/8/layout/hierarchy3"/>
    <dgm:cxn modelId="{2C4A7D81-002E-40A4-8FDF-5DE5D128A4C8}" type="presOf" srcId="{7BDFF384-4B97-47C6-BC66-D9AD30534119}" destId="{EF0D4B9A-56BA-4BC6-AF2C-8A8EC96355D1}" srcOrd="0" destOrd="0" presId="urn:microsoft.com/office/officeart/2005/8/layout/hierarchy3"/>
    <dgm:cxn modelId="{E2F21A84-C28E-4674-A7B0-27EE19B84874}" srcId="{FEDE9D06-5CA2-42A1-995E-763084A918F4}" destId="{FCE9E990-F409-4AFA-9F88-5C6C40CACDDB}" srcOrd="1" destOrd="0" parTransId="{64391F66-DBA8-466E-AB2D-E65431ED8B57}" sibTransId="{9F03A755-DC83-4467-860A-C07D5262F1BB}"/>
    <dgm:cxn modelId="{6DE31499-37AD-4788-8A2A-3EC432D59AB3}" srcId="{1D29FBBA-22A6-4A53-8949-6EE20BE551BC}" destId="{62347E09-9C8D-494D-A6E4-BBDFAC94B4DB}" srcOrd="0" destOrd="0" parTransId="{F68A3503-9E03-49B6-89ED-11A527558903}" sibTransId="{F0D5E5DF-BB21-4833-A490-93563FB0ED77}"/>
    <dgm:cxn modelId="{8842C1A4-EF45-4FB2-B93E-70FB7872C9A5}" type="presOf" srcId="{DFE893C8-7538-4773-AD40-AF9084840802}" destId="{DC670BFC-011B-4781-A0BC-2AF0CA544D64}" srcOrd="0" destOrd="0" presId="urn:microsoft.com/office/officeart/2005/8/layout/hierarchy3"/>
    <dgm:cxn modelId="{917680BA-AC40-46E2-B6CC-10FADCC8036C}" type="presOf" srcId="{56D64153-9AF0-4261-A5D1-054569124CF9}" destId="{6C86F2C8-D17B-47AC-84D5-3A30EBBCB5A9}" srcOrd="0" destOrd="0" presId="urn:microsoft.com/office/officeart/2005/8/layout/hierarchy3"/>
    <dgm:cxn modelId="{6EA930C3-633D-4704-BEAC-ACE64ECF64FB}" type="presOf" srcId="{4F5C9E28-FA21-4C5C-AB8D-DD1E4CE863A1}" destId="{DBA5A19E-1BA8-4F2E-9F2C-C00A600FFC6F}" srcOrd="1" destOrd="0" presId="urn:microsoft.com/office/officeart/2005/8/layout/hierarchy3"/>
    <dgm:cxn modelId="{92B2CBC6-9573-4D92-8050-A19671A47716}" type="presOf" srcId="{62347E09-9C8D-494D-A6E4-BBDFAC94B4DB}" destId="{97D0539F-2EFF-4347-91E6-8D9924D5B418}" srcOrd="0" destOrd="0" presId="urn:microsoft.com/office/officeart/2005/8/layout/hierarchy3"/>
    <dgm:cxn modelId="{03D8FCCF-D64A-4E27-987B-1F3D390D1D69}" type="presOf" srcId="{FCE9E990-F409-4AFA-9F88-5C6C40CACDDB}" destId="{F8291009-6309-42D3-9422-EABDAE2C71DB}" srcOrd="1" destOrd="0" presId="urn:microsoft.com/office/officeart/2005/8/layout/hierarchy3"/>
    <dgm:cxn modelId="{69000BF7-CF7B-4465-B095-7A6531150A69}" srcId="{FEDE9D06-5CA2-42A1-995E-763084A918F4}" destId="{1D29FBBA-22A6-4A53-8949-6EE20BE551BC}" srcOrd="0" destOrd="0" parTransId="{79D44CD3-E4F2-4704-93F1-C68BBB467E57}" sibTransId="{E186613A-B4C1-4618-AE20-2C40D95E66A9}"/>
    <dgm:cxn modelId="{CEB105EC-DED4-4AD2-99BB-7F2A1734278B}" type="presParOf" srcId="{5C5A179D-733C-41C2-9CF8-28D0C5EB39B0}" destId="{A2635A62-0A37-4E2B-BE4B-C81F5C3CF8FC}" srcOrd="0" destOrd="0" presId="urn:microsoft.com/office/officeart/2005/8/layout/hierarchy3"/>
    <dgm:cxn modelId="{502F7546-7B34-4093-A502-EC4280FD41F0}" type="presParOf" srcId="{A2635A62-0A37-4E2B-BE4B-C81F5C3CF8FC}" destId="{3A7823E4-EB31-4BF1-8B49-C11486E44C72}" srcOrd="0" destOrd="0" presId="urn:microsoft.com/office/officeart/2005/8/layout/hierarchy3"/>
    <dgm:cxn modelId="{0BBE845C-8912-4330-B2FF-3E0C79C98A74}" type="presParOf" srcId="{3A7823E4-EB31-4BF1-8B49-C11486E44C72}" destId="{6B31B295-C740-4F0E-A233-1C00358477CC}" srcOrd="0" destOrd="0" presId="urn:microsoft.com/office/officeart/2005/8/layout/hierarchy3"/>
    <dgm:cxn modelId="{52E1A234-4086-4E4F-B1E6-D22C21736873}" type="presParOf" srcId="{3A7823E4-EB31-4BF1-8B49-C11486E44C72}" destId="{2673FD43-AE33-4343-BA1E-C22AE5601D0B}" srcOrd="1" destOrd="0" presId="urn:microsoft.com/office/officeart/2005/8/layout/hierarchy3"/>
    <dgm:cxn modelId="{8211EBDE-4413-42DC-8025-BEDB1D2288BE}" type="presParOf" srcId="{A2635A62-0A37-4E2B-BE4B-C81F5C3CF8FC}" destId="{20B30C62-87BD-45B1-8290-F3772A3CEAAD}" srcOrd="1" destOrd="0" presId="urn:microsoft.com/office/officeart/2005/8/layout/hierarchy3"/>
    <dgm:cxn modelId="{CFD4DF97-8AD3-4C34-A699-E52C76D1411A}" type="presParOf" srcId="{20B30C62-87BD-45B1-8290-F3772A3CEAAD}" destId="{9BFFB16C-FE94-4573-9AC7-EBCBCA1B55DA}" srcOrd="0" destOrd="0" presId="urn:microsoft.com/office/officeart/2005/8/layout/hierarchy3"/>
    <dgm:cxn modelId="{7C2D0556-1224-415E-87BD-6980C288475C}" type="presParOf" srcId="{20B30C62-87BD-45B1-8290-F3772A3CEAAD}" destId="{97D0539F-2EFF-4347-91E6-8D9924D5B418}" srcOrd="1" destOrd="0" presId="urn:microsoft.com/office/officeart/2005/8/layout/hierarchy3"/>
    <dgm:cxn modelId="{6DB40589-DA2C-4AF7-86F5-BE91B2720692}" type="presParOf" srcId="{20B30C62-87BD-45B1-8290-F3772A3CEAAD}" destId="{FE76DE9C-E664-4607-A41C-67045EE1FCAC}" srcOrd="2" destOrd="0" presId="urn:microsoft.com/office/officeart/2005/8/layout/hierarchy3"/>
    <dgm:cxn modelId="{A23BAC14-28AA-4BF9-8019-3AA13EBF6D0E}" type="presParOf" srcId="{20B30C62-87BD-45B1-8290-F3772A3CEAAD}" destId="{07F4A643-4DB5-4403-B5AF-16A29C31BA98}" srcOrd="3" destOrd="0" presId="urn:microsoft.com/office/officeart/2005/8/layout/hierarchy3"/>
    <dgm:cxn modelId="{15C9D731-95E8-4887-A667-15CE5FA86D3B}" type="presParOf" srcId="{5C5A179D-733C-41C2-9CF8-28D0C5EB39B0}" destId="{ECB7DBB7-2165-4294-A0C5-EC312A92E147}" srcOrd="1" destOrd="0" presId="urn:microsoft.com/office/officeart/2005/8/layout/hierarchy3"/>
    <dgm:cxn modelId="{41074118-8C59-4C3C-A7FE-D0F9E619B781}" type="presParOf" srcId="{ECB7DBB7-2165-4294-A0C5-EC312A92E147}" destId="{AE6091EA-DE72-4D80-888C-9D92C69C8308}" srcOrd="0" destOrd="0" presId="urn:microsoft.com/office/officeart/2005/8/layout/hierarchy3"/>
    <dgm:cxn modelId="{9259B20A-93DA-4193-990B-90548698EC7A}" type="presParOf" srcId="{AE6091EA-DE72-4D80-888C-9D92C69C8308}" destId="{D452415C-309D-48DB-841D-CEF030F0C7FA}" srcOrd="0" destOrd="0" presId="urn:microsoft.com/office/officeart/2005/8/layout/hierarchy3"/>
    <dgm:cxn modelId="{7F2D178A-DD07-4226-8248-A9386509372D}" type="presParOf" srcId="{AE6091EA-DE72-4D80-888C-9D92C69C8308}" destId="{F8291009-6309-42D3-9422-EABDAE2C71DB}" srcOrd="1" destOrd="0" presId="urn:microsoft.com/office/officeart/2005/8/layout/hierarchy3"/>
    <dgm:cxn modelId="{49C19990-683A-4BD4-8B8A-61679D88EDBF}" type="presParOf" srcId="{ECB7DBB7-2165-4294-A0C5-EC312A92E147}" destId="{558EB2DF-8C80-466C-8AB9-EAD5E77A4A40}" srcOrd="1" destOrd="0" presId="urn:microsoft.com/office/officeart/2005/8/layout/hierarchy3"/>
    <dgm:cxn modelId="{56A91F4C-4AC4-406A-81E8-395F03F409F8}" type="presParOf" srcId="{558EB2DF-8C80-466C-8AB9-EAD5E77A4A40}" destId="{EC0FFB0F-E364-41C5-9FF2-F1ABF4313C5C}" srcOrd="0" destOrd="0" presId="urn:microsoft.com/office/officeart/2005/8/layout/hierarchy3"/>
    <dgm:cxn modelId="{B4D0D0C8-ED01-42A5-A04F-BDCE667B2DFF}" type="presParOf" srcId="{558EB2DF-8C80-466C-8AB9-EAD5E77A4A40}" destId="{DC670BFC-011B-4781-A0BC-2AF0CA544D64}" srcOrd="1" destOrd="0" presId="urn:microsoft.com/office/officeart/2005/8/layout/hierarchy3"/>
    <dgm:cxn modelId="{62D491AD-AB7B-4598-9D68-CC86131CEA84}" type="presParOf" srcId="{558EB2DF-8C80-466C-8AB9-EAD5E77A4A40}" destId="{EF0D4B9A-56BA-4BC6-AF2C-8A8EC96355D1}" srcOrd="2" destOrd="0" presId="urn:microsoft.com/office/officeart/2005/8/layout/hierarchy3"/>
    <dgm:cxn modelId="{83A7C89B-0809-48BA-BA27-F3D1A0F39AF6}" type="presParOf" srcId="{558EB2DF-8C80-466C-8AB9-EAD5E77A4A40}" destId="{E87978EA-808B-4B93-AAB8-9A1CA0C85580}" srcOrd="3" destOrd="0" presId="urn:microsoft.com/office/officeart/2005/8/layout/hierarchy3"/>
    <dgm:cxn modelId="{945C6B76-2D49-42DE-8F8F-BC532030280C}" type="presParOf" srcId="{5C5A179D-733C-41C2-9CF8-28D0C5EB39B0}" destId="{5BDABB57-2B61-49F4-BAC3-A2CA2D9B9BDD}" srcOrd="2" destOrd="0" presId="urn:microsoft.com/office/officeart/2005/8/layout/hierarchy3"/>
    <dgm:cxn modelId="{3F0D0627-AC8D-4136-B03F-F715D3A1F7B1}" type="presParOf" srcId="{5BDABB57-2B61-49F4-BAC3-A2CA2D9B9BDD}" destId="{F051D4E0-B779-42EC-8C33-6F44FFE47711}" srcOrd="0" destOrd="0" presId="urn:microsoft.com/office/officeart/2005/8/layout/hierarchy3"/>
    <dgm:cxn modelId="{E60BD1F1-CFFE-4DAB-BCE0-93A69D992F5D}" type="presParOf" srcId="{F051D4E0-B779-42EC-8C33-6F44FFE47711}" destId="{EAC15D91-2927-44A9-AFE6-27769E4C0A10}" srcOrd="0" destOrd="0" presId="urn:microsoft.com/office/officeart/2005/8/layout/hierarchy3"/>
    <dgm:cxn modelId="{C08BD402-BC21-4B7D-91B0-435ECD9C9305}" type="presParOf" srcId="{F051D4E0-B779-42EC-8C33-6F44FFE47711}" destId="{DBA5A19E-1BA8-4F2E-9F2C-C00A600FFC6F}" srcOrd="1" destOrd="0" presId="urn:microsoft.com/office/officeart/2005/8/layout/hierarchy3"/>
    <dgm:cxn modelId="{32E6C01A-8293-4A35-B3EB-7612BA5F8FA5}" type="presParOf" srcId="{5BDABB57-2B61-49F4-BAC3-A2CA2D9B9BDD}" destId="{44A7756F-961E-47D5-BF59-1B7929FA7CE9}" srcOrd="1" destOrd="0" presId="urn:microsoft.com/office/officeart/2005/8/layout/hierarchy3"/>
    <dgm:cxn modelId="{A7BD5512-3623-4571-A82D-15ED75DFA3BD}" type="presParOf" srcId="{44A7756F-961E-47D5-BF59-1B7929FA7CE9}" destId="{09832D52-6D7A-4F97-A9D3-1952E5FE49BA}" srcOrd="0" destOrd="0" presId="urn:microsoft.com/office/officeart/2005/8/layout/hierarchy3"/>
    <dgm:cxn modelId="{8EDF06B0-CF71-4B16-BAE4-5C60099D6128}" type="presParOf" srcId="{44A7756F-961E-47D5-BF59-1B7929FA7CE9}" destId="{6C86F2C8-D17B-47AC-84D5-3A30EBBCB5A9}" srcOrd="1" destOrd="0" presId="urn:microsoft.com/office/officeart/2005/8/layout/hierarchy3"/>
    <dgm:cxn modelId="{2E438BD3-C6E7-4401-B51D-979F04A00DA9}" type="presParOf" srcId="{44A7756F-961E-47D5-BF59-1B7929FA7CE9}" destId="{C8D72530-7E00-409C-86B4-103D2E88195A}" srcOrd="2" destOrd="0" presId="urn:microsoft.com/office/officeart/2005/8/layout/hierarchy3"/>
    <dgm:cxn modelId="{A6AE431C-D41B-4B99-B8F6-75DC31EE791C}" type="presParOf" srcId="{44A7756F-961E-47D5-BF59-1B7929FA7CE9}" destId="{052B038E-7D4F-465B-9CF8-C4923B5DD999}"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1B295-C740-4F0E-A233-1C00358477CC}">
      <dsp:nvSpPr>
        <dsp:cNvPr id="0" name=""/>
        <dsp:cNvSpPr/>
      </dsp:nvSpPr>
      <dsp:spPr>
        <a:xfrm>
          <a:off x="992" y="677829"/>
          <a:ext cx="2321718" cy="116085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pPr>
          <a:r>
            <a:rPr lang="tr-TR" sz="5300" kern="1200" dirty="0"/>
            <a:t>İskemik</a:t>
          </a:r>
        </a:p>
      </dsp:txBody>
      <dsp:txXfrm>
        <a:off x="34992" y="711829"/>
        <a:ext cx="2253718" cy="1092859"/>
      </dsp:txXfrm>
    </dsp:sp>
    <dsp:sp modelId="{9BFFB16C-FE94-4573-9AC7-EBCBCA1B55DA}">
      <dsp:nvSpPr>
        <dsp:cNvPr id="0" name=""/>
        <dsp:cNvSpPr/>
      </dsp:nvSpPr>
      <dsp:spPr>
        <a:xfrm>
          <a:off x="233164" y="1838688"/>
          <a:ext cx="232171" cy="870644"/>
        </a:xfrm>
        <a:custGeom>
          <a:avLst/>
          <a:gdLst/>
          <a:ahLst/>
          <a:cxnLst/>
          <a:rect l="0" t="0" r="0" b="0"/>
          <a:pathLst>
            <a:path>
              <a:moveTo>
                <a:pt x="0" y="0"/>
              </a:moveTo>
              <a:lnTo>
                <a:pt x="0" y="870644"/>
              </a:lnTo>
              <a:lnTo>
                <a:pt x="232171" y="87064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D0539F-2EFF-4347-91E6-8D9924D5B418}">
      <dsp:nvSpPr>
        <dsp:cNvPr id="0" name=""/>
        <dsp:cNvSpPr/>
      </dsp:nvSpPr>
      <dsp:spPr>
        <a:xfrm>
          <a:off x="465335" y="2128903"/>
          <a:ext cx="1857374" cy="1160859"/>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tr-TR" sz="1900" kern="1200" dirty="0"/>
            <a:t>tPa verilecekse;</a:t>
          </a:r>
        </a:p>
        <a:p>
          <a:pPr marL="0" lvl="0" indent="0" algn="ctr" defTabSz="844550">
            <a:lnSpc>
              <a:spcPct val="90000"/>
            </a:lnSpc>
            <a:spcBef>
              <a:spcPct val="0"/>
            </a:spcBef>
            <a:spcAft>
              <a:spcPct val="35000"/>
            </a:spcAft>
            <a:buNone/>
          </a:pPr>
          <a:r>
            <a:rPr lang="tr-TR" sz="1900" kern="1200" dirty="0">
              <a:solidFill>
                <a:srgbClr val="FF0000"/>
              </a:solidFill>
            </a:rPr>
            <a:t>185/110</a:t>
          </a:r>
        </a:p>
      </dsp:txBody>
      <dsp:txXfrm>
        <a:off x="499335" y="2162903"/>
        <a:ext cx="1789374" cy="1092859"/>
      </dsp:txXfrm>
    </dsp:sp>
    <dsp:sp modelId="{FE76DE9C-E664-4607-A41C-67045EE1FCAC}">
      <dsp:nvSpPr>
        <dsp:cNvPr id="0" name=""/>
        <dsp:cNvSpPr/>
      </dsp:nvSpPr>
      <dsp:spPr>
        <a:xfrm>
          <a:off x="233164" y="1838688"/>
          <a:ext cx="232171" cy="2321718"/>
        </a:xfrm>
        <a:custGeom>
          <a:avLst/>
          <a:gdLst/>
          <a:ahLst/>
          <a:cxnLst/>
          <a:rect l="0" t="0" r="0" b="0"/>
          <a:pathLst>
            <a:path>
              <a:moveTo>
                <a:pt x="0" y="0"/>
              </a:moveTo>
              <a:lnTo>
                <a:pt x="0" y="2321718"/>
              </a:lnTo>
              <a:lnTo>
                <a:pt x="232171" y="232171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F4A643-4DB5-4403-B5AF-16A29C31BA98}">
      <dsp:nvSpPr>
        <dsp:cNvPr id="0" name=""/>
        <dsp:cNvSpPr/>
      </dsp:nvSpPr>
      <dsp:spPr>
        <a:xfrm>
          <a:off x="465335" y="3579978"/>
          <a:ext cx="1857374" cy="1160859"/>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tr-TR" sz="1900" kern="1200" dirty="0"/>
            <a:t>tPa yoksa;</a:t>
          </a:r>
        </a:p>
        <a:p>
          <a:pPr marL="0" lvl="0" indent="0" algn="ctr" defTabSz="844550">
            <a:lnSpc>
              <a:spcPct val="90000"/>
            </a:lnSpc>
            <a:spcBef>
              <a:spcPct val="0"/>
            </a:spcBef>
            <a:spcAft>
              <a:spcPct val="35000"/>
            </a:spcAft>
            <a:buNone/>
          </a:pPr>
          <a:r>
            <a:rPr lang="tr-TR" sz="1900" kern="1200" dirty="0">
              <a:solidFill>
                <a:srgbClr val="FF0000"/>
              </a:solidFill>
            </a:rPr>
            <a:t>%15 azalt</a:t>
          </a:r>
        </a:p>
        <a:p>
          <a:pPr marL="0" lvl="0" indent="0" algn="ctr" defTabSz="844550">
            <a:lnSpc>
              <a:spcPct val="90000"/>
            </a:lnSpc>
            <a:spcBef>
              <a:spcPct val="0"/>
            </a:spcBef>
            <a:spcAft>
              <a:spcPct val="35000"/>
            </a:spcAft>
            <a:buNone/>
          </a:pPr>
          <a:r>
            <a:rPr lang="tr-TR" sz="1900" kern="1200" dirty="0"/>
            <a:t>(ilk 24sa)</a:t>
          </a:r>
        </a:p>
      </dsp:txBody>
      <dsp:txXfrm>
        <a:off x="499335" y="3613978"/>
        <a:ext cx="1789374" cy="1092859"/>
      </dsp:txXfrm>
    </dsp:sp>
    <dsp:sp modelId="{D452415C-309D-48DB-841D-CEF030F0C7FA}">
      <dsp:nvSpPr>
        <dsp:cNvPr id="0" name=""/>
        <dsp:cNvSpPr/>
      </dsp:nvSpPr>
      <dsp:spPr>
        <a:xfrm>
          <a:off x="2903140" y="677829"/>
          <a:ext cx="2321718" cy="116085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pPr>
          <a:r>
            <a:rPr lang="tr-TR" sz="5300" kern="1200" dirty="0"/>
            <a:t>ISH</a:t>
          </a:r>
        </a:p>
      </dsp:txBody>
      <dsp:txXfrm>
        <a:off x="2937140" y="711829"/>
        <a:ext cx="2253718" cy="1092859"/>
      </dsp:txXfrm>
    </dsp:sp>
    <dsp:sp modelId="{EC0FFB0F-E364-41C5-9FF2-F1ABF4313C5C}">
      <dsp:nvSpPr>
        <dsp:cNvPr id="0" name=""/>
        <dsp:cNvSpPr/>
      </dsp:nvSpPr>
      <dsp:spPr>
        <a:xfrm>
          <a:off x="3135312" y="1838688"/>
          <a:ext cx="232171" cy="870644"/>
        </a:xfrm>
        <a:custGeom>
          <a:avLst/>
          <a:gdLst/>
          <a:ahLst/>
          <a:cxnLst/>
          <a:rect l="0" t="0" r="0" b="0"/>
          <a:pathLst>
            <a:path>
              <a:moveTo>
                <a:pt x="0" y="0"/>
              </a:moveTo>
              <a:lnTo>
                <a:pt x="0" y="870644"/>
              </a:lnTo>
              <a:lnTo>
                <a:pt x="232171" y="87064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670BFC-011B-4781-A0BC-2AF0CA544D64}">
      <dsp:nvSpPr>
        <dsp:cNvPr id="0" name=""/>
        <dsp:cNvSpPr/>
      </dsp:nvSpPr>
      <dsp:spPr>
        <a:xfrm>
          <a:off x="3367484" y="2128903"/>
          <a:ext cx="1857374" cy="1160859"/>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tr-TR" sz="1900" kern="1200" dirty="0"/>
            <a:t>&lt;220 SKB ise; </a:t>
          </a:r>
        </a:p>
        <a:p>
          <a:pPr marL="0" lvl="0" indent="0" algn="ctr" defTabSz="844550">
            <a:lnSpc>
              <a:spcPct val="90000"/>
            </a:lnSpc>
            <a:spcBef>
              <a:spcPct val="0"/>
            </a:spcBef>
            <a:spcAft>
              <a:spcPct val="35000"/>
            </a:spcAft>
            <a:buNone/>
          </a:pPr>
          <a:r>
            <a:rPr lang="tr-TR" sz="1900" kern="1200" dirty="0">
              <a:solidFill>
                <a:srgbClr val="FF0000"/>
              </a:solidFill>
            </a:rPr>
            <a:t>SKB&lt;140 olmalı</a:t>
          </a:r>
        </a:p>
      </dsp:txBody>
      <dsp:txXfrm>
        <a:off x="3401484" y="2162903"/>
        <a:ext cx="1789374" cy="1092859"/>
      </dsp:txXfrm>
    </dsp:sp>
    <dsp:sp modelId="{EF0D4B9A-56BA-4BC6-AF2C-8A8EC96355D1}">
      <dsp:nvSpPr>
        <dsp:cNvPr id="0" name=""/>
        <dsp:cNvSpPr/>
      </dsp:nvSpPr>
      <dsp:spPr>
        <a:xfrm>
          <a:off x="3135312" y="1838688"/>
          <a:ext cx="232171" cy="2321718"/>
        </a:xfrm>
        <a:custGeom>
          <a:avLst/>
          <a:gdLst/>
          <a:ahLst/>
          <a:cxnLst/>
          <a:rect l="0" t="0" r="0" b="0"/>
          <a:pathLst>
            <a:path>
              <a:moveTo>
                <a:pt x="0" y="0"/>
              </a:moveTo>
              <a:lnTo>
                <a:pt x="0" y="2321718"/>
              </a:lnTo>
              <a:lnTo>
                <a:pt x="232171" y="232171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7978EA-808B-4B93-AAB8-9A1CA0C85580}">
      <dsp:nvSpPr>
        <dsp:cNvPr id="0" name=""/>
        <dsp:cNvSpPr/>
      </dsp:nvSpPr>
      <dsp:spPr>
        <a:xfrm>
          <a:off x="3367484" y="3579978"/>
          <a:ext cx="1857374" cy="1160859"/>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tr-TR" sz="1900" kern="1200" dirty="0"/>
            <a:t>&gt;220 SKB ise;</a:t>
          </a:r>
        </a:p>
        <a:p>
          <a:pPr marL="0" lvl="0" indent="0" algn="ctr" defTabSz="844550">
            <a:lnSpc>
              <a:spcPct val="90000"/>
            </a:lnSpc>
            <a:spcBef>
              <a:spcPct val="0"/>
            </a:spcBef>
            <a:spcAft>
              <a:spcPct val="35000"/>
            </a:spcAft>
            <a:buNone/>
          </a:pPr>
          <a:r>
            <a:rPr lang="tr-TR" sz="1900" kern="1200" dirty="0">
              <a:solidFill>
                <a:srgbClr val="FF0000"/>
              </a:solidFill>
            </a:rPr>
            <a:t>140&lt;SKB&lt;160</a:t>
          </a:r>
        </a:p>
      </dsp:txBody>
      <dsp:txXfrm>
        <a:off x="3401484" y="3613978"/>
        <a:ext cx="1789374" cy="1092859"/>
      </dsp:txXfrm>
    </dsp:sp>
    <dsp:sp modelId="{EAC15D91-2927-44A9-AFE6-27769E4C0A10}">
      <dsp:nvSpPr>
        <dsp:cNvPr id="0" name=""/>
        <dsp:cNvSpPr/>
      </dsp:nvSpPr>
      <dsp:spPr>
        <a:xfrm>
          <a:off x="5805289" y="677829"/>
          <a:ext cx="2321718" cy="116085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pPr>
          <a:r>
            <a:rPr lang="tr-TR" sz="5300" kern="1200" dirty="0"/>
            <a:t>SAK</a:t>
          </a:r>
        </a:p>
      </dsp:txBody>
      <dsp:txXfrm>
        <a:off x="5839289" y="711829"/>
        <a:ext cx="2253718" cy="1092859"/>
      </dsp:txXfrm>
    </dsp:sp>
    <dsp:sp modelId="{09832D52-6D7A-4F97-A9D3-1952E5FE49BA}">
      <dsp:nvSpPr>
        <dsp:cNvPr id="0" name=""/>
        <dsp:cNvSpPr/>
      </dsp:nvSpPr>
      <dsp:spPr>
        <a:xfrm>
          <a:off x="6037460" y="1838688"/>
          <a:ext cx="232171" cy="870644"/>
        </a:xfrm>
        <a:custGeom>
          <a:avLst/>
          <a:gdLst/>
          <a:ahLst/>
          <a:cxnLst/>
          <a:rect l="0" t="0" r="0" b="0"/>
          <a:pathLst>
            <a:path>
              <a:moveTo>
                <a:pt x="0" y="0"/>
              </a:moveTo>
              <a:lnTo>
                <a:pt x="0" y="870644"/>
              </a:lnTo>
              <a:lnTo>
                <a:pt x="232171" y="87064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86F2C8-D17B-47AC-84D5-3A30EBBCB5A9}">
      <dsp:nvSpPr>
        <dsp:cNvPr id="0" name=""/>
        <dsp:cNvSpPr/>
      </dsp:nvSpPr>
      <dsp:spPr>
        <a:xfrm>
          <a:off x="6269632" y="2128903"/>
          <a:ext cx="1857374" cy="1160859"/>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tr-TR" sz="1900" kern="1200" dirty="0"/>
            <a:t>Bilinç kötü ise</a:t>
          </a:r>
        </a:p>
        <a:p>
          <a:pPr marL="0" lvl="0" indent="0" algn="ctr" defTabSz="844550">
            <a:lnSpc>
              <a:spcPct val="90000"/>
            </a:lnSpc>
            <a:spcBef>
              <a:spcPct val="0"/>
            </a:spcBef>
            <a:spcAft>
              <a:spcPct val="35000"/>
            </a:spcAft>
            <a:buNone/>
          </a:pPr>
          <a:r>
            <a:rPr lang="tr-TR" sz="1900" kern="1200" dirty="0">
              <a:solidFill>
                <a:srgbClr val="FF0000"/>
              </a:solidFill>
            </a:rPr>
            <a:t>dokunma</a:t>
          </a:r>
        </a:p>
      </dsp:txBody>
      <dsp:txXfrm>
        <a:off x="6303632" y="2162903"/>
        <a:ext cx="1789374" cy="1092859"/>
      </dsp:txXfrm>
    </dsp:sp>
    <dsp:sp modelId="{C8D72530-7E00-409C-86B4-103D2E88195A}">
      <dsp:nvSpPr>
        <dsp:cNvPr id="0" name=""/>
        <dsp:cNvSpPr/>
      </dsp:nvSpPr>
      <dsp:spPr>
        <a:xfrm>
          <a:off x="6037460" y="1838688"/>
          <a:ext cx="232171" cy="2321718"/>
        </a:xfrm>
        <a:custGeom>
          <a:avLst/>
          <a:gdLst/>
          <a:ahLst/>
          <a:cxnLst/>
          <a:rect l="0" t="0" r="0" b="0"/>
          <a:pathLst>
            <a:path>
              <a:moveTo>
                <a:pt x="0" y="0"/>
              </a:moveTo>
              <a:lnTo>
                <a:pt x="0" y="2321718"/>
              </a:lnTo>
              <a:lnTo>
                <a:pt x="232171" y="232171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2B038E-7D4F-465B-9CF8-C4923B5DD999}">
      <dsp:nvSpPr>
        <dsp:cNvPr id="0" name=""/>
        <dsp:cNvSpPr/>
      </dsp:nvSpPr>
      <dsp:spPr>
        <a:xfrm>
          <a:off x="6269632" y="3579978"/>
          <a:ext cx="1857374" cy="1160859"/>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tr-TR" sz="1900" kern="1200" dirty="0"/>
            <a:t>Bilinç açık ise</a:t>
          </a:r>
        </a:p>
        <a:p>
          <a:pPr marL="0" lvl="0" indent="0" algn="ctr" defTabSz="844550">
            <a:lnSpc>
              <a:spcPct val="90000"/>
            </a:lnSpc>
            <a:spcBef>
              <a:spcPct val="0"/>
            </a:spcBef>
            <a:spcAft>
              <a:spcPct val="35000"/>
            </a:spcAft>
            <a:buNone/>
          </a:pPr>
          <a:r>
            <a:rPr lang="tr-TR" sz="1900" kern="1200" dirty="0">
              <a:solidFill>
                <a:srgbClr val="FF0000"/>
              </a:solidFill>
            </a:rPr>
            <a:t>&lt;140 veya 160</a:t>
          </a:r>
        </a:p>
      </dsp:txBody>
      <dsp:txXfrm>
        <a:off x="6303632" y="3613978"/>
        <a:ext cx="1789374" cy="109285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E35BB-06D1-4A29-91D3-1041D8ACA69F}" type="datetimeFigureOut">
              <a:rPr lang="tr-TR" smtClean="0"/>
              <a:t>12.05.2019</a:t>
            </a:fld>
            <a:endParaRPr lang="tr-TR" dirty="0"/>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B93B3-E2F5-46F7-B123-2B0D002B69B8}" type="slidenum">
              <a:rPr lang="tr-TR" smtClean="0"/>
              <a:t>‹#›</a:t>
            </a:fld>
            <a:endParaRPr lang="tr-TR" dirty="0"/>
          </a:p>
        </p:txBody>
      </p:sp>
    </p:spTree>
    <p:extLst>
      <p:ext uri="{BB962C8B-B14F-4D97-AF65-F5344CB8AC3E}">
        <p14:creationId xmlns:p14="http://schemas.microsoft.com/office/powerpoint/2010/main" val="787942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kern="1200" dirty="0">
                <a:solidFill>
                  <a:schemeClr val="tx1"/>
                </a:solidFill>
                <a:effectLst/>
                <a:latin typeface="+mn-lt"/>
                <a:ea typeface="+mn-ea"/>
                <a:cs typeface="+mn-cs"/>
              </a:rPr>
              <a:t>Among patients with acute stroke, high blood pressure is often associated with poor outcome, although the reason is unclear. We analyzed data from the International Stroke Trial (IST) to explore the relationship between systolic blood pressure (SBP), subsequent clinical events over the next 2 weeks, and functional outcome at 6 months in patients with acute stroke.</a:t>
            </a:r>
            <a:endParaRPr lang="tr-TR" dirty="0"/>
          </a:p>
        </p:txBody>
      </p:sp>
      <p:sp>
        <p:nvSpPr>
          <p:cNvPr id="4" name="Slayt Numarası Yer Tutucusu 3"/>
          <p:cNvSpPr>
            <a:spLocks noGrp="1"/>
          </p:cNvSpPr>
          <p:nvPr>
            <p:ph type="sldNum" sz="quarter" idx="5"/>
          </p:nvPr>
        </p:nvSpPr>
        <p:spPr/>
        <p:txBody>
          <a:bodyPr/>
          <a:lstStyle/>
          <a:p>
            <a:fld id="{CAFB93B3-E2F5-46F7-B123-2B0D002B69B8}" type="slidenum">
              <a:rPr lang="tr-TR" smtClean="0"/>
              <a:t>13</a:t>
            </a:fld>
            <a:endParaRPr lang="tr-TR" dirty="0"/>
          </a:p>
        </p:txBody>
      </p:sp>
    </p:spTree>
    <p:extLst>
      <p:ext uri="{BB962C8B-B14F-4D97-AF65-F5344CB8AC3E}">
        <p14:creationId xmlns:p14="http://schemas.microsoft.com/office/powerpoint/2010/main" val="724571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We evaluated the relationship between admission blood pressure (BP) and early prognosis in patients with acute stroke in a single cohort.</a:t>
            </a:r>
            <a:endParaRPr lang="tr-TR" dirty="0"/>
          </a:p>
        </p:txBody>
      </p:sp>
      <p:sp>
        <p:nvSpPr>
          <p:cNvPr id="4" name="Slayt Numarası Yer Tutucusu 3"/>
          <p:cNvSpPr>
            <a:spLocks noGrp="1"/>
          </p:cNvSpPr>
          <p:nvPr>
            <p:ph type="sldNum" sz="quarter" idx="5"/>
          </p:nvPr>
        </p:nvSpPr>
        <p:spPr/>
        <p:txBody>
          <a:bodyPr/>
          <a:lstStyle/>
          <a:p>
            <a:fld id="{CAFB93B3-E2F5-46F7-B123-2B0D002B69B8}" type="slidenum">
              <a:rPr lang="tr-TR" smtClean="0"/>
              <a:t>14</a:t>
            </a:fld>
            <a:endParaRPr lang="tr-TR" dirty="0"/>
          </a:p>
        </p:txBody>
      </p:sp>
    </p:spTree>
    <p:extLst>
      <p:ext uri="{BB962C8B-B14F-4D97-AF65-F5344CB8AC3E}">
        <p14:creationId xmlns:p14="http://schemas.microsoft.com/office/powerpoint/2010/main" val="2914085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a:solidFill>
                  <a:schemeClr val="tx1"/>
                </a:solidFill>
                <a:effectLst/>
                <a:latin typeface="+mn-lt"/>
                <a:ea typeface="+mn-ea"/>
                <a:cs typeface="+mn-cs"/>
                <a:hlinkClick r:id="rId3"/>
              </a:rPr>
              <a:t>Oliveira-Filho J, Silva SC, Trabuco CC, et al. Detrimental effect of blood pressure reduction in the first 24 hours of acute stroke onset. Neurology 2003; 61:1047.</a:t>
            </a: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a:solidFill>
                  <a:schemeClr val="tx1"/>
                </a:solidFill>
                <a:effectLst/>
                <a:latin typeface="+mn-lt"/>
                <a:ea typeface="+mn-ea"/>
                <a:cs typeface="+mn-cs"/>
                <a:hlinkClick r:id="rId4"/>
              </a:rPr>
              <a:t>Vlcek M, Schillinger M, Lang W, et al. Association between course of blood pressure within the first 24 hours and functional recovery after acute ischemic stroke. Ann Emerg Med 2003; 42:619.</a:t>
            </a: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a:solidFill>
                  <a:schemeClr val="tx1"/>
                </a:solidFill>
                <a:effectLst/>
                <a:latin typeface="+mn-lt"/>
                <a:ea typeface="+mn-ea"/>
                <a:cs typeface="+mn-cs"/>
                <a:hlinkClick r:id="rId5"/>
              </a:rPr>
              <a:t>Castillo J, Leira R, García MM, et al. Blood pressure decrease during the acute phase of ischemic stroke is associated with brain injury and poor stroke outcome. Stroke 2004; 35:520.</a:t>
            </a:r>
            <a:endParaRPr lang="en-US" sz="1200" b="0" i="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CAFB93B3-E2F5-46F7-B123-2B0D002B69B8}" type="slidenum">
              <a:rPr lang="tr-TR" smtClean="0"/>
              <a:t>15</a:t>
            </a:fld>
            <a:endParaRPr lang="tr-TR" dirty="0"/>
          </a:p>
        </p:txBody>
      </p:sp>
    </p:spTree>
    <p:extLst>
      <p:ext uri="{BB962C8B-B14F-4D97-AF65-F5344CB8AC3E}">
        <p14:creationId xmlns:p14="http://schemas.microsoft.com/office/powerpoint/2010/main" val="3426791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https://www.uptodate.com/contents/spontaneous-intracerebral-hemorrhage-treatment-and-prognosis/abstract/19</a:t>
            </a:r>
          </a:p>
        </p:txBody>
      </p:sp>
      <p:sp>
        <p:nvSpPr>
          <p:cNvPr id="4" name="Slayt Numarası Yer Tutucusu 3"/>
          <p:cNvSpPr>
            <a:spLocks noGrp="1"/>
          </p:cNvSpPr>
          <p:nvPr>
            <p:ph type="sldNum" sz="quarter" idx="5"/>
          </p:nvPr>
        </p:nvSpPr>
        <p:spPr/>
        <p:txBody>
          <a:bodyPr/>
          <a:lstStyle/>
          <a:p>
            <a:fld id="{CAFB93B3-E2F5-46F7-B123-2B0D002B69B8}" type="slidenum">
              <a:rPr lang="tr-TR" smtClean="0"/>
              <a:t>21</a:t>
            </a:fld>
            <a:endParaRPr lang="tr-TR" dirty="0"/>
          </a:p>
        </p:txBody>
      </p:sp>
    </p:spTree>
    <p:extLst>
      <p:ext uri="{BB962C8B-B14F-4D97-AF65-F5344CB8AC3E}">
        <p14:creationId xmlns:p14="http://schemas.microsoft.com/office/powerpoint/2010/main" val="4275245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8CF184B-8AEB-47E9-9060-1E7D4738947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650A9024-C317-46BA-A0D5-D4897CFD6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0245C95-8FEE-46D8-8498-4383C86DCF54}"/>
              </a:ext>
            </a:extLst>
          </p:cNvPr>
          <p:cNvSpPr>
            <a:spLocks noGrp="1"/>
          </p:cNvSpPr>
          <p:nvPr>
            <p:ph type="dt" sz="half" idx="10"/>
          </p:nvPr>
        </p:nvSpPr>
        <p:spPr/>
        <p:txBody>
          <a:bodyPr/>
          <a:lstStyle/>
          <a:p>
            <a:fld id="{1C87B3C4-E26B-4D7F-8BA3-6274CE861E39}" type="datetimeFigureOut">
              <a:rPr lang="tr-TR" smtClean="0"/>
              <a:t>12.05.2019</a:t>
            </a:fld>
            <a:endParaRPr lang="tr-TR" dirty="0"/>
          </a:p>
        </p:txBody>
      </p:sp>
      <p:sp>
        <p:nvSpPr>
          <p:cNvPr id="5" name="Alt Bilgi Yer Tutucusu 4">
            <a:extLst>
              <a:ext uri="{FF2B5EF4-FFF2-40B4-BE49-F238E27FC236}">
                <a16:creationId xmlns:a16="http://schemas.microsoft.com/office/drawing/2014/main" id="{B2BFD4B8-A2D7-4D4F-BA37-F792AAD41427}"/>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B1895C00-3124-4C2B-A7AB-0D39772F29D0}"/>
              </a:ext>
            </a:extLst>
          </p:cNvPr>
          <p:cNvSpPr>
            <a:spLocks noGrp="1"/>
          </p:cNvSpPr>
          <p:nvPr>
            <p:ph type="sldNum" sz="quarter" idx="12"/>
          </p:nvPr>
        </p:nvSpPr>
        <p:spPr/>
        <p:txBody>
          <a:bodyPr/>
          <a:lstStyle/>
          <a:p>
            <a:fld id="{5887828C-E361-4CA5-9FFA-18E3AAF5C974}" type="slidenum">
              <a:rPr lang="tr-TR" smtClean="0"/>
              <a:t>‹#›</a:t>
            </a:fld>
            <a:endParaRPr lang="tr-TR" dirty="0"/>
          </a:p>
        </p:txBody>
      </p:sp>
    </p:spTree>
    <p:extLst>
      <p:ext uri="{BB962C8B-B14F-4D97-AF65-F5344CB8AC3E}">
        <p14:creationId xmlns:p14="http://schemas.microsoft.com/office/powerpoint/2010/main" val="4045928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DCB9879-73B2-4804-9F6C-0461C2C364C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03E3769-DD87-41D1-9DF4-403188872AA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C3359C6-E75A-44E1-9571-3907F5EAFEB3}"/>
              </a:ext>
            </a:extLst>
          </p:cNvPr>
          <p:cNvSpPr>
            <a:spLocks noGrp="1"/>
          </p:cNvSpPr>
          <p:nvPr>
            <p:ph type="dt" sz="half" idx="10"/>
          </p:nvPr>
        </p:nvSpPr>
        <p:spPr/>
        <p:txBody>
          <a:bodyPr/>
          <a:lstStyle/>
          <a:p>
            <a:fld id="{1C87B3C4-E26B-4D7F-8BA3-6274CE861E39}" type="datetimeFigureOut">
              <a:rPr lang="tr-TR" smtClean="0"/>
              <a:t>12.05.2019</a:t>
            </a:fld>
            <a:endParaRPr lang="tr-TR" dirty="0"/>
          </a:p>
        </p:txBody>
      </p:sp>
      <p:sp>
        <p:nvSpPr>
          <p:cNvPr id="5" name="Alt Bilgi Yer Tutucusu 4">
            <a:extLst>
              <a:ext uri="{FF2B5EF4-FFF2-40B4-BE49-F238E27FC236}">
                <a16:creationId xmlns:a16="http://schemas.microsoft.com/office/drawing/2014/main" id="{BD5C8505-4F7C-4952-B80B-9DDE19C343CD}"/>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4F53A482-E6D0-472E-8BE8-791AEE4B2C9A}"/>
              </a:ext>
            </a:extLst>
          </p:cNvPr>
          <p:cNvSpPr>
            <a:spLocks noGrp="1"/>
          </p:cNvSpPr>
          <p:nvPr>
            <p:ph type="sldNum" sz="quarter" idx="12"/>
          </p:nvPr>
        </p:nvSpPr>
        <p:spPr/>
        <p:txBody>
          <a:bodyPr/>
          <a:lstStyle/>
          <a:p>
            <a:fld id="{5887828C-E361-4CA5-9FFA-18E3AAF5C974}" type="slidenum">
              <a:rPr lang="tr-TR" smtClean="0"/>
              <a:t>‹#›</a:t>
            </a:fld>
            <a:endParaRPr lang="tr-TR" dirty="0"/>
          </a:p>
        </p:txBody>
      </p:sp>
    </p:spTree>
    <p:extLst>
      <p:ext uri="{BB962C8B-B14F-4D97-AF65-F5344CB8AC3E}">
        <p14:creationId xmlns:p14="http://schemas.microsoft.com/office/powerpoint/2010/main" val="207519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2F8B911-18A3-4F7F-B271-A4048699596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2C12F350-DEBD-4F2C-9214-498A04566220}"/>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8912542-156B-4922-9405-6774F97C4ABB}"/>
              </a:ext>
            </a:extLst>
          </p:cNvPr>
          <p:cNvSpPr>
            <a:spLocks noGrp="1"/>
          </p:cNvSpPr>
          <p:nvPr>
            <p:ph type="dt" sz="half" idx="10"/>
          </p:nvPr>
        </p:nvSpPr>
        <p:spPr/>
        <p:txBody>
          <a:bodyPr/>
          <a:lstStyle/>
          <a:p>
            <a:fld id="{1C87B3C4-E26B-4D7F-8BA3-6274CE861E39}" type="datetimeFigureOut">
              <a:rPr lang="tr-TR" smtClean="0"/>
              <a:t>12.05.2019</a:t>
            </a:fld>
            <a:endParaRPr lang="tr-TR" dirty="0"/>
          </a:p>
        </p:txBody>
      </p:sp>
      <p:sp>
        <p:nvSpPr>
          <p:cNvPr id="5" name="Alt Bilgi Yer Tutucusu 4">
            <a:extLst>
              <a:ext uri="{FF2B5EF4-FFF2-40B4-BE49-F238E27FC236}">
                <a16:creationId xmlns:a16="http://schemas.microsoft.com/office/drawing/2014/main" id="{D7B950FF-CC54-4B09-883E-DFF14A72EF8C}"/>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B76E19C0-F870-4A3F-8911-192AA0DF6934}"/>
              </a:ext>
            </a:extLst>
          </p:cNvPr>
          <p:cNvSpPr>
            <a:spLocks noGrp="1"/>
          </p:cNvSpPr>
          <p:nvPr>
            <p:ph type="sldNum" sz="quarter" idx="12"/>
          </p:nvPr>
        </p:nvSpPr>
        <p:spPr/>
        <p:txBody>
          <a:bodyPr/>
          <a:lstStyle/>
          <a:p>
            <a:fld id="{5887828C-E361-4CA5-9FFA-18E3AAF5C974}" type="slidenum">
              <a:rPr lang="tr-TR" smtClean="0"/>
              <a:t>‹#›</a:t>
            </a:fld>
            <a:endParaRPr lang="tr-TR" dirty="0"/>
          </a:p>
        </p:txBody>
      </p:sp>
    </p:spTree>
    <p:extLst>
      <p:ext uri="{BB962C8B-B14F-4D97-AF65-F5344CB8AC3E}">
        <p14:creationId xmlns:p14="http://schemas.microsoft.com/office/powerpoint/2010/main" val="44769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357BBF0-A618-447C-B0A1-866F0294B4E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B6B302C-8D21-4F9B-BB0D-2671EDD4EFF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7945883-598C-4FB5-9B0F-509A93BACA75}"/>
              </a:ext>
            </a:extLst>
          </p:cNvPr>
          <p:cNvSpPr>
            <a:spLocks noGrp="1"/>
          </p:cNvSpPr>
          <p:nvPr>
            <p:ph type="dt" sz="half" idx="10"/>
          </p:nvPr>
        </p:nvSpPr>
        <p:spPr/>
        <p:txBody>
          <a:bodyPr/>
          <a:lstStyle/>
          <a:p>
            <a:fld id="{1C87B3C4-E26B-4D7F-8BA3-6274CE861E39}" type="datetimeFigureOut">
              <a:rPr lang="tr-TR" smtClean="0"/>
              <a:t>12.05.2019</a:t>
            </a:fld>
            <a:endParaRPr lang="tr-TR" dirty="0"/>
          </a:p>
        </p:txBody>
      </p:sp>
      <p:sp>
        <p:nvSpPr>
          <p:cNvPr id="5" name="Alt Bilgi Yer Tutucusu 4">
            <a:extLst>
              <a:ext uri="{FF2B5EF4-FFF2-40B4-BE49-F238E27FC236}">
                <a16:creationId xmlns:a16="http://schemas.microsoft.com/office/drawing/2014/main" id="{1CB00492-D642-4D71-A509-B0116DDB7BC4}"/>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B81CB7C3-53EA-4305-8C48-D846C8C5D9EA}"/>
              </a:ext>
            </a:extLst>
          </p:cNvPr>
          <p:cNvSpPr>
            <a:spLocks noGrp="1"/>
          </p:cNvSpPr>
          <p:nvPr>
            <p:ph type="sldNum" sz="quarter" idx="12"/>
          </p:nvPr>
        </p:nvSpPr>
        <p:spPr/>
        <p:txBody>
          <a:bodyPr/>
          <a:lstStyle/>
          <a:p>
            <a:fld id="{5887828C-E361-4CA5-9FFA-18E3AAF5C974}" type="slidenum">
              <a:rPr lang="tr-TR" smtClean="0"/>
              <a:t>‹#›</a:t>
            </a:fld>
            <a:endParaRPr lang="tr-TR" dirty="0"/>
          </a:p>
        </p:txBody>
      </p:sp>
    </p:spTree>
    <p:extLst>
      <p:ext uri="{BB962C8B-B14F-4D97-AF65-F5344CB8AC3E}">
        <p14:creationId xmlns:p14="http://schemas.microsoft.com/office/powerpoint/2010/main" val="3702677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75F008B-17D7-4923-87E8-1B2EA16637A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FED34B9-FE77-4849-8E60-A72BE1F637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65377AA-25D7-456A-AE21-609B71FFCFA0}"/>
              </a:ext>
            </a:extLst>
          </p:cNvPr>
          <p:cNvSpPr>
            <a:spLocks noGrp="1"/>
          </p:cNvSpPr>
          <p:nvPr>
            <p:ph type="dt" sz="half" idx="10"/>
          </p:nvPr>
        </p:nvSpPr>
        <p:spPr/>
        <p:txBody>
          <a:bodyPr/>
          <a:lstStyle/>
          <a:p>
            <a:fld id="{1C87B3C4-E26B-4D7F-8BA3-6274CE861E39}" type="datetimeFigureOut">
              <a:rPr lang="tr-TR" smtClean="0"/>
              <a:t>12.05.2019</a:t>
            </a:fld>
            <a:endParaRPr lang="tr-TR" dirty="0"/>
          </a:p>
        </p:txBody>
      </p:sp>
      <p:sp>
        <p:nvSpPr>
          <p:cNvPr id="5" name="Alt Bilgi Yer Tutucusu 4">
            <a:extLst>
              <a:ext uri="{FF2B5EF4-FFF2-40B4-BE49-F238E27FC236}">
                <a16:creationId xmlns:a16="http://schemas.microsoft.com/office/drawing/2014/main" id="{423349B2-DCC2-47C5-ADC9-71DBBD544A8F}"/>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5CBF133B-2364-47BE-A413-71C628B80D6D}"/>
              </a:ext>
            </a:extLst>
          </p:cNvPr>
          <p:cNvSpPr>
            <a:spLocks noGrp="1"/>
          </p:cNvSpPr>
          <p:nvPr>
            <p:ph type="sldNum" sz="quarter" idx="12"/>
          </p:nvPr>
        </p:nvSpPr>
        <p:spPr/>
        <p:txBody>
          <a:bodyPr/>
          <a:lstStyle/>
          <a:p>
            <a:fld id="{5887828C-E361-4CA5-9FFA-18E3AAF5C974}" type="slidenum">
              <a:rPr lang="tr-TR" smtClean="0"/>
              <a:t>‹#›</a:t>
            </a:fld>
            <a:endParaRPr lang="tr-TR" dirty="0"/>
          </a:p>
        </p:txBody>
      </p:sp>
    </p:spTree>
    <p:extLst>
      <p:ext uri="{BB962C8B-B14F-4D97-AF65-F5344CB8AC3E}">
        <p14:creationId xmlns:p14="http://schemas.microsoft.com/office/powerpoint/2010/main" val="383605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AFBDA4D-92BA-4363-B0A5-38FBA80CE5F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B76D3BF-598D-4626-A220-7419126E89D0}"/>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83199F8-9A32-42F0-B118-28C61F73C11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F339384-F24A-4162-B6C3-019DB10E232C}"/>
              </a:ext>
            </a:extLst>
          </p:cNvPr>
          <p:cNvSpPr>
            <a:spLocks noGrp="1"/>
          </p:cNvSpPr>
          <p:nvPr>
            <p:ph type="dt" sz="half" idx="10"/>
          </p:nvPr>
        </p:nvSpPr>
        <p:spPr/>
        <p:txBody>
          <a:bodyPr/>
          <a:lstStyle/>
          <a:p>
            <a:fld id="{1C87B3C4-E26B-4D7F-8BA3-6274CE861E39}" type="datetimeFigureOut">
              <a:rPr lang="tr-TR" smtClean="0"/>
              <a:t>12.05.2019</a:t>
            </a:fld>
            <a:endParaRPr lang="tr-TR" dirty="0"/>
          </a:p>
        </p:txBody>
      </p:sp>
      <p:sp>
        <p:nvSpPr>
          <p:cNvPr id="6" name="Alt Bilgi Yer Tutucusu 5">
            <a:extLst>
              <a:ext uri="{FF2B5EF4-FFF2-40B4-BE49-F238E27FC236}">
                <a16:creationId xmlns:a16="http://schemas.microsoft.com/office/drawing/2014/main" id="{10EF3386-F9F4-4C56-81C8-383CF0239BBB}"/>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0A98909A-8272-41E2-8128-53BB32818464}"/>
              </a:ext>
            </a:extLst>
          </p:cNvPr>
          <p:cNvSpPr>
            <a:spLocks noGrp="1"/>
          </p:cNvSpPr>
          <p:nvPr>
            <p:ph type="sldNum" sz="quarter" idx="12"/>
          </p:nvPr>
        </p:nvSpPr>
        <p:spPr/>
        <p:txBody>
          <a:bodyPr/>
          <a:lstStyle/>
          <a:p>
            <a:fld id="{5887828C-E361-4CA5-9FFA-18E3AAF5C974}" type="slidenum">
              <a:rPr lang="tr-TR" smtClean="0"/>
              <a:t>‹#›</a:t>
            </a:fld>
            <a:endParaRPr lang="tr-TR" dirty="0"/>
          </a:p>
        </p:txBody>
      </p:sp>
    </p:spTree>
    <p:extLst>
      <p:ext uri="{BB962C8B-B14F-4D97-AF65-F5344CB8AC3E}">
        <p14:creationId xmlns:p14="http://schemas.microsoft.com/office/powerpoint/2010/main" val="2428027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CC2204E-9BC4-4A51-A767-844BD4BF05D0}"/>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D0CCC49-ED1F-4538-93FE-6E2F14D77A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531C560-146D-44E3-A8B3-78F744016D1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D56BF9FB-1100-4FF1-B010-386B70C9E2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75DA99C-1983-444B-888F-1DDB3EF4B59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EE5D8F4-C7B8-4E2E-ACC8-D9539E7CB528}"/>
              </a:ext>
            </a:extLst>
          </p:cNvPr>
          <p:cNvSpPr>
            <a:spLocks noGrp="1"/>
          </p:cNvSpPr>
          <p:nvPr>
            <p:ph type="dt" sz="half" idx="10"/>
          </p:nvPr>
        </p:nvSpPr>
        <p:spPr/>
        <p:txBody>
          <a:bodyPr/>
          <a:lstStyle/>
          <a:p>
            <a:fld id="{1C87B3C4-E26B-4D7F-8BA3-6274CE861E39}" type="datetimeFigureOut">
              <a:rPr lang="tr-TR" smtClean="0"/>
              <a:t>12.05.2019</a:t>
            </a:fld>
            <a:endParaRPr lang="tr-TR" dirty="0"/>
          </a:p>
        </p:txBody>
      </p:sp>
      <p:sp>
        <p:nvSpPr>
          <p:cNvPr id="8" name="Alt Bilgi Yer Tutucusu 7">
            <a:extLst>
              <a:ext uri="{FF2B5EF4-FFF2-40B4-BE49-F238E27FC236}">
                <a16:creationId xmlns:a16="http://schemas.microsoft.com/office/drawing/2014/main" id="{6D6AC1E8-7C6D-4D87-9133-74940BBA170A}"/>
              </a:ext>
            </a:extLst>
          </p:cNvPr>
          <p:cNvSpPr>
            <a:spLocks noGrp="1"/>
          </p:cNvSpPr>
          <p:nvPr>
            <p:ph type="ftr" sz="quarter" idx="11"/>
          </p:nvPr>
        </p:nvSpPr>
        <p:spPr/>
        <p:txBody>
          <a:bodyPr/>
          <a:lstStyle/>
          <a:p>
            <a:endParaRPr lang="tr-TR" dirty="0"/>
          </a:p>
        </p:txBody>
      </p:sp>
      <p:sp>
        <p:nvSpPr>
          <p:cNvPr id="9" name="Slayt Numarası Yer Tutucusu 8">
            <a:extLst>
              <a:ext uri="{FF2B5EF4-FFF2-40B4-BE49-F238E27FC236}">
                <a16:creationId xmlns:a16="http://schemas.microsoft.com/office/drawing/2014/main" id="{BE25C779-3AD6-4C90-BBEE-D4849EC0695C}"/>
              </a:ext>
            </a:extLst>
          </p:cNvPr>
          <p:cNvSpPr>
            <a:spLocks noGrp="1"/>
          </p:cNvSpPr>
          <p:nvPr>
            <p:ph type="sldNum" sz="quarter" idx="12"/>
          </p:nvPr>
        </p:nvSpPr>
        <p:spPr/>
        <p:txBody>
          <a:bodyPr/>
          <a:lstStyle/>
          <a:p>
            <a:fld id="{5887828C-E361-4CA5-9FFA-18E3AAF5C974}" type="slidenum">
              <a:rPr lang="tr-TR" smtClean="0"/>
              <a:t>‹#›</a:t>
            </a:fld>
            <a:endParaRPr lang="tr-TR" dirty="0"/>
          </a:p>
        </p:txBody>
      </p:sp>
    </p:spTree>
    <p:extLst>
      <p:ext uri="{BB962C8B-B14F-4D97-AF65-F5344CB8AC3E}">
        <p14:creationId xmlns:p14="http://schemas.microsoft.com/office/powerpoint/2010/main" val="147916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B8B5960-4F87-4A8B-AC62-34B7F3B88FC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3E0970C-E3C4-44AE-B020-83F891D3CAD2}"/>
              </a:ext>
            </a:extLst>
          </p:cNvPr>
          <p:cNvSpPr>
            <a:spLocks noGrp="1"/>
          </p:cNvSpPr>
          <p:nvPr>
            <p:ph type="dt" sz="half" idx="10"/>
          </p:nvPr>
        </p:nvSpPr>
        <p:spPr/>
        <p:txBody>
          <a:bodyPr/>
          <a:lstStyle/>
          <a:p>
            <a:fld id="{1C87B3C4-E26B-4D7F-8BA3-6274CE861E39}" type="datetimeFigureOut">
              <a:rPr lang="tr-TR" smtClean="0"/>
              <a:t>12.05.2019</a:t>
            </a:fld>
            <a:endParaRPr lang="tr-TR" dirty="0"/>
          </a:p>
        </p:txBody>
      </p:sp>
      <p:sp>
        <p:nvSpPr>
          <p:cNvPr id="4" name="Alt Bilgi Yer Tutucusu 3">
            <a:extLst>
              <a:ext uri="{FF2B5EF4-FFF2-40B4-BE49-F238E27FC236}">
                <a16:creationId xmlns:a16="http://schemas.microsoft.com/office/drawing/2014/main" id="{B93C471E-E3BF-4C60-ADBF-18B1728F3D80}"/>
              </a:ext>
            </a:extLst>
          </p:cNvPr>
          <p:cNvSpPr>
            <a:spLocks noGrp="1"/>
          </p:cNvSpPr>
          <p:nvPr>
            <p:ph type="ftr" sz="quarter" idx="11"/>
          </p:nvPr>
        </p:nvSpPr>
        <p:spPr/>
        <p:txBody>
          <a:bodyPr/>
          <a:lstStyle/>
          <a:p>
            <a:endParaRPr lang="tr-TR" dirty="0"/>
          </a:p>
        </p:txBody>
      </p:sp>
      <p:sp>
        <p:nvSpPr>
          <p:cNvPr id="5" name="Slayt Numarası Yer Tutucusu 4">
            <a:extLst>
              <a:ext uri="{FF2B5EF4-FFF2-40B4-BE49-F238E27FC236}">
                <a16:creationId xmlns:a16="http://schemas.microsoft.com/office/drawing/2014/main" id="{A27138C4-8F53-49D3-B842-E0434A67DA2D}"/>
              </a:ext>
            </a:extLst>
          </p:cNvPr>
          <p:cNvSpPr>
            <a:spLocks noGrp="1"/>
          </p:cNvSpPr>
          <p:nvPr>
            <p:ph type="sldNum" sz="quarter" idx="12"/>
          </p:nvPr>
        </p:nvSpPr>
        <p:spPr/>
        <p:txBody>
          <a:bodyPr/>
          <a:lstStyle/>
          <a:p>
            <a:fld id="{5887828C-E361-4CA5-9FFA-18E3AAF5C974}" type="slidenum">
              <a:rPr lang="tr-TR" smtClean="0"/>
              <a:t>‹#›</a:t>
            </a:fld>
            <a:endParaRPr lang="tr-TR" dirty="0"/>
          </a:p>
        </p:txBody>
      </p:sp>
    </p:spTree>
    <p:extLst>
      <p:ext uri="{BB962C8B-B14F-4D97-AF65-F5344CB8AC3E}">
        <p14:creationId xmlns:p14="http://schemas.microsoft.com/office/powerpoint/2010/main" val="3576387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21A93B2-DBCC-4503-A6E7-633FA452A0D6}"/>
              </a:ext>
            </a:extLst>
          </p:cNvPr>
          <p:cNvSpPr>
            <a:spLocks noGrp="1"/>
          </p:cNvSpPr>
          <p:nvPr>
            <p:ph type="dt" sz="half" idx="10"/>
          </p:nvPr>
        </p:nvSpPr>
        <p:spPr/>
        <p:txBody>
          <a:bodyPr/>
          <a:lstStyle/>
          <a:p>
            <a:fld id="{1C87B3C4-E26B-4D7F-8BA3-6274CE861E39}" type="datetimeFigureOut">
              <a:rPr lang="tr-TR" smtClean="0"/>
              <a:t>12.05.2019</a:t>
            </a:fld>
            <a:endParaRPr lang="tr-TR" dirty="0"/>
          </a:p>
        </p:txBody>
      </p:sp>
      <p:sp>
        <p:nvSpPr>
          <p:cNvPr id="3" name="Alt Bilgi Yer Tutucusu 2">
            <a:extLst>
              <a:ext uri="{FF2B5EF4-FFF2-40B4-BE49-F238E27FC236}">
                <a16:creationId xmlns:a16="http://schemas.microsoft.com/office/drawing/2014/main" id="{69B5D0DC-9525-4D27-B7F5-44EE7F4B1348}"/>
              </a:ext>
            </a:extLst>
          </p:cNvPr>
          <p:cNvSpPr>
            <a:spLocks noGrp="1"/>
          </p:cNvSpPr>
          <p:nvPr>
            <p:ph type="ftr" sz="quarter" idx="11"/>
          </p:nvPr>
        </p:nvSpPr>
        <p:spPr/>
        <p:txBody>
          <a:bodyPr/>
          <a:lstStyle/>
          <a:p>
            <a:endParaRPr lang="tr-TR" dirty="0"/>
          </a:p>
        </p:txBody>
      </p:sp>
      <p:sp>
        <p:nvSpPr>
          <p:cNvPr id="4" name="Slayt Numarası Yer Tutucusu 3">
            <a:extLst>
              <a:ext uri="{FF2B5EF4-FFF2-40B4-BE49-F238E27FC236}">
                <a16:creationId xmlns:a16="http://schemas.microsoft.com/office/drawing/2014/main" id="{2F521956-DA33-4BE8-90C7-CC2C1C224938}"/>
              </a:ext>
            </a:extLst>
          </p:cNvPr>
          <p:cNvSpPr>
            <a:spLocks noGrp="1"/>
          </p:cNvSpPr>
          <p:nvPr>
            <p:ph type="sldNum" sz="quarter" idx="12"/>
          </p:nvPr>
        </p:nvSpPr>
        <p:spPr/>
        <p:txBody>
          <a:bodyPr/>
          <a:lstStyle/>
          <a:p>
            <a:fld id="{5887828C-E361-4CA5-9FFA-18E3AAF5C974}" type="slidenum">
              <a:rPr lang="tr-TR" smtClean="0"/>
              <a:t>‹#›</a:t>
            </a:fld>
            <a:endParaRPr lang="tr-TR" dirty="0"/>
          </a:p>
        </p:txBody>
      </p:sp>
    </p:spTree>
    <p:extLst>
      <p:ext uri="{BB962C8B-B14F-4D97-AF65-F5344CB8AC3E}">
        <p14:creationId xmlns:p14="http://schemas.microsoft.com/office/powerpoint/2010/main" val="2163794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B7F5F7E-7043-49EA-86E0-CCAE0E77C8E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0D4541F-016B-4DAC-9783-78643FF415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38252D6-9ADC-434B-8B91-141086DFF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A31C652-ADC4-42B9-B94F-2C3BEBF33840}"/>
              </a:ext>
            </a:extLst>
          </p:cNvPr>
          <p:cNvSpPr>
            <a:spLocks noGrp="1"/>
          </p:cNvSpPr>
          <p:nvPr>
            <p:ph type="dt" sz="half" idx="10"/>
          </p:nvPr>
        </p:nvSpPr>
        <p:spPr/>
        <p:txBody>
          <a:bodyPr/>
          <a:lstStyle/>
          <a:p>
            <a:fld id="{1C87B3C4-E26B-4D7F-8BA3-6274CE861E39}" type="datetimeFigureOut">
              <a:rPr lang="tr-TR" smtClean="0"/>
              <a:t>12.05.2019</a:t>
            </a:fld>
            <a:endParaRPr lang="tr-TR" dirty="0"/>
          </a:p>
        </p:txBody>
      </p:sp>
      <p:sp>
        <p:nvSpPr>
          <p:cNvPr id="6" name="Alt Bilgi Yer Tutucusu 5">
            <a:extLst>
              <a:ext uri="{FF2B5EF4-FFF2-40B4-BE49-F238E27FC236}">
                <a16:creationId xmlns:a16="http://schemas.microsoft.com/office/drawing/2014/main" id="{924C8F84-F4D3-4F21-8267-193181BD73EF}"/>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F241307D-5643-4398-9590-2C426DD223DA}"/>
              </a:ext>
            </a:extLst>
          </p:cNvPr>
          <p:cNvSpPr>
            <a:spLocks noGrp="1"/>
          </p:cNvSpPr>
          <p:nvPr>
            <p:ph type="sldNum" sz="quarter" idx="12"/>
          </p:nvPr>
        </p:nvSpPr>
        <p:spPr/>
        <p:txBody>
          <a:bodyPr/>
          <a:lstStyle/>
          <a:p>
            <a:fld id="{5887828C-E361-4CA5-9FFA-18E3AAF5C974}" type="slidenum">
              <a:rPr lang="tr-TR" smtClean="0"/>
              <a:t>‹#›</a:t>
            </a:fld>
            <a:endParaRPr lang="tr-TR" dirty="0"/>
          </a:p>
        </p:txBody>
      </p:sp>
    </p:spTree>
    <p:extLst>
      <p:ext uri="{BB962C8B-B14F-4D97-AF65-F5344CB8AC3E}">
        <p14:creationId xmlns:p14="http://schemas.microsoft.com/office/powerpoint/2010/main" val="2349614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1A14748-827E-46CA-9A59-CD3D5270F8F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6951103-6242-4E3A-809A-A67C61EF39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a:extLst>
              <a:ext uri="{FF2B5EF4-FFF2-40B4-BE49-F238E27FC236}">
                <a16:creationId xmlns:a16="http://schemas.microsoft.com/office/drawing/2014/main" id="{2AD0F5B8-3B20-4A13-BD1C-A58DB6A9EA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4559C0A-A607-46D5-B590-B883425CB26E}"/>
              </a:ext>
            </a:extLst>
          </p:cNvPr>
          <p:cNvSpPr>
            <a:spLocks noGrp="1"/>
          </p:cNvSpPr>
          <p:nvPr>
            <p:ph type="dt" sz="half" idx="10"/>
          </p:nvPr>
        </p:nvSpPr>
        <p:spPr/>
        <p:txBody>
          <a:bodyPr/>
          <a:lstStyle/>
          <a:p>
            <a:fld id="{1C87B3C4-E26B-4D7F-8BA3-6274CE861E39}" type="datetimeFigureOut">
              <a:rPr lang="tr-TR" smtClean="0"/>
              <a:t>12.05.2019</a:t>
            </a:fld>
            <a:endParaRPr lang="tr-TR" dirty="0"/>
          </a:p>
        </p:txBody>
      </p:sp>
      <p:sp>
        <p:nvSpPr>
          <p:cNvPr id="6" name="Alt Bilgi Yer Tutucusu 5">
            <a:extLst>
              <a:ext uri="{FF2B5EF4-FFF2-40B4-BE49-F238E27FC236}">
                <a16:creationId xmlns:a16="http://schemas.microsoft.com/office/drawing/2014/main" id="{88097AB7-C696-46E4-B20C-FC7DA30A6021}"/>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D1120658-E83A-4704-8774-025B8BEB072F}"/>
              </a:ext>
            </a:extLst>
          </p:cNvPr>
          <p:cNvSpPr>
            <a:spLocks noGrp="1"/>
          </p:cNvSpPr>
          <p:nvPr>
            <p:ph type="sldNum" sz="quarter" idx="12"/>
          </p:nvPr>
        </p:nvSpPr>
        <p:spPr/>
        <p:txBody>
          <a:bodyPr/>
          <a:lstStyle/>
          <a:p>
            <a:fld id="{5887828C-E361-4CA5-9FFA-18E3AAF5C974}" type="slidenum">
              <a:rPr lang="tr-TR" smtClean="0"/>
              <a:t>‹#›</a:t>
            </a:fld>
            <a:endParaRPr lang="tr-TR" dirty="0"/>
          </a:p>
        </p:txBody>
      </p:sp>
    </p:spTree>
    <p:extLst>
      <p:ext uri="{BB962C8B-B14F-4D97-AF65-F5344CB8AC3E}">
        <p14:creationId xmlns:p14="http://schemas.microsoft.com/office/powerpoint/2010/main" val="996116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81601640-BCFC-486B-BEBA-3E87EFA420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421BB87-3BCF-4172-B66D-DF8C1EA212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C5FBEE2-C513-47D0-84E1-932B2A4C21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7B3C4-E26B-4D7F-8BA3-6274CE861E39}" type="datetimeFigureOut">
              <a:rPr lang="tr-TR" smtClean="0"/>
              <a:t>12.05.2019</a:t>
            </a:fld>
            <a:endParaRPr lang="tr-TR" dirty="0"/>
          </a:p>
        </p:txBody>
      </p:sp>
      <p:sp>
        <p:nvSpPr>
          <p:cNvPr id="5" name="Alt Bilgi Yer Tutucusu 4">
            <a:extLst>
              <a:ext uri="{FF2B5EF4-FFF2-40B4-BE49-F238E27FC236}">
                <a16:creationId xmlns:a16="http://schemas.microsoft.com/office/drawing/2014/main" id="{B0716030-F912-48B7-AA75-68C2793D3C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a:extLst>
              <a:ext uri="{FF2B5EF4-FFF2-40B4-BE49-F238E27FC236}">
                <a16:creationId xmlns:a16="http://schemas.microsoft.com/office/drawing/2014/main" id="{A4A97C2C-3679-454D-B928-D5E751480F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7828C-E361-4CA5-9FFA-18E3AAF5C974}" type="slidenum">
              <a:rPr lang="tr-TR" smtClean="0"/>
              <a:t>‹#›</a:t>
            </a:fld>
            <a:endParaRPr lang="tr-TR" dirty="0"/>
          </a:p>
        </p:txBody>
      </p:sp>
    </p:spTree>
    <p:extLst>
      <p:ext uri="{BB962C8B-B14F-4D97-AF65-F5344CB8AC3E}">
        <p14:creationId xmlns:p14="http://schemas.microsoft.com/office/powerpoint/2010/main" val="3764677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about:blank" TargetMode="Externa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Freeform: Shape 1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17">
            <a:extLst>
              <a:ext uri="{FF2B5EF4-FFF2-40B4-BE49-F238E27FC236}">
                <a16:creationId xmlns:a16="http://schemas.microsoft.com/office/drawing/2014/main" id="{F55FFF17-D3D5-4F58-BA56-54EA901CE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4B6C52CB-572B-419F-96A3-0C3046AEE15E}"/>
              </a:ext>
            </a:extLst>
          </p:cNvPr>
          <p:cNvSpPr>
            <a:spLocks noGrp="1"/>
          </p:cNvSpPr>
          <p:nvPr>
            <p:ph type="ctrTitle"/>
          </p:nvPr>
        </p:nvSpPr>
        <p:spPr>
          <a:xfrm>
            <a:off x="804673" y="1409700"/>
            <a:ext cx="4152900" cy="2809875"/>
          </a:xfrm>
        </p:spPr>
        <p:txBody>
          <a:bodyPr anchor="b">
            <a:normAutofit/>
          </a:bodyPr>
          <a:lstStyle/>
          <a:p>
            <a:pPr algn="l"/>
            <a:r>
              <a:rPr lang="tr-TR" sz="4600" dirty="0">
                <a:solidFill>
                  <a:schemeClr val="bg1">
                    <a:lumMod val="85000"/>
                    <a:lumOff val="15000"/>
                  </a:schemeClr>
                </a:solidFill>
              </a:rPr>
              <a:t>Serebrovasküler Olaylarda Kan Basıncı Kontrolü</a:t>
            </a:r>
          </a:p>
        </p:txBody>
      </p:sp>
      <p:sp>
        <p:nvSpPr>
          <p:cNvPr id="3" name="Alt Başlık 2">
            <a:extLst>
              <a:ext uri="{FF2B5EF4-FFF2-40B4-BE49-F238E27FC236}">
                <a16:creationId xmlns:a16="http://schemas.microsoft.com/office/drawing/2014/main" id="{08C16E00-C2D8-47C8-B300-BABCAE86690E}"/>
              </a:ext>
            </a:extLst>
          </p:cNvPr>
          <p:cNvSpPr>
            <a:spLocks noGrp="1"/>
          </p:cNvSpPr>
          <p:nvPr>
            <p:ph type="subTitle" idx="1"/>
          </p:nvPr>
        </p:nvSpPr>
        <p:spPr>
          <a:xfrm>
            <a:off x="804672" y="4219575"/>
            <a:ext cx="3348228" cy="928494"/>
          </a:xfrm>
        </p:spPr>
        <p:txBody>
          <a:bodyPr anchor="t">
            <a:normAutofit/>
          </a:bodyPr>
          <a:lstStyle/>
          <a:p>
            <a:pPr algn="l"/>
            <a:r>
              <a:rPr lang="tr-TR" sz="2000" b="1" i="1" dirty="0">
                <a:solidFill>
                  <a:schemeClr val="bg1">
                    <a:lumMod val="85000"/>
                    <a:lumOff val="15000"/>
                  </a:schemeClr>
                </a:solidFill>
              </a:rPr>
              <a:t>Dr. Ramazan SİVİL</a:t>
            </a:r>
          </a:p>
          <a:p>
            <a:pPr algn="l"/>
            <a:r>
              <a:rPr lang="tr-TR" sz="2000" b="1" i="1" dirty="0">
                <a:solidFill>
                  <a:schemeClr val="bg1">
                    <a:lumMod val="85000"/>
                    <a:lumOff val="15000"/>
                  </a:schemeClr>
                </a:solidFill>
              </a:rPr>
              <a:t>Prof. Dr. Erkan GÖKSU</a:t>
            </a:r>
          </a:p>
        </p:txBody>
      </p:sp>
      <p:pic>
        <p:nvPicPr>
          <p:cNvPr id="4" name="İçerik Yer Tutucusu 4" descr="Kafa içinde beyin">
            <a:extLst>
              <a:ext uri="{FF2B5EF4-FFF2-40B4-BE49-F238E27FC236}">
                <a16:creationId xmlns:a16="http://schemas.microsoft.com/office/drawing/2014/main" id="{6559CB9F-F1E4-4CD4-B4FF-DBED36ADF0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10089" y="1409700"/>
            <a:ext cx="4286250" cy="4286250"/>
          </a:xfrm>
          <a:prstGeom prst="rect">
            <a:avLst/>
          </a:prstGeom>
        </p:spPr>
      </p:pic>
    </p:spTree>
    <p:extLst>
      <p:ext uri="{BB962C8B-B14F-4D97-AF65-F5344CB8AC3E}">
        <p14:creationId xmlns:p14="http://schemas.microsoft.com/office/powerpoint/2010/main" val="28774834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8C04C7F4-106E-4E98-8947-71E83ACE5019}"/>
              </a:ext>
            </a:extLst>
          </p:cNvPr>
          <p:cNvSpPr>
            <a:spLocks noGrp="1"/>
          </p:cNvSpPr>
          <p:nvPr>
            <p:ph type="title"/>
          </p:nvPr>
        </p:nvSpPr>
        <p:spPr>
          <a:xfrm>
            <a:off x="655320" y="365125"/>
            <a:ext cx="9013052" cy="1623312"/>
          </a:xfrm>
        </p:spPr>
        <p:txBody>
          <a:bodyPr anchor="b">
            <a:normAutofit/>
          </a:bodyPr>
          <a:lstStyle/>
          <a:p>
            <a:r>
              <a:rPr lang="tr-TR" sz="4000" dirty="0"/>
              <a:t>Kan Basıncı Kontrolü</a:t>
            </a: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A27D1676-FE34-49E8-A1B6-58C5AF68F0BD}"/>
              </a:ext>
            </a:extLst>
          </p:cNvPr>
          <p:cNvSpPr>
            <a:spLocks noGrp="1"/>
          </p:cNvSpPr>
          <p:nvPr>
            <p:ph idx="1"/>
          </p:nvPr>
        </p:nvSpPr>
        <p:spPr>
          <a:xfrm>
            <a:off x="655320" y="2644518"/>
            <a:ext cx="9013052" cy="3327251"/>
          </a:xfrm>
        </p:spPr>
        <p:txBody>
          <a:bodyPr>
            <a:normAutofit/>
          </a:bodyPr>
          <a:lstStyle/>
          <a:p>
            <a:r>
              <a:rPr lang="tr-TR" sz="2000" dirty="0"/>
              <a:t>Akut hemorajik inme ve iskemik inme olaylarında kan basıncı kontrolüne yaklaşım birbirinden farklılık gösterir.</a:t>
            </a:r>
          </a:p>
          <a:p>
            <a:r>
              <a:rPr lang="tr-TR" sz="2000" dirty="0"/>
              <a:t>Bu nedenle yönetim ve karar verme için nöro görüntüleme gerekir</a:t>
            </a:r>
          </a:p>
          <a:p>
            <a:r>
              <a:rPr lang="tr-TR" sz="2000" dirty="0"/>
              <a:t>BT veya MR görüntülemede kullanılabilir</a:t>
            </a:r>
          </a:p>
          <a:p>
            <a:r>
              <a:rPr lang="tr-TR" sz="2000" dirty="0"/>
              <a:t>İnmelerin akut ve kronik dönemlerindeki yönetim de farklılık gösterir.</a:t>
            </a:r>
          </a:p>
        </p:txBody>
      </p:sp>
    </p:spTree>
    <p:extLst>
      <p:ext uri="{BB962C8B-B14F-4D97-AF65-F5344CB8AC3E}">
        <p14:creationId xmlns:p14="http://schemas.microsoft.com/office/powerpoint/2010/main" val="199421545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F1013E1A-B2D7-45E0-B4E4-09A15DCC139C}"/>
              </a:ext>
            </a:extLst>
          </p:cNvPr>
          <p:cNvSpPr>
            <a:spLocks noGrp="1"/>
          </p:cNvSpPr>
          <p:nvPr>
            <p:ph type="title"/>
          </p:nvPr>
        </p:nvSpPr>
        <p:spPr>
          <a:xfrm>
            <a:off x="655320" y="365125"/>
            <a:ext cx="9013052" cy="1623312"/>
          </a:xfrm>
        </p:spPr>
        <p:txBody>
          <a:bodyPr anchor="b">
            <a:normAutofit/>
          </a:bodyPr>
          <a:lstStyle/>
          <a:p>
            <a:r>
              <a:rPr lang="tr-TR" sz="4000" dirty="0"/>
              <a:t>Akut İskemik İnme</a:t>
            </a: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EC0FF879-6BE7-4A7A-A21B-FF8A563BD584}"/>
              </a:ext>
            </a:extLst>
          </p:cNvPr>
          <p:cNvSpPr>
            <a:spLocks noGrp="1"/>
          </p:cNvSpPr>
          <p:nvPr>
            <p:ph idx="1"/>
          </p:nvPr>
        </p:nvSpPr>
        <p:spPr>
          <a:xfrm>
            <a:off x="655320" y="2644518"/>
            <a:ext cx="9013052" cy="3327251"/>
          </a:xfrm>
        </p:spPr>
        <p:txBody>
          <a:bodyPr>
            <a:normAutofit/>
          </a:bodyPr>
          <a:lstStyle/>
          <a:p>
            <a:r>
              <a:rPr lang="tr-TR" sz="2000" dirty="0"/>
              <a:t>Antihipertansif tedavinin uzun vadeli faydası, akut iskemik inmenin ilk tedavisi sırasında kan basıncında bir azalmanın faydalı olacağı anlamına gelmez.</a:t>
            </a:r>
          </a:p>
          <a:p>
            <a:r>
              <a:rPr lang="tr-TR" sz="2000" dirty="0"/>
              <a:t>Bu hastalarda tıkalı damarın distalindeki perfüzyon basıncı düşük ve distal damarlar dilatedir. </a:t>
            </a:r>
          </a:p>
          <a:p>
            <a:r>
              <a:rPr lang="tr-TR" sz="2000" dirty="0"/>
              <a:t>Bozulmuş serebral otoregülasyon nedeniyle bu dilate damarlardaki kan akımı sistemik kan basıncına bağlı olduğu düşünülmektedir.</a:t>
            </a:r>
          </a:p>
        </p:txBody>
      </p:sp>
    </p:spTree>
    <p:extLst>
      <p:ext uri="{BB962C8B-B14F-4D97-AF65-F5344CB8AC3E}">
        <p14:creationId xmlns:p14="http://schemas.microsoft.com/office/powerpoint/2010/main" val="257890518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F1013E1A-B2D7-45E0-B4E4-09A15DCC139C}"/>
              </a:ext>
            </a:extLst>
          </p:cNvPr>
          <p:cNvSpPr>
            <a:spLocks noGrp="1"/>
          </p:cNvSpPr>
          <p:nvPr>
            <p:ph type="title"/>
          </p:nvPr>
        </p:nvSpPr>
        <p:spPr>
          <a:xfrm>
            <a:off x="655320" y="365125"/>
            <a:ext cx="9013052" cy="1623312"/>
          </a:xfrm>
        </p:spPr>
        <p:txBody>
          <a:bodyPr anchor="b">
            <a:normAutofit/>
          </a:bodyPr>
          <a:lstStyle/>
          <a:p>
            <a:r>
              <a:rPr lang="tr-TR" sz="4000" dirty="0"/>
              <a:t>Akut İskemik İnme</a:t>
            </a: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EC0FF879-6BE7-4A7A-A21B-FF8A563BD584}"/>
              </a:ext>
            </a:extLst>
          </p:cNvPr>
          <p:cNvSpPr>
            <a:spLocks noGrp="1"/>
          </p:cNvSpPr>
          <p:nvPr>
            <p:ph idx="1"/>
          </p:nvPr>
        </p:nvSpPr>
        <p:spPr>
          <a:xfrm>
            <a:off x="655320" y="2644518"/>
            <a:ext cx="9013052" cy="3327251"/>
          </a:xfrm>
        </p:spPr>
        <p:txBody>
          <a:bodyPr>
            <a:normAutofit/>
          </a:bodyPr>
          <a:lstStyle/>
          <a:p>
            <a:r>
              <a:rPr lang="tr-TR" sz="2000" dirty="0"/>
              <a:t>Akut inme hastalarında arteriyel kan basıncı genellikle artmıştır. Bunun sebebi kronik hipertansiyon, akut sempatik yanıt veya inme aracılı mekanizmalar olabilir.</a:t>
            </a:r>
          </a:p>
          <a:p>
            <a:r>
              <a:rPr lang="tr-TR" sz="2000" dirty="0"/>
              <a:t>Bir çok durumda akut artmış kan basıncı, beyinde borderline iskemik alanların perfüzyonunu sağlamak için gereklidir. </a:t>
            </a:r>
          </a:p>
          <a:p>
            <a:r>
              <a:rPr lang="tr-TR" sz="2000" dirty="0"/>
              <a:t>Serebral iskemi sonrasında kan basıncının sıklıkla kendiliğinden yükseldiği gözlemi, bu koruyucu hipotez ile tutarlıdır, ancak akut olaya ve hastaneye yatışa bir stres yanıtı da katkıda bulunabilir.</a:t>
            </a:r>
          </a:p>
          <a:p>
            <a:r>
              <a:rPr lang="tr-TR" sz="2000" dirty="0"/>
              <a:t>Hipertansif etki geçicidir. Kan basıncı 10 gün içinde 20/10 mmHg kadar düşebilir. </a:t>
            </a:r>
          </a:p>
        </p:txBody>
      </p:sp>
    </p:spTree>
    <p:extLst>
      <p:ext uri="{BB962C8B-B14F-4D97-AF65-F5344CB8AC3E}">
        <p14:creationId xmlns:p14="http://schemas.microsoft.com/office/powerpoint/2010/main" val="17336748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Unvan 1">
            <a:extLst>
              <a:ext uri="{FF2B5EF4-FFF2-40B4-BE49-F238E27FC236}">
                <a16:creationId xmlns:a16="http://schemas.microsoft.com/office/drawing/2014/main" id="{84F5E4CB-1589-4C62-9612-3C439D8654E8}"/>
              </a:ext>
            </a:extLst>
          </p:cNvPr>
          <p:cNvSpPr>
            <a:spLocks noGrp="1"/>
          </p:cNvSpPr>
          <p:nvPr>
            <p:ph type="title"/>
          </p:nvPr>
        </p:nvSpPr>
        <p:spPr>
          <a:xfrm>
            <a:off x="801098" y="1396289"/>
            <a:ext cx="6387102" cy="1325563"/>
          </a:xfrm>
        </p:spPr>
        <p:txBody>
          <a:bodyPr>
            <a:normAutofit/>
          </a:bodyPr>
          <a:lstStyle/>
          <a:p>
            <a:r>
              <a:rPr lang="tr-TR" dirty="0"/>
              <a:t>Akut İskemik İnme</a:t>
            </a:r>
          </a:p>
        </p:txBody>
      </p:sp>
      <p:sp>
        <p:nvSpPr>
          <p:cNvPr id="3" name="İçerik Yer Tutucusu 2">
            <a:extLst>
              <a:ext uri="{FF2B5EF4-FFF2-40B4-BE49-F238E27FC236}">
                <a16:creationId xmlns:a16="http://schemas.microsoft.com/office/drawing/2014/main" id="{EC0FF879-6BE7-4A7A-A21B-FF8A563BD584}"/>
              </a:ext>
            </a:extLst>
          </p:cNvPr>
          <p:cNvSpPr>
            <a:spLocks noGrp="1"/>
          </p:cNvSpPr>
          <p:nvPr>
            <p:ph idx="1"/>
          </p:nvPr>
        </p:nvSpPr>
        <p:spPr>
          <a:xfrm>
            <a:off x="805542" y="2871982"/>
            <a:ext cx="6382657" cy="3181684"/>
          </a:xfrm>
        </p:spPr>
        <p:txBody>
          <a:bodyPr anchor="t">
            <a:normAutofit/>
          </a:bodyPr>
          <a:lstStyle/>
          <a:p>
            <a:r>
              <a:rPr lang="tr-TR" sz="1800" dirty="0"/>
              <a:t>International Stroke Trial (IST) çalışmasındaki 17,398 akut inme hastası ile yapılan analize göre bazal SBP ve kötü sonuçlar arasında U-Shaped ilişki bulunmuş.</a:t>
            </a:r>
            <a:endParaRPr lang="tr-TR" sz="1800" baseline="30000" dirty="0"/>
          </a:p>
          <a:p>
            <a:r>
              <a:rPr lang="tr-TR" sz="1800" dirty="0"/>
              <a:t>Artmış sistolik kan basıncı tekrarlayan iskemik inme riski artışı ile ilişkili bulunmuş.( 130mmHg kan basıncına göre &gt;200mmHg kan basıncı olanlarda %50 daha fazla rekürrens riski.)</a:t>
            </a:r>
          </a:p>
          <a:p>
            <a:r>
              <a:rPr lang="tr-TR" sz="1800" dirty="0"/>
              <a:t>Düşük kan basıncı (özellikle &lt;120mmHg) koroner arter hastalığından ölümlerin sayısının fazlalığıyla ilişkili bulunmuş.</a:t>
            </a:r>
          </a:p>
        </p:txBody>
      </p:sp>
      <p:sp>
        <p:nvSpPr>
          <p:cNvPr id="15" name="Rectangle 14">
            <a:extLst>
              <a:ext uri="{FF2B5EF4-FFF2-40B4-BE49-F238E27FC236}">
                <a16:creationId xmlns:a16="http://schemas.microsoft.com/office/drawing/2014/main" id="{61445B8C-D724-4F73-AB77-3CCE4E822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20963"/>
            <a:ext cx="4657345" cy="6816065"/>
          </a:xfrm>
          <a:prstGeom prst="rect">
            <a:avLst/>
          </a:prstGeom>
          <a:solidFill>
            <a:schemeClr val="bg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Resim 3" descr="metin, harita içeren bir resim&#10;&#10;Açıklama otomatik olarak oluşturuldu">
            <a:extLst>
              <a:ext uri="{FF2B5EF4-FFF2-40B4-BE49-F238E27FC236}">
                <a16:creationId xmlns:a16="http://schemas.microsoft.com/office/drawing/2014/main" id="{90EE8D02-DEBD-4EFE-B308-7F33363186B6}"/>
              </a:ext>
            </a:extLst>
          </p:cNvPr>
          <p:cNvPicPr>
            <a:picLocks noChangeAspect="1"/>
          </p:cNvPicPr>
          <p:nvPr/>
        </p:nvPicPr>
        <p:blipFill>
          <a:blip r:embed="rId3"/>
          <a:stretch>
            <a:fillRect/>
          </a:stretch>
        </p:blipFill>
        <p:spPr>
          <a:xfrm>
            <a:off x="8345795" y="342696"/>
            <a:ext cx="3052560" cy="2779875"/>
          </a:xfrm>
          <a:prstGeom prst="rect">
            <a:avLst/>
          </a:prstGeom>
        </p:spPr>
      </p:pic>
      <p:cxnSp>
        <p:nvCxnSpPr>
          <p:cNvPr id="17" name="Straight Connector 16">
            <a:extLst>
              <a:ext uri="{FF2B5EF4-FFF2-40B4-BE49-F238E27FC236}">
                <a16:creationId xmlns:a16="http://schemas.microsoft.com/office/drawing/2014/main" id="{99905336-A7CD-4C75-9E77-C704674F40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73347" y="3429000"/>
            <a:ext cx="1597456" cy="0"/>
          </a:xfrm>
          <a:prstGeom prst="line">
            <a:avLst/>
          </a:prstGeom>
          <a:ln w="5080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Resim 4" descr="nesne içeren bir resim&#10;&#10;Açıklama otomatik olarak oluşturuldu">
            <a:extLst>
              <a:ext uri="{FF2B5EF4-FFF2-40B4-BE49-F238E27FC236}">
                <a16:creationId xmlns:a16="http://schemas.microsoft.com/office/drawing/2014/main" id="{D666BE8B-B298-4FFD-8A7D-57CBF1918F99}"/>
              </a:ext>
            </a:extLst>
          </p:cNvPr>
          <p:cNvPicPr>
            <a:picLocks noChangeAspect="1"/>
          </p:cNvPicPr>
          <p:nvPr/>
        </p:nvPicPr>
        <p:blipFill>
          <a:blip r:embed="rId4"/>
          <a:stretch>
            <a:fillRect/>
          </a:stretch>
        </p:blipFill>
        <p:spPr>
          <a:xfrm>
            <a:off x="8496107" y="3735414"/>
            <a:ext cx="2751935" cy="2779874"/>
          </a:xfrm>
          <a:prstGeom prst="rect">
            <a:avLst/>
          </a:prstGeom>
        </p:spPr>
      </p:pic>
      <p:sp>
        <p:nvSpPr>
          <p:cNvPr id="7" name="Alt Bilgi Yer Tutucusu 6">
            <a:extLst>
              <a:ext uri="{FF2B5EF4-FFF2-40B4-BE49-F238E27FC236}">
                <a16:creationId xmlns:a16="http://schemas.microsoft.com/office/drawing/2014/main" id="{95B63B27-1A52-49F8-B50E-89025159447A}"/>
              </a:ext>
            </a:extLst>
          </p:cNvPr>
          <p:cNvSpPr>
            <a:spLocks noGrp="1"/>
          </p:cNvSpPr>
          <p:nvPr>
            <p:ph type="ftr" sz="quarter" idx="11"/>
          </p:nvPr>
        </p:nvSpPr>
        <p:spPr>
          <a:xfrm>
            <a:off x="626534" y="6053666"/>
            <a:ext cx="6908122" cy="461623"/>
          </a:xfrm>
        </p:spPr>
        <p:txBody>
          <a:bodyPr/>
          <a:lstStyle/>
          <a:p>
            <a:r>
              <a:rPr lang="en-US" u="sng" dirty="0">
                <a:solidFill>
                  <a:schemeClr val="tx1"/>
                </a:solidFill>
                <a:hlinkClick r:id="rId5">
                  <a:extLst>
                    <a:ext uri="{A12FA001-AC4F-418D-AE19-62706E023703}">
                      <ahyp:hlinkClr xmlns:ahyp="http://schemas.microsoft.com/office/drawing/2018/hyperlinkcolor" val="tx"/>
                    </a:ext>
                  </a:extLst>
                </a:hlinkClick>
              </a:rPr>
              <a:t>Leonardi-Bee J, Bath PM, Phillips SJ, et al. Blood pressure and clinical outcomes in the International Stroke Trial. Stroke 2002; 33:1315.</a:t>
            </a:r>
            <a:endParaRPr lang="en-US" dirty="0">
              <a:solidFill>
                <a:schemeClr val="tx1"/>
              </a:solidFill>
            </a:endParaRPr>
          </a:p>
          <a:p>
            <a:endParaRPr lang="tr-TR" dirty="0">
              <a:solidFill>
                <a:schemeClr val="tx1"/>
              </a:solidFill>
            </a:endParaRPr>
          </a:p>
        </p:txBody>
      </p:sp>
    </p:spTree>
    <p:extLst>
      <p:ext uri="{BB962C8B-B14F-4D97-AF65-F5344CB8AC3E}">
        <p14:creationId xmlns:p14="http://schemas.microsoft.com/office/powerpoint/2010/main" val="45712760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Unvan 1">
            <a:extLst>
              <a:ext uri="{FF2B5EF4-FFF2-40B4-BE49-F238E27FC236}">
                <a16:creationId xmlns:a16="http://schemas.microsoft.com/office/drawing/2014/main" id="{4C0B766D-615C-45C5-8C55-E120B2D924E6}"/>
              </a:ext>
            </a:extLst>
          </p:cNvPr>
          <p:cNvSpPr>
            <a:spLocks noGrp="1"/>
          </p:cNvSpPr>
          <p:nvPr>
            <p:ph type="title"/>
          </p:nvPr>
        </p:nvSpPr>
        <p:spPr>
          <a:xfrm>
            <a:off x="838200" y="723578"/>
            <a:ext cx="4595071" cy="1645501"/>
          </a:xfrm>
        </p:spPr>
        <p:txBody>
          <a:bodyPr>
            <a:normAutofit/>
          </a:bodyPr>
          <a:lstStyle/>
          <a:p>
            <a:r>
              <a:rPr lang="tr-TR" dirty="0"/>
              <a:t>Akut İskemik İnme</a:t>
            </a:r>
          </a:p>
        </p:txBody>
      </p:sp>
      <p:sp>
        <p:nvSpPr>
          <p:cNvPr id="3" name="İçerik Yer Tutucusu 2">
            <a:extLst>
              <a:ext uri="{FF2B5EF4-FFF2-40B4-BE49-F238E27FC236}">
                <a16:creationId xmlns:a16="http://schemas.microsoft.com/office/drawing/2014/main" id="{EC0FF879-6BE7-4A7A-A21B-FF8A563BD584}"/>
              </a:ext>
            </a:extLst>
          </p:cNvPr>
          <p:cNvSpPr>
            <a:spLocks noGrp="1"/>
          </p:cNvSpPr>
          <p:nvPr>
            <p:ph idx="1"/>
          </p:nvPr>
        </p:nvSpPr>
        <p:spPr>
          <a:xfrm>
            <a:off x="838200" y="2548467"/>
            <a:ext cx="4595071" cy="3628495"/>
          </a:xfrm>
        </p:spPr>
        <p:txBody>
          <a:bodyPr>
            <a:normAutofit/>
          </a:bodyPr>
          <a:lstStyle/>
          <a:p>
            <a:r>
              <a:rPr lang="tr-TR" sz="1900" dirty="0"/>
              <a:t>Okinawa’da akut iskemik inme geçiren 1004 hastanın analizinde başvurudaki kan basıncı yüksekliği ile inmeden 30 gün sonraki ölüm arasında U-shaped ilişki bulunmuş.</a:t>
            </a:r>
          </a:p>
          <a:p>
            <a:r>
              <a:rPr lang="tr-TR" sz="1900" dirty="0"/>
              <a:t>U şeklindeki ilişki, önceden hipertansiyonu olan hastalarda, önceden hipertansiyonu olmayanlara göre daha yüksek basınca doğru kaymıştır. Bu bulgu, uzun süredir devam eden hipertansiyonda ortaya çıkan beyin otoregülasyonunda görülen değişimi yansıtmaktadır</a:t>
            </a:r>
          </a:p>
        </p:txBody>
      </p:sp>
      <p:sp>
        <p:nvSpPr>
          <p:cNvPr id="7" name="Alt Bilgi Yer Tutucusu 6">
            <a:extLst>
              <a:ext uri="{FF2B5EF4-FFF2-40B4-BE49-F238E27FC236}">
                <a16:creationId xmlns:a16="http://schemas.microsoft.com/office/drawing/2014/main" id="{9CF4ED2B-50F2-435A-AD69-FA55912E13FF}"/>
              </a:ext>
            </a:extLst>
          </p:cNvPr>
          <p:cNvSpPr>
            <a:spLocks noGrp="1"/>
          </p:cNvSpPr>
          <p:nvPr>
            <p:ph type="ftr" sz="quarter" idx="11"/>
          </p:nvPr>
        </p:nvSpPr>
        <p:spPr>
          <a:xfrm>
            <a:off x="836593" y="6355080"/>
            <a:ext cx="4595071" cy="365125"/>
          </a:xfrm>
        </p:spPr>
        <p:txBody>
          <a:bodyPr>
            <a:normAutofit/>
          </a:bodyPr>
          <a:lstStyle/>
          <a:p>
            <a:pPr algn="l">
              <a:lnSpc>
                <a:spcPct val="90000"/>
              </a:lnSpc>
              <a:spcAft>
                <a:spcPts val="600"/>
              </a:spcAft>
            </a:pPr>
            <a:r>
              <a:rPr lang="en-US" sz="900" u="sng" dirty="0">
                <a:solidFill>
                  <a:schemeClr val="tx1">
                    <a:alpha val="80000"/>
                  </a:schemeClr>
                </a:solidFill>
                <a:hlinkClick r:id="rId3">
                  <a:extLst>
                    <a:ext uri="{A12FA001-AC4F-418D-AE19-62706E023703}">
                      <ahyp:hlinkClr xmlns:ahyp="http://schemas.microsoft.com/office/drawing/2018/hyperlinkcolor" val="tx"/>
                    </a:ext>
                  </a:extLst>
                </a:hlinkClick>
              </a:rPr>
              <a:t>Okumura K, Ohya Y, Maehara A, et al. Effects of blood pressure levels on case fatality after acute stroke. J Hypertens 2005; 23:1217.</a:t>
            </a:r>
            <a:endParaRPr lang="en-US" sz="900" dirty="0">
              <a:solidFill>
                <a:schemeClr val="tx1">
                  <a:alpha val="80000"/>
                </a:schemeClr>
              </a:solidFill>
            </a:endParaRPr>
          </a:p>
        </p:txBody>
      </p:sp>
      <p:sp>
        <p:nvSpPr>
          <p:cNvPr id="22" name="Rectangle 21">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Resim 3">
            <a:extLst>
              <a:ext uri="{FF2B5EF4-FFF2-40B4-BE49-F238E27FC236}">
                <a16:creationId xmlns:a16="http://schemas.microsoft.com/office/drawing/2014/main" id="{5F5E6EE1-606D-4A8C-9815-4D040CDDD418}"/>
              </a:ext>
            </a:extLst>
          </p:cNvPr>
          <p:cNvPicPr>
            <a:picLocks noChangeAspect="1"/>
          </p:cNvPicPr>
          <p:nvPr/>
        </p:nvPicPr>
        <p:blipFill>
          <a:blip r:embed="rId4"/>
          <a:stretch>
            <a:fillRect/>
          </a:stretch>
        </p:blipFill>
        <p:spPr>
          <a:xfrm>
            <a:off x="6684123" y="321734"/>
            <a:ext cx="1837887" cy="2739814"/>
          </a:xfrm>
          <a:prstGeom prst="rect">
            <a:avLst/>
          </a:prstGeom>
        </p:spPr>
      </p:pic>
      <p:sp>
        <p:nvSpPr>
          <p:cNvPr id="28" name="Rectangle 27">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Resim 4" descr="ekran görüntüsü içeren bir resim&#10;&#10;Açıklama otomatik olarak oluşturuldu">
            <a:extLst>
              <a:ext uri="{FF2B5EF4-FFF2-40B4-BE49-F238E27FC236}">
                <a16:creationId xmlns:a16="http://schemas.microsoft.com/office/drawing/2014/main" id="{268551F0-26FA-4035-A69A-713F216E110E}"/>
              </a:ext>
            </a:extLst>
          </p:cNvPr>
          <p:cNvPicPr>
            <a:picLocks noChangeAspect="1"/>
          </p:cNvPicPr>
          <p:nvPr/>
        </p:nvPicPr>
        <p:blipFill>
          <a:blip r:embed="rId5"/>
          <a:stretch>
            <a:fillRect/>
          </a:stretch>
        </p:blipFill>
        <p:spPr>
          <a:xfrm>
            <a:off x="9753736" y="321734"/>
            <a:ext cx="1862394" cy="2739814"/>
          </a:xfrm>
          <a:prstGeom prst="rect">
            <a:avLst/>
          </a:prstGeom>
        </p:spPr>
      </p:pic>
      <p:pic>
        <p:nvPicPr>
          <p:cNvPr id="9" name="Resim 8">
            <a:extLst>
              <a:ext uri="{FF2B5EF4-FFF2-40B4-BE49-F238E27FC236}">
                <a16:creationId xmlns:a16="http://schemas.microsoft.com/office/drawing/2014/main" id="{488F3A67-4B71-4FB0-B564-829546EFF34C}"/>
              </a:ext>
            </a:extLst>
          </p:cNvPr>
          <p:cNvPicPr>
            <a:picLocks noChangeAspect="1"/>
          </p:cNvPicPr>
          <p:nvPr/>
        </p:nvPicPr>
        <p:blipFill>
          <a:blip r:embed="rId6"/>
          <a:stretch>
            <a:fillRect/>
          </a:stretch>
        </p:blipFill>
        <p:spPr>
          <a:xfrm>
            <a:off x="7759821" y="3796452"/>
            <a:ext cx="2768358" cy="2559898"/>
          </a:xfrm>
          <a:prstGeom prst="rect">
            <a:avLst/>
          </a:prstGeom>
        </p:spPr>
      </p:pic>
    </p:spTree>
    <p:extLst>
      <p:ext uri="{BB962C8B-B14F-4D97-AF65-F5344CB8AC3E}">
        <p14:creationId xmlns:p14="http://schemas.microsoft.com/office/powerpoint/2010/main" val="24017872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8C04C7F4-106E-4E98-8947-71E83ACE5019}"/>
              </a:ext>
            </a:extLst>
          </p:cNvPr>
          <p:cNvSpPr>
            <a:spLocks noGrp="1"/>
          </p:cNvSpPr>
          <p:nvPr>
            <p:ph type="title"/>
          </p:nvPr>
        </p:nvSpPr>
        <p:spPr>
          <a:xfrm>
            <a:off x="655320" y="365125"/>
            <a:ext cx="9013052" cy="1623312"/>
          </a:xfrm>
        </p:spPr>
        <p:txBody>
          <a:bodyPr anchor="b">
            <a:normAutofit/>
          </a:bodyPr>
          <a:lstStyle/>
          <a:p>
            <a:r>
              <a:rPr lang="tr-TR" sz="4000" dirty="0"/>
              <a:t>KB düşürmenin etkisi</a:t>
            </a: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A27D1676-FE34-49E8-A1B6-58C5AF68F0BD}"/>
              </a:ext>
            </a:extLst>
          </p:cNvPr>
          <p:cNvSpPr>
            <a:spLocks noGrp="1"/>
          </p:cNvSpPr>
          <p:nvPr>
            <p:ph idx="1"/>
          </p:nvPr>
        </p:nvSpPr>
        <p:spPr>
          <a:xfrm>
            <a:off x="655320" y="2644518"/>
            <a:ext cx="9013052" cy="3327251"/>
          </a:xfrm>
        </p:spPr>
        <p:txBody>
          <a:bodyPr>
            <a:normAutofit/>
          </a:bodyPr>
          <a:lstStyle/>
          <a:p>
            <a:r>
              <a:rPr lang="tr-TR" sz="2000" dirty="0"/>
              <a:t>İnmenin akut döneminde (24saat) kan basıncı azaltma ile iskemik penumbranın geri dönüşümsüz hasar riski oluşturabileceğini gösteren çok az RCT vardır.</a:t>
            </a:r>
          </a:p>
          <a:p>
            <a:r>
              <a:rPr lang="tr-TR" sz="2000" dirty="0"/>
              <a:t>MAPAS çalışması, 12 saat içinde kan basıncını düşürmenin açıkça bir yararını göstermemiş ancak sonrasında yapılan analizde hedef KB 160-180 olan hastalarda diğer kan basınçlarına göre iyi sonuçların ihtimalini arttırmış.</a:t>
            </a:r>
          </a:p>
          <a:p>
            <a:r>
              <a:rPr lang="tr-TR" sz="2000" dirty="0"/>
              <a:t> RIGHT-2 denemesi, şüpheli inmenin başlamasından dört saat sonra kan basıncını düşürmenin fonksiyonel sonuçları iyileştirmediğini göstermiş, çalışmaya TİA, İSH ve inme taklitçileri de dahil edilmiş.</a:t>
            </a:r>
          </a:p>
          <a:p>
            <a:r>
              <a:rPr lang="tr-TR" sz="2000" dirty="0"/>
              <a:t>Birkaç çalışmada da 24 saat içinde kan basıncını düşürmenin klinik olarak kötüleşme ile ilişkilendirilmiş.*</a:t>
            </a:r>
          </a:p>
          <a:p>
            <a:endParaRPr lang="tr-TR" sz="2000" dirty="0"/>
          </a:p>
          <a:p>
            <a:endParaRPr lang="tr-TR" sz="2000" dirty="0"/>
          </a:p>
        </p:txBody>
      </p:sp>
      <p:sp>
        <p:nvSpPr>
          <p:cNvPr id="4" name="Altbilgi Yer Tutucusu 3"/>
          <p:cNvSpPr>
            <a:spLocks noGrp="1"/>
          </p:cNvSpPr>
          <p:nvPr>
            <p:ph type="ftr" sz="quarter" idx="11"/>
          </p:nvPr>
        </p:nvSpPr>
        <p:spPr>
          <a:xfrm>
            <a:off x="763660" y="6299805"/>
            <a:ext cx="8904711" cy="182563"/>
          </a:xfrm>
        </p:spPr>
        <p:txBody>
          <a:bodyPr/>
          <a:lstStyle/>
          <a:p>
            <a:pPr algn="l"/>
            <a:r>
              <a:rPr lang="en-US" u="sng" dirty="0">
                <a:solidFill>
                  <a:schemeClr val="tx1">
                    <a:lumMod val="95000"/>
                  </a:schemeClr>
                </a:solidFill>
                <a:hlinkClick r:id="rId3"/>
              </a:rPr>
              <a:t>Saver JL. Time is brain--quantified. Stroke 2006; 37:263.</a:t>
            </a:r>
            <a:endParaRPr lang="en-US" dirty="0">
              <a:solidFill>
                <a:schemeClr val="tx1">
                  <a:lumMod val="95000"/>
                </a:schemeClr>
              </a:solidFill>
            </a:endParaRPr>
          </a:p>
          <a:p>
            <a:pPr algn="l"/>
            <a:r>
              <a:rPr lang="en-US" u="sng" dirty="0">
                <a:solidFill>
                  <a:schemeClr val="tx1">
                    <a:lumMod val="95000"/>
                  </a:schemeClr>
                </a:solidFill>
                <a:hlinkClick r:id="rId4"/>
              </a:rPr>
              <a:t>Nasi LA, Martins SCO, Gus M, et al. Early Manipulation of Arterial Blood Pressure in Acute Ischemic Stroke (MAPAS): Results of a Randomized Controlled Trial. Neurocrit Care 2019; 30:372.</a:t>
            </a:r>
            <a:endParaRPr lang="tr-TR" u="sng" dirty="0">
              <a:solidFill>
                <a:schemeClr val="tx1">
                  <a:lumMod val="95000"/>
                </a:schemeClr>
              </a:solidFill>
            </a:endParaRPr>
          </a:p>
          <a:p>
            <a:pPr algn="l"/>
            <a:r>
              <a:rPr lang="tr-TR" u="sng" dirty="0">
                <a:hlinkClick r:id="rId5"/>
              </a:rPr>
              <a:t>RIGHT-2 Investigators. Prehospital transdermal glyceryl trinitrate in patients with ultra-acute presumed stroke (RIGHT-2): an ambulance-based, randomised, sham-controlled, blinded, phase 3 trial. Lancet 2019; 393:1009.</a:t>
            </a:r>
            <a:endParaRPr lang="tr-TR" dirty="0"/>
          </a:p>
          <a:p>
            <a:pPr algn="l"/>
            <a:endParaRPr lang="en-US" dirty="0">
              <a:solidFill>
                <a:schemeClr val="tx1">
                  <a:lumMod val="95000"/>
                </a:schemeClr>
              </a:solidFill>
            </a:endParaRPr>
          </a:p>
          <a:p>
            <a:pPr algn="l"/>
            <a:endParaRPr lang="tr-TR" dirty="0">
              <a:solidFill>
                <a:schemeClr val="tx1">
                  <a:lumMod val="95000"/>
                </a:schemeClr>
              </a:solidFill>
            </a:endParaRPr>
          </a:p>
        </p:txBody>
      </p:sp>
    </p:spTree>
    <p:extLst>
      <p:ext uri="{BB962C8B-B14F-4D97-AF65-F5344CB8AC3E}">
        <p14:creationId xmlns:p14="http://schemas.microsoft.com/office/powerpoint/2010/main" val="181421565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8C04C7F4-106E-4E98-8947-71E83ACE5019}"/>
              </a:ext>
            </a:extLst>
          </p:cNvPr>
          <p:cNvSpPr>
            <a:spLocks noGrp="1"/>
          </p:cNvSpPr>
          <p:nvPr>
            <p:ph type="title"/>
          </p:nvPr>
        </p:nvSpPr>
        <p:spPr>
          <a:xfrm>
            <a:off x="655320" y="365125"/>
            <a:ext cx="9013052" cy="1623312"/>
          </a:xfrm>
        </p:spPr>
        <p:txBody>
          <a:bodyPr anchor="b">
            <a:normAutofit/>
          </a:bodyPr>
          <a:lstStyle/>
          <a:p>
            <a:r>
              <a:rPr lang="tr-TR" sz="4000" dirty="0"/>
              <a:t>KB düşürmenin etkisi</a:t>
            </a: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A27D1676-FE34-49E8-A1B6-58C5AF68F0BD}"/>
              </a:ext>
            </a:extLst>
          </p:cNvPr>
          <p:cNvSpPr>
            <a:spLocks noGrp="1"/>
          </p:cNvSpPr>
          <p:nvPr>
            <p:ph idx="1"/>
          </p:nvPr>
        </p:nvSpPr>
        <p:spPr>
          <a:xfrm>
            <a:off x="655320" y="2644518"/>
            <a:ext cx="9013052" cy="3327251"/>
          </a:xfrm>
        </p:spPr>
        <p:txBody>
          <a:bodyPr>
            <a:normAutofit lnSpcReduction="10000"/>
          </a:bodyPr>
          <a:lstStyle/>
          <a:p>
            <a:r>
              <a:rPr lang="tr-TR" sz="2000" dirty="0"/>
              <a:t>Diğer geniş çalışmalarda (CATIS, SCAST, COSSACS, ENOS) genelde 30-48 saat başlangıçlı hastalar alınmış ve akut inmenin ilk saatlerindeki kan basıncı etkisi ile yeterince bilgi vermiyorlarmış. </a:t>
            </a:r>
          </a:p>
          <a:p>
            <a:r>
              <a:rPr lang="tr-TR" sz="2000" dirty="0"/>
              <a:t>2014 yılında antihipertansif ilaç çalışmalarının 16 sının meta analizinden(ENOS dahil) alınan 19bin üzerinde akut inme olan hastalarda erken kan basıncı düşürmenin fonksiyonel sonuca etkisi olmadığı gösterilmiş.</a:t>
            </a:r>
          </a:p>
          <a:p>
            <a:r>
              <a:rPr lang="tr-TR" sz="2000" dirty="0"/>
              <a:t>2015 yılında 13 RKÇ’da 12bin üzerinde hastada 3 gün içinde kan basıncı düşürmenin ölüm riskini etkilemediği gösterilmiş.</a:t>
            </a:r>
          </a:p>
          <a:p>
            <a:r>
              <a:rPr lang="tr-TR" sz="2000" dirty="0"/>
              <a:t>COSSACS ve ENOS çalışmalarında alınan hasta bilgilerinden yapılan meta analizlerde antihipertansif tedaviyi kesmenin veya devam etmenin ölüm riskine etkisi olmadığı gösterilmiş.</a:t>
            </a:r>
          </a:p>
        </p:txBody>
      </p:sp>
    </p:spTree>
    <p:extLst>
      <p:ext uri="{BB962C8B-B14F-4D97-AF65-F5344CB8AC3E}">
        <p14:creationId xmlns:p14="http://schemas.microsoft.com/office/powerpoint/2010/main" val="279752550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8C04C7F4-106E-4E98-8947-71E83ACE5019}"/>
              </a:ext>
            </a:extLst>
          </p:cNvPr>
          <p:cNvSpPr>
            <a:spLocks noGrp="1"/>
          </p:cNvSpPr>
          <p:nvPr>
            <p:ph type="title"/>
          </p:nvPr>
        </p:nvSpPr>
        <p:spPr>
          <a:xfrm>
            <a:off x="655320" y="365125"/>
            <a:ext cx="9013052" cy="1623312"/>
          </a:xfrm>
        </p:spPr>
        <p:txBody>
          <a:bodyPr anchor="b">
            <a:normAutofit/>
          </a:bodyPr>
          <a:lstStyle/>
          <a:p>
            <a:r>
              <a:rPr lang="tr-TR" sz="4000" dirty="0"/>
              <a:t>Hedef Kan Basıncı</a:t>
            </a: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A27D1676-FE34-49E8-A1B6-58C5AF68F0BD}"/>
              </a:ext>
            </a:extLst>
          </p:cNvPr>
          <p:cNvSpPr>
            <a:spLocks noGrp="1"/>
          </p:cNvSpPr>
          <p:nvPr>
            <p:ph idx="1"/>
          </p:nvPr>
        </p:nvSpPr>
        <p:spPr>
          <a:xfrm>
            <a:off x="655320" y="2644518"/>
            <a:ext cx="9013052" cy="3327251"/>
          </a:xfrm>
        </p:spPr>
        <p:txBody>
          <a:bodyPr>
            <a:normAutofit fontScale="92500" lnSpcReduction="20000"/>
          </a:bodyPr>
          <a:lstStyle/>
          <a:p>
            <a:r>
              <a:rPr lang="tr-TR" sz="2000" b="1" i="1" u="sng" dirty="0"/>
              <a:t>Trombolitik Tedavi verilecek hastalarda; </a:t>
            </a:r>
            <a:r>
              <a:rPr lang="tr-TR" sz="2000" dirty="0"/>
              <a:t>tedavi öncesinde kan basıncının SKB≤185 DKB≤110 mmHg değerlerde tutulması önerilmektedir.</a:t>
            </a:r>
          </a:p>
          <a:p>
            <a:r>
              <a:rPr lang="tr-TR" sz="2000" dirty="0"/>
              <a:t>Kan basıncının trombolitik sonrası 24 saate kadar 180/105mmHg veya daha altında tutulması önerilmektedir.</a:t>
            </a:r>
          </a:p>
          <a:p>
            <a:r>
              <a:rPr lang="tr-TR" sz="2000" b="1" i="1" u="sng" dirty="0"/>
              <a:t>Trombolitik Tedavi veril</a:t>
            </a:r>
            <a:r>
              <a:rPr lang="tr-TR" b="1" i="1" u="sng" dirty="0">
                <a:solidFill>
                  <a:srgbClr val="FF0000"/>
                </a:solidFill>
              </a:rPr>
              <a:t>me</a:t>
            </a:r>
            <a:r>
              <a:rPr lang="tr-TR" sz="2000" b="1" i="1" u="sng" dirty="0"/>
              <a:t>yecek hastalarda; </a:t>
            </a:r>
            <a:r>
              <a:rPr lang="tr-TR" sz="2000" dirty="0"/>
              <a:t>eğer aşırı yüksek hipertansiyon yoksa akut tedaviye gerek yok.</a:t>
            </a:r>
            <a:endParaRPr lang="tr-TR" sz="1600" b="1" i="1" u="sng" dirty="0"/>
          </a:p>
          <a:p>
            <a:pPr lvl="1"/>
            <a:r>
              <a:rPr lang="tr-TR" sz="1600" dirty="0"/>
              <a:t>Aşırı hipertansiyon (&gt;220/120), aktif iskemik koroner hastalık, kalp yetmezliği, aort diseksiyonu, hipertansif ensefalopati veya preeklempsi/eklempsi durumlarında kan basıncı kontrolü gerekir</a:t>
            </a:r>
          </a:p>
          <a:p>
            <a:pPr lvl="1"/>
            <a:r>
              <a:rPr lang="tr-TR" sz="1600" dirty="0"/>
              <a:t>Yaklaşık olarak ilk 24 saatte %15 kan basıncı azaltma önerilir.</a:t>
            </a:r>
            <a:endParaRPr lang="tr-TR" sz="1200" dirty="0"/>
          </a:p>
          <a:p>
            <a:r>
              <a:rPr lang="tr-TR" sz="2000" dirty="0"/>
              <a:t>Antihpertansif tedavi nörolojik olarak stabil ise &gt;140/90 üzerinde kan basıncına başlanabilir. Geniş damar stenozu yavaş olarak kb düşürme gerekebilir. (7-14 gün sonra)</a:t>
            </a:r>
          </a:p>
          <a:p>
            <a:r>
              <a:rPr lang="tr-TR" sz="2000" dirty="0"/>
              <a:t>Vasküler görüntüleme tamamlanmadan ve semptomatik geniş damar stenozu dışlanmadan antihipertansif tedaviye başlamayı önermiyor. UpToDate.</a:t>
            </a:r>
          </a:p>
        </p:txBody>
      </p:sp>
    </p:spTree>
    <p:extLst>
      <p:ext uri="{BB962C8B-B14F-4D97-AF65-F5344CB8AC3E}">
        <p14:creationId xmlns:p14="http://schemas.microsoft.com/office/powerpoint/2010/main" val="99300876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8C04C7F4-106E-4E98-8947-71E83ACE5019}"/>
              </a:ext>
            </a:extLst>
          </p:cNvPr>
          <p:cNvSpPr>
            <a:spLocks noGrp="1"/>
          </p:cNvSpPr>
          <p:nvPr>
            <p:ph type="title"/>
          </p:nvPr>
        </p:nvSpPr>
        <p:spPr>
          <a:xfrm>
            <a:off x="655320" y="365125"/>
            <a:ext cx="9013052" cy="1623312"/>
          </a:xfrm>
        </p:spPr>
        <p:txBody>
          <a:bodyPr anchor="b">
            <a:normAutofit/>
          </a:bodyPr>
          <a:lstStyle/>
          <a:p>
            <a:endParaRPr lang="tr-TR" sz="4000" dirty="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İçerik Yer Tutucusu 3"/>
          <p:cNvPicPr>
            <a:picLocks noGrp="1" noChangeAspect="1"/>
          </p:cNvPicPr>
          <p:nvPr>
            <p:ph idx="1"/>
          </p:nvPr>
        </p:nvPicPr>
        <p:blipFill>
          <a:blip r:embed="rId2"/>
          <a:stretch>
            <a:fillRect/>
          </a:stretch>
        </p:blipFill>
        <p:spPr>
          <a:xfrm>
            <a:off x="1406595" y="0"/>
            <a:ext cx="9013052" cy="6858000"/>
          </a:xfrm>
          <a:prstGeom prst="rect">
            <a:avLst/>
          </a:prstGeom>
        </p:spPr>
      </p:pic>
    </p:spTree>
    <p:extLst>
      <p:ext uri="{BB962C8B-B14F-4D97-AF65-F5344CB8AC3E}">
        <p14:creationId xmlns:p14="http://schemas.microsoft.com/office/powerpoint/2010/main" val="80890238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8C04C7F4-106E-4E98-8947-71E83ACE5019}"/>
              </a:ext>
            </a:extLst>
          </p:cNvPr>
          <p:cNvSpPr>
            <a:spLocks noGrp="1"/>
          </p:cNvSpPr>
          <p:nvPr>
            <p:ph type="title"/>
          </p:nvPr>
        </p:nvSpPr>
        <p:spPr>
          <a:xfrm>
            <a:off x="655320" y="365125"/>
            <a:ext cx="9013052" cy="1623312"/>
          </a:xfrm>
        </p:spPr>
        <p:txBody>
          <a:bodyPr anchor="b">
            <a:normAutofit/>
          </a:bodyPr>
          <a:lstStyle/>
          <a:p>
            <a:r>
              <a:rPr lang="tr-TR" sz="4000" dirty="0"/>
              <a:t>İntraserebral Hemoraji(spontan)</a:t>
            </a: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A27D1676-FE34-49E8-A1B6-58C5AF68F0BD}"/>
              </a:ext>
            </a:extLst>
          </p:cNvPr>
          <p:cNvSpPr>
            <a:spLocks noGrp="1"/>
          </p:cNvSpPr>
          <p:nvPr>
            <p:ph idx="1"/>
          </p:nvPr>
        </p:nvSpPr>
        <p:spPr>
          <a:xfrm>
            <a:off x="655320" y="2644518"/>
            <a:ext cx="9013052" cy="3327251"/>
          </a:xfrm>
        </p:spPr>
        <p:txBody>
          <a:bodyPr>
            <a:normAutofit/>
          </a:bodyPr>
          <a:lstStyle/>
          <a:p>
            <a:r>
              <a:rPr lang="tr-TR" sz="2000" dirty="0"/>
              <a:t>SKB 150-220 mmHg arasındaki hastalarda SKB 140 mmHg’a düşürülmeli</a:t>
            </a:r>
          </a:p>
          <a:p>
            <a:pPr lvl="1"/>
            <a:r>
              <a:rPr lang="tr-TR" sz="1600" dirty="0"/>
              <a:t>Güvenli ve hatta fonksiyonel sonucu iyileştirebilir.</a:t>
            </a:r>
          </a:p>
          <a:p>
            <a:pPr lvl="1"/>
            <a:r>
              <a:rPr lang="tr-TR" sz="1600" dirty="0"/>
              <a:t>Ancak İSH başlangıcından sonraki ilk saatte SKB 140’ın altına düşürmekle ölüm veya sakat kalmada açık bir yarar gösterilememiş ve renal yan etkileri arttırabilirmiş</a:t>
            </a:r>
          </a:p>
          <a:p>
            <a:r>
              <a:rPr lang="tr-TR" sz="2000" dirty="0"/>
              <a:t>SKB&gt;220 mmHg olan hastalarda; her 5 dk’da bir KB ölçümü ve iv ajanla agresif kan basıncı kontrolü</a:t>
            </a:r>
          </a:p>
          <a:p>
            <a:pPr lvl="1"/>
            <a:r>
              <a:rPr lang="tr-TR" sz="1600" dirty="0"/>
              <a:t>Optimal KB hedefi kesin olmamakla birlikte 140-160 SKB mantıklı </a:t>
            </a:r>
          </a:p>
          <a:p>
            <a:r>
              <a:rPr lang="tr-TR" sz="2000" dirty="0"/>
              <a:t>IV ajanlar. Elimizde Esmolol;</a:t>
            </a:r>
          </a:p>
          <a:p>
            <a:pPr lvl="1"/>
            <a:r>
              <a:rPr lang="tr-TR" sz="1600" dirty="0"/>
              <a:t>250-500 mcg/kg 1 dkda bolus sonrasında 25-50 mcg/kg/dk infüzyon. Etkisi 1-2 dkda başlar 10-30 dk etki süresi</a:t>
            </a:r>
          </a:p>
        </p:txBody>
      </p:sp>
    </p:spTree>
    <p:extLst>
      <p:ext uri="{BB962C8B-B14F-4D97-AF65-F5344CB8AC3E}">
        <p14:creationId xmlns:p14="http://schemas.microsoft.com/office/powerpoint/2010/main" val="361111807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13728D9-B4B0-495C-836A-8A39F648D11D}"/>
              </a:ext>
            </a:extLst>
          </p:cNvPr>
          <p:cNvSpPr>
            <a:spLocks noGrp="1"/>
          </p:cNvSpPr>
          <p:nvPr>
            <p:ph type="title"/>
          </p:nvPr>
        </p:nvSpPr>
        <p:spPr/>
        <p:txBody>
          <a:bodyPr anchor="b">
            <a:normAutofit/>
          </a:bodyPr>
          <a:lstStyle/>
          <a:p>
            <a:r>
              <a:rPr lang="tr-TR" sz="4000" dirty="0"/>
              <a:t>Serebrovasküler Olaylar</a:t>
            </a:r>
          </a:p>
        </p:txBody>
      </p:sp>
      <p:sp>
        <p:nvSpPr>
          <p:cNvPr id="9" name="Ok: Sağ 8">
            <a:extLst>
              <a:ext uri="{FF2B5EF4-FFF2-40B4-BE49-F238E27FC236}">
                <a16:creationId xmlns:a16="http://schemas.microsoft.com/office/drawing/2014/main" id="{7E904C07-F0ED-44F3-9A23-209974745C2A}"/>
              </a:ext>
            </a:extLst>
          </p:cNvPr>
          <p:cNvSpPr/>
          <p:nvPr/>
        </p:nvSpPr>
        <p:spPr>
          <a:xfrm>
            <a:off x="4569353" y="2942603"/>
            <a:ext cx="1761067" cy="85513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Ok: Sağ 10">
            <a:extLst>
              <a:ext uri="{FF2B5EF4-FFF2-40B4-BE49-F238E27FC236}">
                <a16:creationId xmlns:a16="http://schemas.microsoft.com/office/drawing/2014/main" id="{5DE9B3B7-A8B3-4838-85B0-CD82D02FD6BF}"/>
              </a:ext>
            </a:extLst>
          </p:cNvPr>
          <p:cNvSpPr/>
          <p:nvPr/>
        </p:nvSpPr>
        <p:spPr>
          <a:xfrm>
            <a:off x="4100512" y="4138566"/>
            <a:ext cx="2229908" cy="855134"/>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Metin kutusu 12">
            <a:extLst>
              <a:ext uri="{FF2B5EF4-FFF2-40B4-BE49-F238E27FC236}">
                <a16:creationId xmlns:a16="http://schemas.microsoft.com/office/drawing/2014/main" id="{872181D8-2769-4297-B53A-057BF96A47BC}"/>
              </a:ext>
            </a:extLst>
          </p:cNvPr>
          <p:cNvSpPr txBox="1"/>
          <p:nvPr/>
        </p:nvSpPr>
        <p:spPr>
          <a:xfrm>
            <a:off x="6688667" y="3105834"/>
            <a:ext cx="3243196" cy="646331"/>
          </a:xfrm>
          <a:prstGeom prst="rect">
            <a:avLst/>
          </a:prstGeom>
          <a:noFill/>
          <a:ln>
            <a:noFill/>
          </a:ln>
        </p:spPr>
        <p:txBody>
          <a:bodyPr wrap="none" rtlCol="0">
            <a:spAutoFit/>
          </a:bodyPr>
          <a:lstStyle/>
          <a:p>
            <a:r>
              <a:rPr lang="tr-TR" sz="3600" b="1" i="1" dirty="0">
                <a:solidFill>
                  <a:schemeClr val="accent2"/>
                </a:solidFill>
              </a:rPr>
              <a:t>Hemorajik</a:t>
            </a:r>
            <a:r>
              <a:rPr lang="tr-TR" sz="3600" b="1" i="1" dirty="0">
                <a:solidFill>
                  <a:srgbClr val="FF0000"/>
                </a:solidFill>
              </a:rPr>
              <a:t> </a:t>
            </a:r>
            <a:r>
              <a:rPr lang="tr-TR" sz="3600" b="1" i="1" dirty="0">
                <a:solidFill>
                  <a:schemeClr val="accent2"/>
                </a:solidFill>
              </a:rPr>
              <a:t>İnme</a:t>
            </a:r>
          </a:p>
        </p:txBody>
      </p:sp>
      <p:sp>
        <p:nvSpPr>
          <p:cNvPr id="14" name="Metin kutusu 13">
            <a:extLst>
              <a:ext uri="{FF2B5EF4-FFF2-40B4-BE49-F238E27FC236}">
                <a16:creationId xmlns:a16="http://schemas.microsoft.com/office/drawing/2014/main" id="{DE4CBA06-3B11-46B7-946F-BD18D3EABDFB}"/>
              </a:ext>
            </a:extLst>
          </p:cNvPr>
          <p:cNvSpPr txBox="1"/>
          <p:nvPr/>
        </p:nvSpPr>
        <p:spPr>
          <a:xfrm>
            <a:off x="6688667" y="4347369"/>
            <a:ext cx="2696316" cy="646331"/>
          </a:xfrm>
          <a:prstGeom prst="rect">
            <a:avLst/>
          </a:prstGeom>
          <a:noFill/>
        </p:spPr>
        <p:txBody>
          <a:bodyPr wrap="none" rtlCol="0">
            <a:spAutoFit/>
          </a:bodyPr>
          <a:lstStyle/>
          <a:p>
            <a:r>
              <a:rPr lang="tr-TR" sz="3600" b="1" i="1" dirty="0">
                <a:solidFill>
                  <a:schemeClr val="accent1"/>
                </a:solidFill>
              </a:rPr>
              <a:t>İskemik İnme</a:t>
            </a:r>
          </a:p>
        </p:txBody>
      </p:sp>
      <p:sp>
        <p:nvSpPr>
          <p:cNvPr id="18" name="İçerik Yer Tutucusu 2">
            <a:extLst>
              <a:ext uri="{FF2B5EF4-FFF2-40B4-BE49-F238E27FC236}">
                <a16:creationId xmlns:a16="http://schemas.microsoft.com/office/drawing/2014/main" id="{8B9DE08B-0A99-4C92-A8D5-60A94E9B7F94}"/>
              </a:ext>
            </a:extLst>
          </p:cNvPr>
          <p:cNvSpPr>
            <a:spLocks noGrp="1"/>
          </p:cNvSpPr>
          <p:nvPr>
            <p:ph sz="half" idx="2"/>
          </p:nvPr>
        </p:nvSpPr>
        <p:spPr>
          <a:xfrm>
            <a:off x="839788" y="2505075"/>
            <a:ext cx="5157787" cy="3684588"/>
          </a:xfrm>
        </p:spPr>
        <p:txBody>
          <a:bodyPr/>
          <a:lstStyle/>
          <a:p>
            <a:r>
              <a:rPr lang="tr-TR" dirty="0"/>
              <a:t>Geçici İskemik Atak</a:t>
            </a:r>
          </a:p>
          <a:p>
            <a:r>
              <a:rPr lang="tr-TR" dirty="0">
                <a:solidFill>
                  <a:schemeClr val="accent2"/>
                </a:solidFill>
              </a:rPr>
              <a:t>İntraserebral Kanama</a:t>
            </a:r>
          </a:p>
          <a:p>
            <a:r>
              <a:rPr lang="tr-TR" dirty="0">
                <a:solidFill>
                  <a:schemeClr val="accent2"/>
                </a:solidFill>
              </a:rPr>
              <a:t>Subaraknoid Kanama</a:t>
            </a:r>
          </a:p>
          <a:p>
            <a:r>
              <a:rPr lang="tr-TR" dirty="0">
                <a:solidFill>
                  <a:schemeClr val="accent1"/>
                </a:solidFill>
              </a:rPr>
              <a:t>Trombotik İnme</a:t>
            </a:r>
          </a:p>
          <a:p>
            <a:r>
              <a:rPr lang="tr-TR" dirty="0">
                <a:solidFill>
                  <a:schemeClr val="accent1"/>
                </a:solidFill>
              </a:rPr>
              <a:t>Embolik inme</a:t>
            </a:r>
          </a:p>
        </p:txBody>
      </p:sp>
    </p:spTree>
    <p:extLst>
      <p:ext uri="{BB962C8B-B14F-4D97-AF65-F5344CB8AC3E}">
        <p14:creationId xmlns:p14="http://schemas.microsoft.com/office/powerpoint/2010/main" val="14320539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8C04C7F4-106E-4E98-8947-71E83ACE5019}"/>
              </a:ext>
            </a:extLst>
          </p:cNvPr>
          <p:cNvSpPr>
            <a:spLocks noGrp="1"/>
          </p:cNvSpPr>
          <p:nvPr>
            <p:ph type="title"/>
          </p:nvPr>
        </p:nvSpPr>
        <p:spPr>
          <a:xfrm>
            <a:off x="655320" y="365125"/>
            <a:ext cx="9013052" cy="1623312"/>
          </a:xfrm>
        </p:spPr>
        <p:txBody>
          <a:bodyPr anchor="b">
            <a:normAutofit/>
          </a:bodyPr>
          <a:lstStyle/>
          <a:p>
            <a:r>
              <a:rPr lang="tr-TR" sz="4000" dirty="0"/>
              <a:t>İntraserebral Hemoraji(spontan)</a:t>
            </a: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A27D1676-FE34-49E8-A1B6-58C5AF68F0BD}"/>
              </a:ext>
            </a:extLst>
          </p:cNvPr>
          <p:cNvSpPr>
            <a:spLocks noGrp="1"/>
          </p:cNvSpPr>
          <p:nvPr>
            <p:ph idx="1"/>
          </p:nvPr>
        </p:nvSpPr>
        <p:spPr>
          <a:xfrm>
            <a:off x="655320" y="2644518"/>
            <a:ext cx="9013052" cy="3327251"/>
          </a:xfrm>
        </p:spPr>
        <p:txBody>
          <a:bodyPr>
            <a:normAutofit/>
          </a:bodyPr>
          <a:lstStyle/>
          <a:p>
            <a:r>
              <a:rPr lang="tr-TR" sz="2000" dirty="0"/>
              <a:t>Kan basıncındaki ciddi artışlar hemoraji alanının genişlemesi ile ISH hastalarında kötü sonuçlar doğurabilir. Bu nedenle arteriyel kan basıncını düşürmek sonuçları iyileştirebilir.</a:t>
            </a:r>
          </a:p>
          <a:p>
            <a:r>
              <a:rPr lang="tr-TR" sz="2000" dirty="0"/>
              <a:t>Bazı ISH hastalarında artmış kan basıncı serebral perfüzyonu sağlamak için gerekli olabilir ve arteryel basıncı düşürmek iskemiye ve nörolojik sonuçları kötüleştirmeye sebep olabilir.</a:t>
            </a:r>
          </a:p>
          <a:p>
            <a:r>
              <a:rPr lang="tr-TR" sz="2000" dirty="0"/>
              <a:t>Bununla birlikte, bazı çalışmalar kan basıncı düşürmenin perihematom bölgesi içindeki bölgesel beyin kan akışını bozmadığını göstermiştir.</a:t>
            </a:r>
          </a:p>
          <a:p>
            <a:endParaRPr lang="tr-TR" sz="2000" dirty="0"/>
          </a:p>
          <a:p>
            <a:endParaRPr lang="tr-TR" sz="2000" dirty="0"/>
          </a:p>
        </p:txBody>
      </p:sp>
    </p:spTree>
    <p:extLst>
      <p:ext uri="{BB962C8B-B14F-4D97-AF65-F5344CB8AC3E}">
        <p14:creationId xmlns:p14="http://schemas.microsoft.com/office/powerpoint/2010/main" val="75405171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4">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Unvan 1">
            <a:extLst>
              <a:ext uri="{FF2B5EF4-FFF2-40B4-BE49-F238E27FC236}">
                <a16:creationId xmlns:a16="http://schemas.microsoft.com/office/drawing/2014/main" id="{8C04C7F4-106E-4E98-8947-71E83ACE5019}"/>
              </a:ext>
            </a:extLst>
          </p:cNvPr>
          <p:cNvSpPr>
            <a:spLocks noGrp="1"/>
          </p:cNvSpPr>
          <p:nvPr>
            <p:ph type="title"/>
          </p:nvPr>
        </p:nvSpPr>
        <p:spPr>
          <a:xfrm>
            <a:off x="4384039" y="365125"/>
            <a:ext cx="7164493" cy="1325563"/>
          </a:xfrm>
        </p:spPr>
        <p:txBody>
          <a:bodyPr>
            <a:normAutofit/>
          </a:bodyPr>
          <a:lstStyle/>
          <a:p>
            <a:r>
              <a:rPr lang="tr-TR" dirty="0"/>
              <a:t>İntraserebral Hemoraji(spontan)</a:t>
            </a:r>
          </a:p>
        </p:txBody>
      </p:sp>
      <p:pic>
        <p:nvPicPr>
          <p:cNvPr id="4" name="Resim 3" descr="metin içeren bir resim&#10;&#10;Açıklama otomatik olarak oluşturuldu">
            <a:extLst>
              <a:ext uri="{FF2B5EF4-FFF2-40B4-BE49-F238E27FC236}">
                <a16:creationId xmlns:a16="http://schemas.microsoft.com/office/drawing/2014/main" id="{9AD97877-5A95-417A-9C46-4D4313F7A81B}"/>
              </a:ext>
            </a:extLst>
          </p:cNvPr>
          <p:cNvPicPr>
            <a:picLocks noChangeAspect="1"/>
          </p:cNvPicPr>
          <p:nvPr/>
        </p:nvPicPr>
        <p:blipFill>
          <a:blip r:embed="rId3"/>
          <a:stretch>
            <a:fillRect/>
          </a:stretch>
        </p:blipFill>
        <p:spPr>
          <a:xfrm>
            <a:off x="480060" y="955144"/>
            <a:ext cx="3425957" cy="4947231"/>
          </a:xfrm>
          <a:prstGeom prst="rect">
            <a:avLst/>
          </a:prstGeom>
        </p:spPr>
      </p:pic>
      <p:sp>
        <p:nvSpPr>
          <p:cNvPr id="3" name="İçerik Yer Tutucusu 2">
            <a:extLst>
              <a:ext uri="{FF2B5EF4-FFF2-40B4-BE49-F238E27FC236}">
                <a16:creationId xmlns:a16="http://schemas.microsoft.com/office/drawing/2014/main" id="{A27D1676-FE34-49E8-A1B6-58C5AF68F0BD}"/>
              </a:ext>
            </a:extLst>
          </p:cNvPr>
          <p:cNvSpPr>
            <a:spLocks noGrp="1"/>
          </p:cNvSpPr>
          <p:nvPr>
            <p:ph idx="1"/>
          </p:nvPr>
        </p:nvSpPr>
        <p:spPr>
          <a:xfrm>
            <a:off x="4387515" y="2022601"/>
            <a:ext cx="7161017" cy="4154361"/>
          </a:xfrm>
        </p:spPr>
        <p:txBody>
          <a:bodyPr>
            <a:normAutofit/>
          </a:bodyPr>
          <a:lstStyle/>
          <a:p>
            <a:r>
              <a:rPr lang="tr-TR" sz="2000" dirty="0"/>
              <a:t>Daha önceki çalışmalar, akut ISH'de agresif kan basıncının düşürülmesinin hematom büyümesinin azalması ile ilişkili olduğunu öne sürerken, daha büyük kontrollü çalışmalar agresif kan basıncı düşürmenin birçok klinik sonuç için avantajı olmadığını göstermiş.</a:t>
            </a:r>
          </a:p>
          <a:p>
            <a:r>
              <a:rPr lang="tr-TR" sz="2000" dirty="0"/>
              <a:t>INTERACT 2 çalışmasında; rastgele alınan 2839 akut ISH hastalarının;</a:t>
            </a:r>
          </a:p>
          <a:p>
            <a:pPr lvl="1"/>
            <a:r>
              <a:rPr lang="tr-TR" sz="2000" dirty="0"/>
              <a:t>1 saat içinde SKB&lt;140 düşürmek ile </a:t>
            </a:r>
          </a:p>
          <a:p>
            <a:pPr lvl="1"/>
            <a:r>
              <a:rPr lang="tr-TR" sz="2000" dirty="0"/>
              <a:t>Geleneksel olarak SKB&lt;180 düşürmenin ölüm ve ciddi sakatlık açısından fark bulunmamış.</a:t>
            </a:r>
          </a:p>
        </p:txBody>
      </p:sp>
    </p:spTree>
    <p:extLst>
      <p:ext uri="{BB962C8B-B14F-4D97-AF65-F5344CB8AC3E}">
        <p14:creationId xmlns:p14="http://schemas.microsoft.com/office/powerpoint/2010/main" val="60052170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8C04C7F4-106E-4E98-8947-71E83ACE5019}"/>
              </a:ext>
            </a:extLst>
          </p:cNvPr>
          <p:cNvSpPr>
            <a:spLocks noGrp="1"/>
          </p:cNvSpPr>
          <p:nvPr>
            <p:ph type="title"/>
          </p:nvPr>
        </p:nvSpPr>
        <p:spPr>
          <a:xfrm>
            <a:off x="655320" y="365125"/>
            <a:ext cx="9013052" cy="1623312"/>
          </a:xfrm>
        </p:spPr>
        <p:txBody>
          <a:bodyPr anchor="b">
            <a:normAutofit/>
          </a:bodyPr>
          <a:lstStyle/>
          <a:p>
            <a:r>
              <a:rPr lang="tr-TR" sz="4000" dirty="0"/>
              <a:t>Subaraknoid Kanama (SAK)</a:t>
            </a: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A27D1676-FE34-49E8-A1B6-58C5AF68F0BD}"/>
              </a:ext>
            </a:extLst>
          </p:cNvPr>
          <p:cNvSpPr>
            <a:spLocks noGrp="1"/>
          </p:cNvSpPr>
          <p:nvPr>
            <p:ph idx="1"/>
          </p:nvPr>
        </p:nvSpPr>
        <p:spPr>
          <a:xfrm>
            <a:off x="655320" y="2644518"/>
            <a:ext cx="9013052" cy="3327251"/>
          </a:xfrm>
        </p:spPr>
        <p:txBody>
          <a:bodyPr>
            <a:normAutofit/>
          </a:bodyPr>
          <a:lstStyle/>
          <a:p>
            <a:r>
              <a:rPr lang="tr-TR" sz="2000" dirty="0"/>
              <a:t>Optimal tedavi kesin değil</a:t>
            </a:r>
          </a:p>
          <a:p>
            <a:r>
              <a:rPr lang="tr-TR" sz="2000" dirty="0"/>
              <a:t>2012 ASA önerisi &lt;160 mmHg </a:t>
            </a:r>
          </a:p>
          <a:p>
            <a:r>
              <a:rPr lang="tr-TR" sz="2000" dirty="0"/>
              <a:t>Kan basıncı kontrolünde Nitroprussid ve nitrogliserin gibi vazodilatatörlerden kaçınmalı (serebral kan akımı ve IKB arttırabilir)</a:t>
            </a:r>
          </a:p>
          <a:p>
            <a:r>
              <a:rPr lang="tr-TR" sz="2000" dirty="0"/>
              <a:t>Kan basıncını düşürmek yeniden anevrizma kanama riskini azaltırken enfarkt riskini arttırabilir. </a:t>
            </a:r>
          </a:p>
          <a:p>
            <a:pPr lvl="1"/>
            <a:r>
              <a:rPr lang="tr-TR" sz="1600" dirty="0"/>
              <a:t>Serebral Perfüzyon Basıncı = Ortalama Arteryel Basınç – İntrakraniyal Basınç </a:t>
            </a:r>
          </a:p>
          <a:p>
            <a:pPr lvl="1"/>
            <a:r>
              <a:rPr lang="tr-TR" sz="1600" dirty="0"/>
              <a:t>SPB eşiği 70. daha altı sekonder beyin hasarını arttırabilir.*</a:t>
            </a:r>
          </a:p>
        </p:txBody>
      </p:sp>
      <p:sp>
        <p:nvSpPr>
          <p:cNvPr id="4" name="Alt Bilgi Yer Tutucusu 3">
            <a:extLst>
              <a:ext uri="{FF2B5EF4-FFF2-40B4-BE49-F238E27FC236}">
                <a16:creationId xmlns:a16="http://schemas.microsoft.com/office/drawing/2014/main" id="{E4E8B9E6-C679-47BF-9584-0D25F3CC39BD}"/>
              </a:ext>
            </a:extLst>
          </p:cNvPr>
          <p:cNvSpPr>
            <a:spLocks noGrp="1"/>
          </p:cNvSpPr>
          <p:nvPr>
            <p:ph type="ftr" sz="quarter" idx="11"/>
          </p:nvPr>
        </p:nvSpPr>
        <p:spPr>
          <a:xfrm>
            <a:off x="655319" y="6180668"/>
            <a:ext cx="9013051" cy="390322"/>
          </a:xfrm>
        </p:spPr>
        <p:txBody>
          <a:bodyPr/>
          <a:lstStyle/>
          <a:p>
            <a:r>
              <a:rPr lang="tr-TR" dirty="0"/>
              <a:t>Schmidt JM, Ko SB, Helbok R, et al. Cerebral perfusion pressure thresholds for brain tissue hypoxia and metabolic crisis after poor-grade subarachnoid hemorrhage. Stroke 2011; 42:1351.</a:t>
            </a:r>
          </a:p>
        </p:txBody>
      </p:sp>
    </p:spTree>
    <p:extLst>
      <p:ext uri="{BB962C8B-B14F-4D97-AF65-F5344CB8AC3E}">
        <p14:creationId xmlns:p14="http://schemas.microsoft.com/office/powerpoint/2010/main" val="32358440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8C04C7F4-106E-4E98-8947-71E83ACE5019}"/>
              </a:ext>
            </a:extLst>
          </p:cNvPr>
          <p:cNvSpPr>
            <a:spLocks noGrp="1"/>
          </p:cNvSpPr>
          <p:nvPr>
            <p:ph type="title"/>
          </p:nvPr>
        </p:nvSpPr>
        <p:spPr>
          <a:xfrm>
            <a:off x="655320" y="365125"/>
            <a:ext cx="9013052" cy="1623312"/>
          </a:xfrm>
        </p:spPr>
        <p:txBody>
          <a:bodyPr anchor="b">
            <a:normAutofit/>
          </a:bodyPr>
          <a:lstStyle/>
          <a:p>
            <a:r>
              <a:rPr lang="tr-TR" sz="4000" dirty="0"/>
              <a:t>Subaraknoid Kanama (SAK)</a:t>
            </a: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A27D1676-FE34-49E8-A1B6-58C5AF68F0BD}"/>
              </a:ext>
            </a:extLst>
          </p:cNvPr>
          <p:cNvSpPr>
            <a:spLocks noGrp="1"/>
          </p:cNvSpPr>
          <p:nvPr>
            <p:ph idx="1"/>
          </p:nvPr>
        </p:nvSpPr>
        <p:spPr>
          <a:xfrm>
            <a:off x="655320" y="2644518"/>
            <a:ext cx="9013052" cy="3327251"/>
          </a:xfrm>
        </p:spPr>
        <p:txBody>
          <a:bodyPr>
            <a:normAutofit/>
          </a:bodyPr>
          <a:lstStyle/>
          <a:p>
            <a:r>
              <a:rPr lang="tr-TR" sz="2000" dirty="0"/>
              <a:t>134 SAK hastası olan bir çalışmada*;</a:t>
            </a:r>
          </a:p>
          <a:p>
            <a:pPr lvl="1"/>
            <a:r>
              <a:rPr lang="tr-TR" sz="1600" dirty="0"/>
              <a:t>80 tanesi DKB&lt;100 olacak şekilde antihpertansif tedavi aldı</a:t>
            </a:r>
          </a:p>
          <a:p>
            <a:pPr lvl="1"/>
            <a:r>
              <a:rPr lang="tr-TR" sz="1600" dirty="0"/>
              <a:t>Tedavi alan hastalarda daha az tekrar kanama (%15 vs %33)</a:t>
            </a:r>
          </a:p>
          <a:p>
            <a:pPr lvl="1"/>
            <a:r>
              <a:rPr lang="tr-TR" sz="1600" dirty="0"/>
              <a:t>Tedavi alan hastalarda daha fazla enfarkt (%43 vs %22)</a:t>
            </a:r>
          </a:p>
          <a:p>
            <a:r>
              <a:rPr lang="tr-TR" sz="2000" dirty="0"/>
              <a:t>IKB ölçemiyorsak, ciddi hipertansiyon yoksa tedavi verme</a:t>
            </a:r>
          </a:p>
          <a:p>
            <a:r>
              <a:rPr lang="tr-TR" sz="2000" dirty="0"/>
              <a:t>Hastanın bilinç durumu yol gösterebilir</a:t>
            </a:r>
          </a:p>
          <a:p>
            <a:pPr lvl="1"/>
            <a:r>
              <a:rPr lang="tr-TR" sz="1600" dirty="0"/>
              <a:t>Hasta alert ise SPB yeterlidir ve kan basıncını 140 mmHg altına düşürmek yeni rüptür riskini azaltabilir.</a:t>
            </a:r>
          </a:p>
          <a:p>
            <a:pPr lvl="1"/>
            <a:r>
              <a:rPr lang="tr-TR" sz="1600" dirty="0"/>
              <a:t>Bilinç bozulmuş hastalarda SPB azaldığının göstergesi olabilir kan basıncı düşürülmemelidir.</a:t>
            </a:r>
          </a:p>
        </p:txBody>
      </p:sp>
      <p:sp>
        <p:nvSpPr>
          <p:cNvPr id="4" name="Alt Bilgi Yer Tutucusu 3">
            <a:extLst>
              <a:ext uri="{FF2B5EF4-FFF2-40B4-BE49-F238E27FC236}">
                <a16:creationId xmlns:a16="http://schemas.microsoft.com/office/drawing/2014/main" id="{CE103515-B0C8-4ABC-8501-B6FF45F58209}"/>
              </a:ext>
            </a:extLst>
          </p:cNvPr>
          <p:cNvSpPr>
            <a:spLocks noGrp="1"/>
          </p:cNvSpPr>
          <p:nvPr>
            <p:ph type="ftr" sz="quarter" idx="11"/>
          </p:nvPr>
        </p:nvSpPr>
        <p:spPr>
          <a:xfrm>
            <a:off x="763661" y="5934681"/>
            <a:ext cx="8229600" cy="365125"/>
          </a:xfrm>
        </p:spPr>
        <p:txBody>
          <a:bodyPr/>
          <a:lstStyle/>
          <a:p>
            <a:r>
              <a:rPr lang="tr-TR" dirty="0"/>
              <a:t>Wijdicks EF, Vermeulen M, Murray GD, et al. The effects of treating hypertension following aneurysmal subarachnoid hemorrhage. Clin Neurol Neurosurg 1990; 92:111.</a:t>
            </a:r>
          </a:p>
        </p:txBody>
      </p:sp>
    </p:spTree>
    <p:extLst>
      <p:ext uri="{BB962C8B-B14F-4D97-AF65-F5344CB8AC3E}">
        <p14:creationId xmlns:p14="http://schemas.microsoft.com/office/powerpoint/2010/main" val="32094534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Freeform: Shape 14">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6">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8C04C7F4-106E-4E98-8947-71E83ACE5019}"/>
              </a:ext>
            </a:extLst>
          </p:cNvPr>
          <p:cNvSpPr>
            <a:spLocks noGrp="1"/>
          </p:cNvSpPr>
          <p:nvPr>
            <p:ph type="title"/>
          </p:nvPr>
        </p:nvSpPr>
        <p:spPr>
          <a:xfrm>
            <a:off x="750242" y="632990"/>
            <a:ext cx="4062643" cy="1043409"/>
          </a:xfrm>
        </p:spPr>
        <p:txBody>
          <a:bodyPr>
            <a:normAutofit/>
          </a:bodyPr>
          <a:lstStyle/>
          <a:p>
            <a:r>
              <a:rPr lang="tr-TR" sz="3600"/>
              <a:t>Hangi Ajan seçilmeli?</a:t>
            </a:r>
          </a:p>
        </p:txBody>
      </p:sp>
      <p:sp>
        <p:nvSpPr>
          <p:cNvPr id="3" name="İçerik Yer Tutucusu 2">
            <a:extLst>
              <a:ext uri="{FF2B5EF4-FFF2-40B4-BE49-F238E27FC236}">
                <a16:creationId xmlns:a16="http://schemas.microsoft.com/office/drawing/2014/main" id="{A27D1676-FE34-49E8-A1B6-58C5AF68F0BD}"/>
              </a:ext>
            </a:extLst>
          </p:cNvPr>
          <p:cNvSpPr>
            <a:spLocks noGrp="1"/>
          </p:cNvSpPr>
          <p:nvPr>
            <p:ph idx="1"/>
          </p:nvPr>
        </p:nvSpPr>
        <p:spPr>
          <a:xfrm>
            <a:off x="518474" y="1774372"/>
            <a:ext cx="4064409" cy="2754086"/>
          </a:xfrm>
        </p:spPr>
        <p:txBody>
          <a:bodyPr anchor="t">
            <a:normAutofit/>
          </a:bodyPr>
          <a:lstStyle/>
          <a:p>
            <a:r>
              <a:rPr lang="tr-TR" sz="1800"/>
              <a:t>Özellikle önerilen bir ajan yok </a:t>
            </a:r>
          </a:p>
          <a:p>
            <a:r>
              <a:rPr lang="tr-TR" sz="1800"/>
              <a:t>Hızlı etkili, geri döndürülebilir ve titre edilebilir olmalı</a:t>
            </a:r>
          </a:p>
          <a:p>
            <a:r>
              <a:rPr lang="tr-TR" sz="1800"/>
              <a:t>Labetolol, nicardipine, clevidipine</a:t>
            </a:r>
          </a:p>
          <a:p>
            <a:r>
              <a:rPr lang="tr-TR" sz="1800"/>
              <a:t>Bizim elimizde Esmolol</a:t>
            </a:r>
          </a:p>
          <a:p>
            <a:endParaRPr lang="tr-TR" sz="1800"/>
          </a:p>
        </p:txBody>
      </p:sp>
      <p:pic>
        <p:nvPicPr>
          <p:cNvPr id="5" name="Resim 4">
            <a:extLst>
              <a:ext uri="{FF2B5EF4-FFF2-40B4-BE49-F238E27FC236}">
                <a16:creationId xmlns:a16="http://schemas.microsoft.com/office/drawing/2014/main" id="{8625A3E9-55E8-4684-B636-A859624C7D99}"/>
              </a:ext>
            </a:extLst>
          </p:cNvPr>
          <p:cNvPicPr>
            <a:picLocks noChangeAspect="1"/>
          </p:cNvPicPr>
          <p:nvPr/>
        </p:nvPicPr>
        <p:blipFill rotWithShape="1">
          <a:blip r:embed="rId2"/>
          <a:srcRect l="3456" t="4923" r="2607" b="11564"/>
          <a:stretch/>
        </p:blipFill>
        <p:spPr>
          <a:xfrm>
            <a:off x="5609220" y="1154694"/>
            <a:ext cx="6436007" cy="4048125"/>
          </a:xfrm>
          <a:prstGeom prst="rect">
            <a:avLst/>
          </a:prstGeom>
        </p:spPr>
      </p:pic>
    </p:spTree>
    <p:extLst>
      <p:ext uri="{BB962C8B-B14F-4D97-AF65-F5344CB8AC3E}">
        <p14:creationId xmlns:p14="http://schemas.microsoft.com/office/powerpoint/2010/main" val="338227131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Unvan 1">
            <a:extLst>
              <a:ext uri="{FF2B5EF4-FFF2-40B4-BE49-F238E27FC236}">
                <a16:creationId xmlns:a16="http://schemas.microsoft.com/office/drawing/2014/main" id="{8C04C7F4-106E-4E98-8947-71E83ACE5019}"/>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tr-TR" sz="2800" dirty="0">
                <a:solidFill>
                  <a:schemeClr val="bg1"/>
                </a:solidFill>
              </a:rPr>
              <a:t>Özet</a:t>
            </a:r>
          </a:p>
        </p:txBody>
      </p:sp>
      <p:sp>
        <p:nvSpPr>
          <p:cNvPr id="19" name="Content Placeholder 14">
            <a:extLst>
              <a:ext uri="{FF2B5EF4-FFF2-40B4-BE49-F238E27FC236}">
                <a16:creationId xmlns:a16="http://schemas.microsoft.com/office/drawing/2014/main" id="{034DB054-B58F-457A-AE4A-0985C9872C69}"/>
              </a:ext>
            </a:extLst>
          </p:cNvPr>
          <p:cNvSpPr>
            <a:spLocks noGrp="1"/>
          </p:cNvSpPr>
          <p:nvPr>
            <p:ph idx="1"/>
          </p:nvPr>
        </p:nvSpPr>
        <p:spPr>
          <a:xfrm>
            <a:off x="643468" y="2638044"/>
            <a:ext cx="3363974" cy="3415622"/>
          </a:xfrm>
        </p:spPr>
        <p:txBody>
          <a:bodyPr>
            <a:normAutofit/>
          </a:bodyPr>
          <a:lstStyle/>
          <a:p>
            <a:r>
              <a:rPr lang="tr-TR" sz="2000" dirty="0">
                <a:solidFill>
                  <a:schemeClr val="bg1"/>
                </a:solidFill>
              </a:rPr>
              <a:t>Hipotansiyon ve hipovolemi, organ fonksiyonlarını devam ettirecek seviyede olacak şekilde düzeltilmeli</a:t>
            </a:r>
          </a:p>
          <a:p>
            <a:pPr lvl="1"/>
            <a:r>
              <a:rPr lang="tr-TR" sz="1600" dirty="0">
                <a:solidFill>
                  <a:schemeClr val="bg1"/>
                </a:solidFill>
              </a:rPr>
              <a:t>Belirli bir hedef KB yok</a:t>
            </a:r>
          </a:p>
          <a:p>
            <a:pPr lvl="1"/>
            <a:r>
              <a:rPr lang="tr-TR" sz="1600" dirty="0">
                <a:solidFill>
                  <a:schemeClr val="bg1"/>
                </a:solidFill>
              </a:rPr>
              <a:t>Belirli bir sıvı önerisi yok</a:t>
            </a:r>
          </a:p>
          <a:p>
            <a:r>
              <a:rPr lang="tr-TR" sz="2000" dirty="0">
                <a:solidFill>
                  <a:schemeClr val="bg1"/>
                </a:solidFill>
              </a:rPr>
              <a:t>Fibrinolitik verilecekse</a:t>
            </a:r>
          </a:p>
          <a:p>
            <a:pPr lvl="1"/>
            <a:r>
              <a:rPr lang="tr-TR" sz="1600" dirty="0">
                <a:solidFill>
                  <a:schemeClr val="bg1"/>
                </a:solidFill>
              </a:rPr>
              <a:t>Öncesi &lt;185/110</a:t>
            </a:r>
          </a:p>
          <a:p>
            <a:pPr lvl="1"/>
            <a:r>
              <a:rPr lang="tr-TR" sz="1600" dirty="0">
                <a:solidFill>
                  <a:schemeClr val="bg1"/>
                </a:solidFill>
              </a:rPr>
              <a:t>Td sonrası 24 saat boyunca &lt;180/105</a:t>
            </a:r>
          </a:p>
        </p:txBody>
      </p:sp>
      <p:pic>
        <p:nvPicPr>
          <p:cNvPr id="13" name="İçerik Yer Tutucusu 3" descr="ekran görüntüsü içeren bir resim&#10;&#10;Açıklama otomatik olarak oluşturuldu">
            <a:extLst>
              <a:ext uri="{FF2B5EF4-FFF2-40B4-BE49-F238E27FC236}">
                <a16:creationId xmlns:a16="http://schemas.microsoft.com/office/drawing/2014/main" id="{57B8EC3B-6A2F-4A7A-BE86-B62F3A3F920D}"/>
              </a:ext>
            </a:extLst>
          </p:cNvPr>
          <p:cNvPicPr>
            <a:picLocks noChangeAspect="1"/>
          </p:cNvPicPr>
          <p:nvPr/>
        </p:nvPicPr>
        <p:blipFill>
          <a:blip r:embed="rId2"/>
          <a:stretch>
            <a:fillRect/>
          </a:stretch>
        </p:blipFill>
        <p:spPr>
          <a:xfrm>
            <a:off x="4695135" y="1032933"/>
            <a:ext cx="7389094" cy="4673600"/>
          </a:xfrm>
          <a:prstGeom prst="rect">
            <a:avLst/>
          </a:prstGeom>
        </p:spPr>
      </p:pic>
    </p:spTree>
    <p:extLst>
      <p:ext uri="{BB962C8B-B14F-4D97-AF65-F5344CB8AC3E}">
        <p14:creationId xmlns:p14="http://schemas.microsoft.com/office/powerpoint/2010/main" val="50588191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8C04C7F4-106E-4E98-8947-71E83ACE5019}"/>
              </a:ext>
            </a:extLst>
          </p:cNvPr>
          <p:cNvSpPr>
            <a:spLocks noGrp="1"/>
          </p:cNvSpPr>
          <p:nvPr>
            <p:ph type="title"/>
          </p:nvPr>
        </p:nvSpPr>
        <p:spPr>
          <a:xfrm>
            <a:off x="655320" y="365125"/>
            <a:ext cx="9013052" cy="1623312"/>
          </a:xfrm>
        </p:spPr>
        <p:txBody>
          <a:bodyPr anchor="b">
            <a:normAutofit/>
          </a:bodyPr>
          <a:lstStyle/>
          <a:p>
            <a:endParaRPr lang="tr-TR" sz="4000" dirty="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4" name="İçerik Yer Tutucusu 3">
            <a:extLst>
              <a:ext uri="{FF2B5EF4-FFF2-40B4-BE49-F238E27FC236}">
                <a16:creationId xmlns:a16="http://schemas.microsoft.com/office/drawing/2014/main" id="{7801509D-0CDE-4690-8B2A-572149EF3FBF}"/>
              </a:ext>
            </a:extLst>
          </p:cNvPr>
          <p:cNvGraphicFramePr>
            <a:graphicFrameLocks noGrp="1"/>
          </p:cNvGraphicFramePr>
          <p:nvPr>
            <p:ph idx="1"/>
            <p:extLst>
              <p:ext uri="{D42A27DB-BD31-4B8C-83A1-F6EECF244321}">
                <p14:modId xmlns:p14="http://schemas.microsoft.com/office/powerpoint/2010/main" val="2903798085"/>
              </p:ext>
            </p:extLst>
          </p:nvPr>
        </p:nvGraphicFramePr>
        <p:xfrm>
          <a:off x="655638" y="2644775"/>
          <a:ext cx="9012237" cy="332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yagram 8">
            <a:extLst>
              <a:ext uri="{FF2B5EF4-FFF2-40B4-BE49-F238E27FC236}">
                <a16:creationId xmlns:a16="http://schemas.microsoft.com/office/drawing/2014/main" id="{7A8CD80A-8CA5-440F-99BB-60530BA6C57C}"/>
              </a:ext>
            </a:extLst>
          </p:cNvPr>
          <p:cNvGraphicFramePr/>
          <p:nvPr>
            <p:extLst>
              <p:ext uri="{D42A27DB-BD31-4B8C-83A1-F6EECF244321}">
                <p14:modId xmlns:p14="http://schemas.microsoft.com/office/powerpoint/2010/main" val="3547840081"/>
              </p:ext>
            </p:extLst>
          </p:nvPr>
        </p:nvGraphicFramePr>
        <p:xfrm>
          <a:off x="2032000" y="365125"/>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26876401"/>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8C04C7F4-106E-4E98-8947-71E83ACE5019}"/>
              </a:ext>
            </a:extLst>
          </p:cNvPr>
          <p:cNvSpPr>
            <a:spLocks noGrp="1"/>
          </p:cNvSpPr>
          <p:nvPr>
            <p:ph type="title"/>
          </p:nvPr>
        </p:nvSpPr>
        <p:spPr>
          <a:xfrm>
            <a:off x="655320" y="365125"/>
            <a:ext cx="9013052" cy="1623312"/>
          </a:xfrm>
        </p:spPr>
        <p:txBody>
          <a:bodyPr anchor="b">
            <a:normAutofit/>
          </a:bodyPr>
          <a:lstStyle/>
          <a:p>
            <a:r>
              <a:rPr lang="tr-TR" sz="4000" dirty="0"/>
              <a:t>Kaynaklar</a:t>
            </a: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A27D1676-FE34-49E8-A1B6-58C5AF68F0BD}"/>
              </a:ext>
            </a:extLst>
          </p:cNvPr>
          <p:cNvSpPr>
            <a:spLocks noGrp="1"/>
          </p:cNvSpPr>
          <p:nvPr>
            <p:ph idx="1"/>
          </p:nvPr>
        </p:nvSpPr>
        <p:spPr>
          <a:xfrm>
            <a:off x="655320" y="2644518"/>
            <a:ext cx="9013052" cy="3327251"/>
          </a:xfrm>
        </p:spPr>
        <p:txBody>
          <a:bodyPr>
            <a:normAutofit fontScale="70000" lnSpcReduction="20000"/>
          </a:bodyPr>
          <a:lstStyle/>
          <a:p>
            <a:r>
              <a:rPr lang="en-US" sz="2000" dirty="0"/>
              <a:t>2018 Guidelines for the Early Management of Patients With Acute Ischemic Stroke: A Guideline for Healthcare Professionals From the American Heart Association/American Stroke Association</a:t>
            </a:r>
            <a:r>
              <a:rPr lang="tr-TR" sz="2000" dirty="0"/>
              <a:t> (</a:t>
            </a:r>
            <a:r>
              <a:rPr lang="tr-TR" sz="2000" dirty="0">
                <a:hlinkClick r:id="rId2"/>
              </a:rPr>
              <a:t>https://www.ahajournals.org/doi/full/10.1161/STR.0000000000000158</a:t>
            </a:r>
            <a:r>
              <a:rPr lang="tr-TR" sz="2000" dirty="0"/>
              <a:t>)</a:t>
            </a:r>
          </a:p>
          <a:p>
            <a:r>
              <a:rPr lang="en-US" sz="2000" dirty="0"/>
              <a:t>Spontaneous intracerebral hemorrhage: Treatment and prognosis</a:t>
            </a:r>
            <a:r>
              <a:rPr lang="tr-TR" sz="2000" dirty="0"/>
              <a:t> (</a:t>
            </a:r>
            <a:r>
              <a:rPr lang="tr-TR" sz="2000" dirty="0">
                <a:hlinkClick r:id="rId3"/>
              </a:rPr>
              <a:t>https://www.uptodate.com/contents/spontaneous-intracerebral-hemorrhage-treatment-and-prognosis?sectionName=Blood%20pressure%20management&amp;search=cerebrovascular%20accident&amp;topicRef=3823&amp;anchor=H18&amp;source=see_link#H18</a:t>
            </a:r>
            <a:r>
              <a:rPr lang="tr-TR" sz="2000" dirty="0"/>
              <a:t>)</a:t>
            </a:r>
          </a:p>
          <a:p>
            <a:r>
              <a:rPr lang="en-US" sz="2000" dirty="0"/>
              <a:t>Initial assessment and management of acute stroke</a:t>
            </a:r>
            <a:r>
              <a:rPr lang="tr-TR" sz="2000" dirty="0"/>
              <a:t> (</a:t>
            </a:r>
            <a:r>
              <a:rPr lang="tr-TR" sz="2000" dirty="0">
                <a:hlinkClick r:id="rId4"/>
              </a:rPr>
              <a:t>https://www.uptodate.com/contents/initial-assessment-and-management-of-acute-stroke?search=stroke&amp;source=search_result&amp;selectedTitle=1~150&amp;usage_type=default&amp;display_rank=1#H14</a:t>
            </a:r>
            <a:r>
              <a:rPr lang="tr-TR" sz="2000" dirty="0"/>
              <a:t>)</a:t>
            </a:r>
          </a:p>
          <a:p>
            <a:r>
              <a:rPr lang="en-US" sz="2000" dirty="0"/>
              <a:t>Treatment of aneurysmal subarachnoid hemorrhage</a:t>
            </a:r>
            <a:r>
              <a:rPr lang="tr-TR" sz="2000" dirty="0"/>
              <a:t> (</a:t>
            </a:r>
            <a:r>
              <a:rPr lang="tr-TR" sz="2000" dirty="0">
                <a:hlinkClick r:id="rId5"/>
              </a:rPr>
              <a:t>https://www.uptodate.com/contents/treatment-of-aneurysmal-subarachnoid-hemorrhage?sectionName=Blood%20pressure%20control&amp;search=cerebrovascular%20accident&amp;topicRef=3823&amp;anchor=H1332326243&amp;source=see_link#H1332326243</a:t>
            </a:r>
            <a:r>
              <a:rPr lang="tr-TR" sz="2000" dirty="0"/>
              <a:t>)</a:t>
            </a:r>
          </a:p>
          <a:p>
            <a:r>
              <a:rPr lang="tr-TR" sz="2000" dirty="0"/>
              <a:t>Tintinalli 8. baskı (</a:t>
            </a:r>
            <a:r>
              <a:rPr lang="tr-TR" sz="2000" dirty="0">
                <a:hlinkClick r:id="rId6"/>
              </a:rPr>
              <a:t>https://accessemergencymedicine.mhmedical.com/content.aspx?bookid=1658&amp;sectionid=109436585</a:t>
            </a:r>
            <a:r>
              <a:rPr lang="tr-TR" sz="2000" dirty="0"/>
              <a:t>)</a:t>
            </a:r>
          </a:p>
        </p:txBody>
      </p:sp>
    </p:spTree>
    <p:extLst>
      <p:ext uri="{BB962C8B-B14F-4D97-AF65-F5344CB8AC3E}">
        <p14:creationId xmlns:p14="http://schemas.microsoft.com/office/powerpoint/2010/main" val="585432011"/>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8263C8F-4E86-47D0-A1D9-54BFE6CF6488}"/>
              </a:ext>
            </a:extLst>
          </p:cNvPr>
          <p:cNvSpPr>
            <a:spLocks noGrp="1"/>
          </p:cNvSpPr>
          <p:nvPr>
            <p:ph type="title"/>
          </p:nvPr>
        </p:nvSpPr>
        <p:spPr>
          <a:xfrm>
            <a:off x="804672" y="4007335"/>
            <a:ext cx="6455833" cy="1497998"/>
          </a:xfrm>
        </p:spPr>
        <p:txBody>
          <a:bodyPr vert="horz" lIns="91440" tIns="45720" rIns="91440" bIns="45720" rtlCol="0" anchor="t">
            <a:normAutofit/>
          </a:bodyPr>
          <a:lstStyle/>
          <a:p>
            <a:r>
              <a:rPr lang="tr-TR" sz="4800" dirty="0"/>
              <a:t>Teşekkürler…</a:t>
            </a:r>
            <a:endParaRPr lang="en-US" sz="4800" dirty="0"/>
          </a:p>
        </p:txBody>
      </p:sp>
      <p:sp>
        <p:nvSpPr>
          <p:cNvPr id="30" name="Freeform: Shape 29">
            <a:extLst>
              <a:ext uri="{FF2B5EF4-FFF2-40B4-BE49-F238E27FC236}">
                <a16:creationId xmlns:a16="http://schemas.microsoft.com/office/drawing/2014/main" id="{E26B9EF5-5D92-4AC7-BC55-FC5C4C98E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05C5575-0F07-43D0-AE78-81EAA8E67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CED520D6-8B57-4047-BB5F-2BE1017B2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çerik Yer Tutucusu 3" descr="Help">
            <a:extLst>
              <a:ext uri="{FF2B5EF4-FFF2-40B4-BE49-F238E27FC236}">
                <a16:creationId xmlns:a16="http://schemas.microsoft.com/office/drawing/2014/main" id="{EF1CC07E-4A4B-48E6-9AC4-A7DAE5BE5EC7}"/>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85333" y="211666"/>
            <a:ext cx="2131483" cy="2131483"/>
          </a:xfrm>
          <a:prstGeom prst="rect">
            <a:avLst/>
          </a:prstGeom>
        </p:spPr>
      </p:pic>
      <p:sp>
        <p:nvSpPr>
          <p:cNvPr id="36" name="Freeform: Shape 35">
            <a:extLst>
              <a:ext uri="{FF2B5EF4-FFF2-40B4-BE49-F238E27FC236}">
                <a16:creationId xmlns:a16="http://schemas.microsoft.com/office/drawing/2014/main" id="{C7583227-44AB-4ECD-AD51-9EC7A5A3E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İçerik Yer Tutucusu 4" descr="Kafa içinde beyin">
            <a:extLst>
              <a:ext uri="{FF2B5EF4-FFF2-40B4-BE49-F238E27FC236}">
                <a16:creationId xmlns:a16="http://schemas.microsoft.com/office/drawing/2014/main" id="{E8BAFD9B-4639-45D0-90B0-2C4D71358D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21130" y="2951554"/>
            <a:ext cx="3088111" cy="3088111"/>
          </a:xfrm>
          <a:prstGeom prst="rect">
            <a:avLst/>
          </a:prstGeom>
        </p:spPr>
      </p:pic>
    </p:spTree>
    <p:extLst>
      <p:ext uri="{BB962C8B-B14F-4D97-AF65-F5344CB8AC3E}">
        <p14:creationId xmlns:p14="http://schemas.microsoft.com/office/powerpoint/2010/main" val="367157800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A13728D9-B4B0-495C-836A-8A39F648D11D}"/>
              </a:ext>
            </a:extLst>
          </p:cNvPr>
          <p:cNvSpPr>
            <a:spLocks noGrp="1"/>
          </p:cNvSpPr>
          <p:nvPr>
            <p:ph type="title"/>
          </p:nvPr>
        </p:nvSpPr>
        <p:spPr>
          <a:xfrm>
            <a:off x="655320" y="365125"/>
            <a:ext cx="9013052" cy="1623312"/>
          </a:xfrm>
        </p:spPr>
        <p:txBody>
          <a:bodyPr anchor="b">
            <a:normAutofit/>
          </a:bodyPr>
          <a:lstStyle/>
          <a:p>
            <a:r>
              <a:rPr lang="tr-TR" sz="4000" dirty="0"/>
              <a:t>Geçici İskemik Atak (TİA)</a:t>
            </a:r>
          </a:p>
        </p:txBody>
      </p:sp>
      <p:cxnSp>
        <p:nvCxnSpPr>
          <p:cNvPr id="19" name="Straight Arrow Connector 18">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C6E1D0F2-A36E-44C3-93B0-8F02DAF20DF8}"/>
              </a:ext>
            </a:extLst>
          </p:cNvPr>
          <p:cNvSpPr>
            <a:spLocks noGrp="1"/>
          </p:cNvSpPr>
          <p:nvPr>
            <p:ph idx="1"/>
          </p:nvPr>
        </p:nvSpPr>
        <p:spPr>
          <a:xfrm>
            <a:off x="655320" y="2644518"/>
            <a:ext cx="9013052" cy="3327251"/>
          </a:xfrm>
        </p:spPr>
        <p:txBody>
          <a:bodyPr>
            <a:normAutofit/>
          </a:bodyPr>
          <a:lstStyle/>
          <a:p>
            <a:r>
              <a:rPr lang="tr-TR" sz="2000" dirty="0"/>
              <a:t>Akut infarkt olmaksızın fokal beyin, spinal kord veya retinal iskemi sonucu gelişen geçici nörolojik disfonksiyon.</a:t>
            </a:r>
            <a:endParaRPr lang="en-US" sz="2000" dirty="0"/>
          </a:p>
          <a:p>
            <a:endParaRPr lang="tr-TR" sz="2000" dirty="0"/>
          </a:p>
          <a:p>
            <a:r>
              <a:rPr lang="tr-TR" sz="2000" dirty="0"/>
              <a:t>Çoğunlukla 1-2saatten az ve genellikle 24 saatten kısa sürse de semptom süresi TİA ve enfarktüs ayrımını yapmada güvenilir bir parametre olarak değerlendirilmemiştir. </a:t>
            </a:r>
            <a:endParaRPr lang="en-US" sz="2000" dirty="0"/>
          </a:p>
          <a:p>
            <a:endParaRPr lang="tr-TR" sz="2000" dirty="0"/>
          </a:p>
        </p:txBody>
      </p:sp>
    </p:spTree>
    <p:extLst>
      <p:ext uri="{BB962C8B-B14F-4D97-AF65-F5344CB8AC3E}">
        <p14:creationId xmlns:p14="http://schemas.microsoft.com/office/powerpoint/2010/main" val="206461345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C81AB397-9536-420A-B793-EECE6092B1E8}"/>
              </a:ext>
            </a:extLst>
          </p:cNvPr>
          <p:cNvSpPr>
            <a:spLocks noGrp="1"/>
          </p:cNvSpPr>
          <p:nvPr>
            <p:ph type="title"/>
          </p:nvPr>
        </p:nvSpPr>
        <p:spPr>
          <a:xfrm>
            <a:off x="655320" y="365125"/>
            <a:ext cx="9013052" cy="1623312"/>
          </a:xfrm>
        </p:spPr>
        <p:txBody>
          <a:bodyPr anchor="b">
            <a:normAutofit/>
          </a:bodyPr>
          <a:lstStyle/>
          <a:p>
            <a:r>
              <a:rPr lang="tr-TR" sz="4000" dirty="0"/>
              <a:t>İntraserebral Kanama</a:t>
            </a: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69D17DE1-C248-463B-A0B8-F4C9D33ACCC6}"/>
              </a:ext>
            </a:extLst>
          </p:cNvPr>
          <p:cNvSpPr>
            <a:spLocks noGrp="1"/>
          </p:cNvSpPr>
          <p:nvPr>
            <p:ph idx="1"/>
          </p:nvPr>
        </p:nvSpPr>
        <p:spPr>
          <a:xfrm>
            <a:off x="655320" y="2644518"/>
            <a:ext cx="9013052" cy="3327251"/>
          </a:xfrm>
        </p:spPr>
        <p:txBody>
          <a:bodyPr>
            <a:normAutofit/>
          </a:bodyPr>
          <a:lstStyle/>
          <a:p>
            <a:r>
              <a:rPr lang="tr-TR" sz="1900" dirty="0"/>
              <a:t>Kanama genellikle atardamarlardan veya küçük arterlerden kaynaklanır.</a:t>
            </a:r>
          </a:p>
          <a:p>
            <a:r>
              <a:rPr lang="tr-TR" sz="1900" dirty="0"/>
              <a:t>Kanama doğrudan beynin içindedir ve beyaz cevher yollarına yayılan lokalize bir hematom oluşturur.</a:t>
            </a:r>
          </a:p>
          <a:p>
            <a:r>
              <a:rPr lang="tr-TR" sz="1900" dirty="0"/>
              <a:t>Kan birikimi dakikalar veya saatler içinde gerçekleşir; Hematom, yokuş aşağı yuvarlanan kartopu gibi çevresine kan ekleyerek yavaş yavaş büyür.</a:t>
            </a:r>
          </a:p>
          <a:p>
            <a:r>
              <a:rPr lang="tr-TR" sz="1900" dirty="0"/>
              <a:t>En yaygın nedenleri hipertansiyon, travma, kanama diyatezleri, amiloid anjiyopati, yasadışı ilaç kullanımı (çoğunlukla amfetaminler ve kokain) ve vasküler malformasyonlardır.</a:t>
            </a:r>
          </a:p>
          <a:p>
            <a:r>
              <a:rPr lang="tr-TR" sz="1900" dirty="0"/>
              <a:t>Nörolojik semptomlar genellikle dakikalar veya birkaç saat içinde kademeli olarak artar. </a:t>
            </a:r>
          </a:p>
        </p:txBody>
      </p:sp>
    </p:spTree>
    <p:extLst>
      <p:ext uri="{BB962C8B-B14F-4D97-AF65-F5344CB8AC3E}">
        <p14:creationId xmlns:p14="http://schemas.microsoft.com/office/powerpoint/2010/main" val="390407587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57C1BBC0-6D76-4376-B48B-61924104AE83}"/>
              </a:ext>
            </a:extLst>
          </p:cNvPr>
          <p:cNvSpPr>
            <a:spLocks noGrp="1"/>
          </p:cNvSpPr>
          <p:nvPr>
            <p:ph type="title"/>
          </p:nvPr>
        </p:nvSpPr>
        <p:spPr>
          <a:xfrm>
            <a:off x="655320" y="365125"/>
            <a:ext cx="9013052" cy="1623312"/>
          </a:xfrm>
        </p:spPr>
        <p:txBody>
          <a:bodyPr anchor="b">
            <a:normAutofit/>
          </a:bodyPr>
          <a:lstStyle/>
          <a:p>
            <a:r>
              <a:rPr lang="tr-TR" sz="4000" dirty="0"/>
              <a:t>Subaraknoid Kanama(SAK)</a:t>
            </a: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C283E268-DDFC-448E-AAE1-0CD66344CD3C}"/>
              </a:ext>
            </a:extLst>
          </p:cNvPr>
          <p:cNvSpPr>
            <a:spLocks noGrp="1"/>
          </p:cNvSpPr>
          <p:nvPr>
            <p:ph idx="1"/>
          </p:nvPr>
        </p:nvSpPr>
        <p:spPr>
          <a:xfrm>
            <a:off x="655320" y="2644518"/>
            <a:ext cx="9013052" cy="3327251"/>
          </a:xfrm>
        </p:spPr>
        <p:txBody>
          <a:bodyPr>
            <a:normAutofit/>
          </a:bodyPr>
          <a:lstStyle/>
          <a:p>
            <a:r>
              <a:rPr lang="tr-TR" sz="2000" dirty="0"/>
              <a:t>Arteriyel anevrizmaların rüptürü subaraknoid kanamanın (SAH) ana nedenidir. Anevrizma rüptürü kanı doğrudan BOSa arterdeki basınçla bırakır. Kan, BOS içinde hızlı bir şekilde yayılır ve kafa içi basıncı hızlı bir şekilde arttırır. </a:t>
            </a:r>
          </a:p>
          <a:p>
            <a:r>
              <a:rPr lang="tr-TR" sz="2000" dirty="0"/>
              <a:t>Kanama devam ederse ölüm veya derin koma oluşur. Kanama genellikle sadece birkaç saniye sürer, ancak tekrar kanama sık görülür. </a:t>
            </a:r>
          </a:p>
          <a:p>
            <a:r>
              <a:rPr lang="tr-TR" sz="2000" dirty="0"/>
              <a:t>Anevrizma rüptürü dışındaki SAH nedenleriyle (örneğin, vasküler malformasyonlar, kanama diyatezleri, travma, amiloid anjiyopati ve yasadışı ilaç kullanımı), kanama daha az ani olur ve daha uzun bir süre boyunca devam edebilir.</a:t>
            </a:r>
          </a:p>
        </p:txBody>
      </p:sp>
    </p:spTree>
    <p:extLst>
      <p:ext uri="{BB962C8B-B14F-4D97-AF65-F5344CB8AC3E}">
        <p14:creationId xmlns:p14="http://schemas.microsoft.com/office/powerpoint/2010/main" val="87743266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51DFA2C2-C05A-41C4-AA95-0D13F213D804}"/>
              </a:ext>
            </a:extLst>
          </p:cNvPr>
          <p:cNvSpPr>
            <a:spLocks noGrp="1"/>
          </p:cNvSpPr>
          <p:nvPr>
            <p:ph type="title"/>
          </p:nvPr>
        </p:nvSpPr>
        <p:spPr>
          <a:xfrm>
            <a:off x="655320" y="365125"/>
            <a:ext cx="9013052" cy="1623312"/>
          </a:xfrm>
        </p:spPr>
        <p:txBody>
          <a:bodyPr anchor="b">
            <a:normAutofit/>
          </a:bodyPr>
          <a:lstStyle/>
          <a:p>
            <a:r>
              <a:rPr lang="tr-TR" sz="4000" dirty="0"/>
              <a:t>SAK</a:t>
            </a: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BC52D469-5B6A-47F2-BCF1-3E2B0DE4EE30}"/>
              </a:ext>
            </a:extLst>
          </p:cNvPr>
          <p:cNvSpPr>
            <a:spLocks noGrp="1"/>
          </p:cNvSpPr>
          <p:nvPr>
            <p:ph idx="1"/>
          </p:nvPr>
        </p:nvSpPr>
        <p:spPr>
          <a:xfrm>
            <a:off x="655320" y="2644518"/>
            <a:ext cx="9013052" cy="3327251"/>
          </a:xfrm>
        </p:spPr>
        <p:txBody>
          <a:bodyPr>
            <a:normAutofit/>
          </a:bodyPr>
          <a:lstStyle/>
          <a:p>
            <a:r>
              <a:rPr lang="tr-TR" sz="2000" dirty="0"/>
              <a:t>SAH belirtileri aniden başlar ve vakaların yüzde 30'unda gece meydana gelir.</a:t>
            </a:r>
          </a:p>
          <a:p>
            <a:r>
              <a:rPr lang="tr-TR" sz="2000" dirty="0"/>
              <a:t>Birincil belirti, klasik olarak "hayatımın en kötü baş ağrısı" olarak tanımlanan ani, şiddetli bir baş ağrısıdır (vakaların yüzde 97'si). Baş ağrısı, hastaların yüzde 30'unda, çoğunlukla anevrizmanın tarafında lateralize olur.</a:t>
            </a:r>
          </a:p>
          <a:p>
            <a:r>
              <a:rPr lang="tr-TR" sz="2000" dirty="0"/>
              <a:t>Baş ağrısının başlangıcı kısa bir bilinç kaybı, nöbet, bulantı, kusma, fokal nörolojik eksiklik veya boyun sıkıntısı ile ilişkili olabilir veya olmayabilir.</a:t>
            </a:r>
          </a:p>
        </p:txBody>
      </p:sp>
    </p:spTree>
    <p:extLst>
      <p:ext uri="{BB962C8B-B14F-4D97-AF65-F5344CB8AC3E}">
        <p14:creationId xmlns:p14="http://schemas.microsoft.com/office/powerpoint/2010/main" val="205421335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F1013E1A-B2D7-45E0-B4E4-09A15DCC139C}"/>
              </a:ext>
            </a:extLst>
          </p:cNvPr>
          <p:cNvSpPr>
            <a:spLocks noGrp="1"/>
          </p:cNvSpPr>
          <p:nvPr>
            <p:ph type="title"/>
          </p:nvPr>
        </p:nvSpPr>
        <p:spPr>
          <a:xfrm>
            <a:off x="655320" y="365125"/>
            <a:ext cx="9013052" cy="1623312"/>
          </a:xfrm>
        </p:spPr>
        <p:txBody>
          <a:bodyPr anchor="b">
            <a:normAutofit/>
          </a:bodyPr>
          <a:lstStyle/>
          <a:p>
            <a:r>
              <a:rPr lang="tr-TR" sz="4000" dirty="0"/>
              <a:t>İskemik İnme</a:t>
            </a: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EC0FF879-6BE7-4A7A-A21B-FF8A563BD584}"/>
              </a:ext>
            </a:extLst>
          </p:cNvPr>
          <p:cNvSpPr>
            <a:spLocks noGrp="1"/>
          </p:cNvSpPr>
          <p:nvPr>
            <p:ph idx="1"/>
          </p:nvPr>
        </p:nvSpPr>
        <p:spPr>
          <a:xfrm>
            <a:off x="655320" y="2644518"/>
            <a:ext cx="9013052" cy="3327251"/>
          </a:xfrm>
        </p:spPr>
        <p:txBody>
          <a:bodyPr>
            <a:normAutofit/>
          </a:bodyPr>
          <a:lstStyle/>
          <a:p>
            <a:r>
              <a:rPr lang="tr-TR" sz="1900" dirty="0"/>
              <a:t>Trombotik inme;  bir arterdeki trombüs oluşumuna neden olan patolojik sürecin ya distalindeki kan akımını azaltarak ya da mevcut trombüsten kopan parçanın distalde bir arteri tıkamasıyla oluşabilir. Buna aynı zamanda arterden artere emboli denebilir.</a:t>
            </a:r>
          </a:p>
          <a:p>
            <a:endParaRPr lang="tr-TR" sz="1900" dirty="0"/>
          </a:p>
          <a:p>
            <a:r>
              <a:rPr lang="tr-TR" sz="1900" dirty="0"/>
              <a:t>Embolik inme; başka bir yerden kaynaklanan ve beynin belirli bir bölgesine ulaşan arterleri tıkayarak oluşur. Dört ayrı kategoriye ayrılır. </a:t>
            </a:r>
          </a:p>
          <a:p>
            <a:pPr lvl="1"/>
            <a:r>
              <a:rPr lang="tr-TR" sz="1900" dirty="0"/>
              <a:t>Kardiyak kökenli olduğu bilinen</a:t>
            </a:r>
          </a:p>
          <a:p>
            <a:pPr lvl="1"/>
            <a:r>
              <a:rPr lang="tr-TR" sz="1900" dirty="0"/>
              <a:t>Olası kardiyak veya aort kaynaklı olduğu düşünülen (TEE veya TTE sonucu)</a:t>
            </a:r>
          </a:p>
          <a:p>
            <a:pPr lvl="1"/>
            <a:r>
              <a:rPr lang="tr-TR" sz="1900" dirty="0"/>
              <a:t>Arteriyal kökenli olan</a:t>
            </a:r>
          </a:p>
          <a:p>
            <a:pPr lvl="1"/>
            <a:r>
              <a:rPr lang="tr-TR" sz="1900" dirty="0"/>
              <a:t>Testlere rağmen kaynağın neresi olduğu bilinmeyen</a:t>
            </a:r>
          </a:p>
        </p:txBody>
      </p:sp>
    </p:spTree>
    <p:extLst>
      <p:ext uri="{BB962C8B-B14F-4D97-AF65-F5344CB8AC3E}">
        <p14:creationId xmlns:p14="http://schemas.microsoft.com/office/powerpoint/2010/main" val="194443164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Unvan 1">
            <a:extLst>
              <a:ext uri="{FF2B5EF4-FFF2-40B4-BE49-F238E27FC236}">
                <a16:creationId xmlns:a16="http://schemas.microsoft.com/office/drawing/2014/main" id="{F1013E1A-B2D7-45E0-B4E4-09A15DCC139C}"/>
              </a:ext>
            </a:extLst>
          </p:cNvPr>
          <p:cNvSpPr>
            <a:spLocks noGrp="1"/>
          </p:cNvSpPr>
          <p:nvPr>
            <p:ph type="title"/>
          </p:nvPr>
        </p:nvSpPr>
        <p:spPr>
          <a:xfrm>
            <a:off x="833002" y="448253"/>
            <a:ext cx="10520702" cy="1325563"/>
          </a:xfrm>
        </p:spPr>
        <p:txBody>
          <a:bodyPr>
            <a:normAutofit/>
          </a:bodyPr>
          <a:lstStyle/>
          <a:p>
            <a:r>
              <a:rPr lang="en-US" dirty="0"/>
              <a:t>TİA için K</a:t>
            </a:r>
            <a:r>
              <a:rPr lang="tr-TR" dirty="0"/>
              <a:t>an </a:t>
            </a:r>
            <a:r>
              <a:rPr lang="en-US" dirty="0"/>
              <a:t>B</a:t>
            </a:r>
            <a:r>
              <a:rPr lang="tr-TR" dirty="0"/>
              <a:t>asıncı</a:t>
            </a:r>
            <a:r>
              <a:rPr lang="en-US" dirty="0"/>
              <a:t> kontrolü önerisi</a:t>
            </a:r>
            <a:endParaRPr lang="tr-TR" dirty="0"/>
          </a:p>
        </p:txBody>
      </p:sp>
      <p:pic>
        <p:nvPicPr>
          <p:cNvPr id="21" name="İçerik Yer Tutucusu 3" descr="Help">
            <a:extLst>
              <a:ext uri="{FF2B5EF4-FFF2-40B4-BE49-F238E27FC236}">
                <a16:creationId xmlns:a16="http://schemas.microsoft.com/office/drawing/2014/main" id="{35639B88-F96C-4750-8F99-96215384F4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689" y="2191806"/>
            <a:ext cx="3985156" cy="3985156"/>
          </a:xfrm>
          <a:prstGeom prst="rect">
            <a:avLst/>
          </a:prstGeom>
        </p:spPr>
      </p:pic>
    </p:spTree>
    <p:extLst>
      <p:ext uri="{BB962C8B-B14F-4D97-AF65-F5344CB8AC3E}">
        <p14:creationId xmlns:p14="http://schemas.microsoft.com/office/powerpoint/2010/main" val="365758070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Unvan 1">
            <a:extLst>
              <a:ext uri="{FF2B5EF4-FFF2-40B4-BE49-F238E27FC236}">
                <a16:creationId xmlns:a16="http://schemas.microsoft.com/office/drawing/2014/main" id="{78263C8F-4E86-47D0-A1D9-54BFE6CF6488}"/>
              </a:ext>
            </a:extLst>
          </p:cNvPr>
          <p:cNvSpPr>
            <a:spLocks noGrp="1"/>
          </p:cNvSpPr>
          <p:nvPr>
            <p:ph type="title"/>
          </p:nvPr>
        </p:nvSpPr>
        <p:spPr>
          <a:xfrm>
            <a:off x="833002" y="448253"/>
            <a:ext cx="10520702" cy="1325563"/>
          </a:xfrm>
        </p:spPr>
        <p:txBody>
          <a:bodyPr>
            <a:normAutofit/>
          </a:bodyPr>
          <a:lstStyle/>
          <a:p>
            <a:r>
              <a:rPr lang="tr-TR" dirty="0"/>
              <a:t>Kan Basıncı Kontrolü</a:t>
            </a:r>
          </a:p>
        </p:txBody>
      </p:sp>
      <p:sp>
        <p:nvSpPr>
          <p:cNvPr id="3" name="İçerik Yer Tutucusu 2">
            <a:extLst>
              <a:ext uri="{FF2B5EF4-FFF2-40B4-BE49-F238E27FC236}">
                <a16:creationId xmlns:a16="http://schemas.microsoft.com/office/drawing/2014/main" id="{74B8B65C-0B13-4B59-91BF-B9080CE2FC6B}"/>
              </a:ext>
            </a:extLst>
          </p:cNvPr>
          <p:cNvSpPr>
            <a:spLocks noGrp="1"/>
          </p:cNvSpPr>
          <p:nvPr>
            <p:ph idx="1"/>
          </p:nvPr>
        </p:nvSpPr>
        <p:spPr>
          <a:xfrm>
            <a:off x="838200" y="2191807"/>
            <a:ext cx="4936067" cy="3985155"/>
          </a:xfrm>
        </p:spPr>
        <p:txBody>
          <a:bodyPr>
            <a:normAutofit/>
          </a:bodyPr>
          <a:lstStyle/>
          <a:p>
            <a:r>
              <a:rPr lang="tr-TR" sz="2000" dirty="0"/>
              <a:t>Ortalama arteriyel kan basıncı (MAP), genellikle akut inme hastalarında yükselir.</a:t>
            </a:r>
          </a:p>
          <a:p>
            <a:r>
              <a:rPr lang="tr-TR" sz="2000" dirty="0"/>
              <a:t>Bu iskemik inme için ana risk faktörü olan kronik hipertansiyona bağlı olabilir. Bununla birlikte, kan basıncındaki akut bir yükselme sıklıkla beyin perfüzyonunu korumak için uygun bir yanıtı temsil eder.</a:t>
            </a:r>
          </a:p>
          <a:p>
            <a:r>
              <a:rPr lang="tr-TR" sz="2000" dirty="0"/>
              <a:t>Tedavi kararı, kan basıncındaki ciddi artış tehlikesi potansiyeli ile kan basıncı düşürüldüğünde nörolojik işlevlerde olası bir düşüş arasında bir denge gerektirir.</a:t>
            </a:r>
          </a:p>
        </p:txBody>
      </p:sp>
      <p:pic>
        <p:nvPicPr>
          <p:cNvPr id="8" name="İçerik Yer Tutucusu 4" descr="Kafa içinde beyin">
            <a:extLst>
              <a:ext uri="{FF2B5EF4-FFF2-40B4-BE49-F238E27FC236}">
                <a16:creationId xmlns:a16="http://schemas.microsoft.com/office/drawing/2014/main" id="{E8BAFD9B-4639-45D0-90B0-2C4D71358D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93141" y="2191807"/>
            <a:ext cx="3985156" cy="3985156"/>
          </a:xfrm>
          <a:prstGeom prst="rect">
            <a:avLst/>
          </a:prstGeom>
        </p:spPr>
      </p:pic>
    </p:spTree>
    <p:extLst>
      <p:ext uri="{BB962C8B-B14F-4D97-AF65-F5344CB8AC3E}">
        <p14:creationId xmlns:p14="http://schemas.microsoft.com/office/powerpoint/2010/main" val="243940704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2078</Words>
  <Application>Microsoft Office PowerPoint</Application>
  <PresentationFormat>Geniş ekran</PresentationFormat>
  <Paragraphs>166</Paragraphs>
  <Slides>28</Slides>
  <Notes>4</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28</vt:i4>
      </vt:variant>
    </vt:vector>
  </HeadingPairs>
  <TitlesOfParts>
    <vt:vector size="32" baseType="lpstr">
      <vt:lpstr>Arial</vt:lpstr>
      <vt:lpstr>Calibri</vt:lpstr>
      <vt:lpstr>Calibri Light</vt:lpstr>
      <vt:lpstr>Office Teması</vt:lpstr>
      <vt:lpstr>Serebrovasküler Olaylarda Kan Basıncı Kontrolü</vt:lpstr>
      <vt:lpstr>Serebrovasküler Olaylar</vt:lpstr>
      <vt:lpstr>Geçici İskemik Atak (TİA)</vt:lpstr>
      <vt:lpstr>İntraserebral Kanama</vt:lpstr>
      <vt:lpstr>Subaraknoid Kanama(SAK)</vt:lpstr>
      <vt:lpstr>SAK</vt:lpstr>
      <vt:lpstr>İskemik İnme</vt:lpstr>
      <vt:lpstr>TİA için Kan Basıncı kontrolü önerisi</vt:lpstr>
      <vt:lpstr>Kan Basıncı Kontrolü</vt:lpstr>
      <vt:lpstr>Kan Basıncı Kontrolü</vt:lpstr>
      <vt:lpstr>Akut İskemik İnme</vt:lpstr>
      <vt:lpstr>Akut İskemik İnme</vt:lpstr>
      <vt:lpstr>Akut İskemik İnme</vt:lpstr>
      <vt:lpstr>Akut İskemik İnme</vt:lpstr>
      <vt:lpstr>KB düşürmenin etkisi</vt:lpstr>
      <vt:lpstr>KB düşürmenin etkisi</vt:lpstr>
      <vt:lpstr>Hedef Kan Basıncı</vt:lpstr>
      <vt:lpstr>PowerPoint Sunusu</vt:lpstr>
      <vt:lpstr>İntraserebral Hemoraji(spontan)</vt:lpstr>
      <vt:lpstr>İntraserebral Hemoraji(spontan)</vt:lpstr>
      <vt:lpstr>İntraserebral Hemoraji(spontan)</vt:lpstr>
      <vt:lpstr>Subaraknoid Kanama (SAK)</vt:lpstr>
      <vt:lpstr>Subaraknoid Kanama (SAK)</vt:lpstr>
      <vt:lpstr>Hangi Ajan seçilmeli?</vt:lpstr>
      <vt:lpstr>Özet</vt:lpstr>
      <vt:lpstr>PowerPoint Sunusu</vt:lpstr>
      <vt:lpstr>Kaynaklar</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Serebrovasküler Olaylarda Kan Basıncı Kontrolü</dc:title>
  <dc:creator>Ramazan SiviL</dc:creator>
  <cp:lastModifiedBy>Ramazan SiviL</cp:lastModifiedBy>
  <cp:revision>1</cp:revision>
  <dcterms:created xsi:type="dcterms:W3CDTF">2019-05-11T23:51:49Z</dcterms:created>
  <dcterms:modified xsi:type="dcterms:W3CDTF">2019-05-11T23:52:39Z</dcterms:modified>
</cp:coreProperties>
</file>