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7C18F-62D9-4630-A454-ECAE1DA87131}" v="107" dt="2019-02-17T14:50:37.478"/>
  </p1510:revLst>
</p1510:revInfo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57" d="100"/>
          <a:sy n="57" d="100"/>
        </p:scale>
        <p:origin x="108" y="1146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91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9CBCEF-0259-4218-AEC9-BB32B3ED9F55}" type="datetime1">
              <a:rPr lang="tr-TR" smtClean="0"/>
              <a:t>17.02.2019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826FF40-6E52-4CC6-9F12-B51B787A4C88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noProof="0" smtClean="0"/>
              <a:pPr rtl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8373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 include its ready</a:t>
            </a:r>
          </a:p>
          <a:p>
            <a:r>
              <a:rPr lang="en-US" dirty="0"/>
              <a:t>availability and low cost. Disadvantages include</a:t>
            </a:r>
          </a:p>
          <a:p>
            <a:r>
              <a:rPr lang="en-US" dirty="0"/>
              <a:t>the need for compounding by a pharmacist for</a:t>
            </a:r>
          </a:p>
          <a:p>
            <a:r>
              <a:rPr lang="en-US" dirty="0"/>
              <a:t>intravenous use, the need for frequent monitoring</a:t>
            </a:r>
          </a:p>
          <a:p>
            <a:r>
              <a:rPr lang="en-US" dirty="0"/>
              <a:t>of serum concentrations, its effect in blunting</a:t>
            </a:r>
          </a:p>
          <a:p>
            <a:r>
              <a:rPr lang="en-US" dirty="0"/>
              <a:t>the sensorium, and the need for hospitalization</a:t>
            </a:r>
          </a:p>
          <a:p>
            <a:r>
              <a:rPr lang="en-US" dirty="0"/>
              <a:t>in the intensive care unit.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noProof="0" smtClean="0"/>
              <a:pPr rtl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4355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16CF7A7-E7A2-4E3B-AD96-750F684C9986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pic>
        <p:nvPicPr>
          <p:cNvPr id="55" name="Resim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Dikdörtgen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2438DD-0046-4132-8004-6F81A60528BB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2C481-A066-4BDF-80A2-0A3917F443D0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8" name="Dikdörtgen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9DE9AB1-1108-4FA1-A0FB-01DEA6D59C9F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AE7DE43-B513-433A-8179-F392D29C9353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pic>
        <p:nvPicPr>
          <p:cNvPr id="7" name="Resi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1F9FA787-5DD7-49C9-AB0B-8166E09A8B3D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CCA9749-B85F-40F9-B105-13B10E5D8779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70079A3-933D-4DF4-AD63-A518FD4630DF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ih Yer Tutucusu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fld id="{0674D377-CA67-4319-B084-76A2B33340D1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6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E978551F-0ED1-418C-B52E-3E21806ACA96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Dikdörtgen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dirty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86B035-39B3-4E2B-8EC0-4E640DE0D935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  <p:sp>
        <p:nvSpPr>
          <p:cNvPr id="9" name="Dikdörtgen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82B5D72B-5F7E-4C16-A3EA-007FC2883E40}" type="datetime1">
              <a:rPr lang="tr-TR" noProof="0" smtClean="0"/>
              <a:t>17.02.2019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Dikdörtgen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pic>
        <p:nvPicPr>
          <p:cNvPr id="46" name="Resim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/>
              <a:t>Toksik Alkoller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tr-TR" sz="2400" dirty="0"/>
              <a:t>N Engl J Med 2018;378:270-80.</a:t>
            </a:r>
          </a:p>
          <a:p>
            <a:r>
              <a:rPr lang="tr-TR" sz="2400" dirty="0"/>
              <a:t>DOI: 10.1056/NEJMra1615295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877DC4-C3C5-486F-BDD8-2522C80A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90590D-8BB6-443C-B044-C989C7F2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Metanol;</a:t>
            </a:r>
          </a:p>
          <a:p>
            <a:pPr lvl="1"/>
            <a:r>
              <a:rPr lang="tr-TR" dirty="0"/>
              <a:t>Görmede azalma ile ilişkilendirilmiş(%29-72) ara sıra körlük,</a:t>
            </a:r>
          </a:p>
          <a:p>
            <a:pPr lvl="1"/>
            <a:r>
              <a:rPr lang="tr-TR" dirty="0"/>
              <a:t>Solunum </a:t>
            </a:r>
            <a:r>
              <a:rPr lang="tr-TR" dirty="0" err="1"/>
              <a:t>disfonksiyonu</a:t>
            </a:r>
            <a:r>
              <a:rPr lang="tr-TR" dirty="0"/>
              <a:t>, karın ağrısı, koma, nadiren Parkinson benzeri tablo</a:t>
            </a:r>
          </a:p>
          <a:p>
            <a:pPr lvl="1"/>
            <a:r>
              <a:rPr lang="tr-TR" dirty="0"/>
              <a:t>Semptomlar 6-24 saat arası görülmeye başlar ancak etanol ile birlikte alımda 72-96 saate kadar gecikebilir</a:t>
            </a:r>
          </a:p>
          <a:p>
            <a:pPr lvl="1"/>
            <a:r>
              <a:rPr lang="tr-TR" dirty="0" err="1"/>
              <a:t>Maruziyet</a:t>
            </a:r>
            <a:r>
              <a:rPr lang="tr-TR" dirty="0"/>
              <a:t> sonrası günler veya haftalarca nörolojik sekel kalabilir</a:t>
            </a:r>
          </a:p>
        </p:txBody>
      </p:sp>
    </p:spTree>
    <p:extLst>
      <p:ext uri="{BB962C8B-B14F-4D97-AF65-F5344CB8AC3E}">
        <p14:creationId xmlns:p14="http://schemas.microsoft.com/office/powerpoint/2010/main" val="19672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5CDFEC-B046-494C-B7A0-8DA8F9E7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1A01E6-1659-417D-9E46-903DFAEF9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Etilen glikol;</a:t>
            </a:r>
          </a:p>
          <a:p>
            <a:pPr lvl="1"/>
            <a:r>
              <a:rPr lang="tr-TR" dirty="0"/>
              <a:t>Oksalat kristalleri AC, Kalp, Böbrekte birikir</a:t>
            </a:r>
          </a:p>
          <a:p>
            <a:pPr lvl="1"/>
            <a:r>
              <a:rPr lang="tr-TR" dirty="0" err="1"/>
              <a:t>Kraniyal</a:t>
            </a:r>
            <a:r>
              <a:rPr lang="tr-TR" dirty="0"/>
              <a:t> sinir hasarı olabilir hatta bazen günler sonra ortaya çıkabilir</a:t>
            </a:r>
          </a:p>
          <a:p>
            <a:pPr lvl="1"/>
            <a:r>
              <a:rPr lang="tr-TR" dirty="0"/>
              <a:t>Nörolojik </a:t>
            </a:r>
            <a:r>
              <a:rPr lang="tr-TR" dirty="0" err="1"/>
              <a:t>disfonksiyon</a:t>
            </a:r>
            <a:r>
              <a:rPr lang="tr-TR" dirty="0"/>
              <a:t> 				12 saat</a:t>
            </a:r>
          </a:p>
          <a:p>
            <a:pPr lvl="1"/>
            <a:r>
              <a:rPr lang="tr-TR" dirty="0"/>
              <a:t>Kardiyak ve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disfonkisyon</a:t>
            </a:r>
            <a:r>
              <a:rPr lang="tr-TR" dirty="0"/>
              <a:t>		12-24 saat</a:t>
            </a:r>
          </a:p>
          <a:p>
            <a:pPr lvl="1"/>
            <a:r>
              <a:rPr lang="tr-TR" dirty="0"/>
              <a:t>Akut böbrek hasarı				48-72 saat</a:t>
            </a:r>
          </a:p>
          <a:p>
            <a:r>
              <a:rPr lang="tr-TR" dirty="0"/>
              <a:t>Etanol ile birlikte alınması bulguların ortaya çıkmasını geciktirebilir.</a:t>
            </a:r>
          </a:p>
        </p:txBody>
      </p:sp>
    </p:spTree>
    <p:extLst>
      <p:ext uri="{BB962C8B-B14F-4D97-AF65-F5344CB8AC3E}">
        <p14:creationId xmlns:p14="http://schemas.microsoft.com/office/powerpoint/2010/main" val="42425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35F042-7A9F-4E0D-B6E0-6015E6B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B07E3-E191-45C0-82F3-5410491F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İsopropanol;</a:t>
            </a:r>
          </a:p>
          <a:p>
            <a:pPr lvl="1"/>
            <a:r>
              <a:rPr lang="tr-TR" dirty="0"/>
              <a:t>Solunum </a:t>
            </a:r>
            <a:r>
              <a:rPr lang="tr-TR" dirty="0" err="1"/>
              <a:t>disfonksiyonu</a:t>
            </a:r>
            <a:r>
              <a:rPr lang="tr-TR" dirty="0"/>
              <a:t>, </a:t>
            </a: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err="1"/>
              <a:t>kollaps</a:t>
            </a:r>
            <a:r>
              <a:rPr lang="tr-TR" dirty="0"/>
              <a:t>, akut </a:t>
            </a:r>
            <a:r>
              <a:rPr lang="tr-TR" dirty="0" err="1"/>
              <a:t>pankreatit</a:t>
            </a:r>
            <a:r>
              <a:rPr lang="tr-TR" dirty="0"/>
              <a:t>, hipotansiyon, laktik </a:t>
            </a:r>
            <a:r>
              <a:rPr lang="tr-TR" dirty="0" err="1"/>
              <a:t>asidoz</a:t>
            </a:r>
            <a:endParaRPr lang="tr-TR" dirty="0"/>
          </a:p>
          <a:p>
            <a:pPr lvl="1"/>
            <a:r>
              <a:rPr lang="tr-TR" dirty="0"/>
              <a:t>&gt;50 mg/dl (8.3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lt</a:t>
            </a:r>
            <a:r>
              <a:rPr lang="tr-TR" dirty="0"/>
              <a:t>) klinik olarak önemli</a:t>
            </a:r>
          </a:p>
          <a:p>
            <a:pPr lvl="1"/>
            <a:r>
              <a:rPr lang="tr-TR" dirty="0"/>
              <a:t>&gt;150 mg/dl (25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lt</a:t>
            </a:r>
            <a:r>
              <a:rPr lang="tr-TR" dirty="0"/>
              <a:t>) derin koma yapabilir</a:t>
            </a:r>
          </a:p>
          <a:p>
            <a:pPr lvl="1"/>
            <a:r>
              <a:rPr lang="tr-TR" dirty="0"/>
              <a:t>Aseton yalancı serum </a:t>
            </a:r>
            <a:r>
              <a:rPr lang="tr-TR" dirty="0" err="1"/>
              <a:t>kreatinin</a:t>
            </a:r>
            <a:r>
              <a:rPr lang="tr-TR" dirty="0"/>
              <a:t> yüksekliği yapabilir </a:t>
            </a:r>
          </a:p>
        </p:txBody>
      </p:sp>
    </p:spTree>
    <p:extLst>
      <p:ext uri="{BB962C8B-B14F-4D97-AF65-F5344CB8AC3E}">
        <p14:creationId xmlns:p14="http://schemas.microsoft.com/office/powerpoint/2010/main" val="12086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FCB2A7-C1E6-49B5-81E8-29691CF8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5DEB6-2A41-4FEA-B347-34CA0B0C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Dietilen glikol;</a:t>
            </a:r>
          </a:p>
          <a:p>
            <a:pPr lvl="1"/>
            <a:r>
              <a:rPr lang="tr-TR" dirty="0"/>
              <a:t>Karın ağrısı, kusma, ishal, akut </a:t>
            </a:r>
            <a:r>
              <a:rPr lang="tr-TR" dirty="0" err="1"/>
              <a:t>pankreatit</a:t>
            </a:r>
            <a:r>
              <a:rPr lang="tr-TR" dirty="0"/>
              <a:t>, bilinç değ., KC hasarı, santral ve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nöropati</a:t>
            </a:r>
            <a:r>
              <a:rPr lang="tr-TR" dirty="0"/>
              <a:t>(bazen </a:t>
            </a:r>
            <a:r>
              <a:rPr lang="tr-TR" dirty="0" err="1"/>
              <a:t>quadripleji</a:t>
            </a:r>
            <a:r>
              <a:rPr lang="tr-TR" dirty="0"/>
              <a:t>), ABH</a:t>
            </a:r>
          </a:p>
          <a:p>
            <a:pPr lvl="1"/>
            <a:r>
              <a:rPr lang="tr-TR" dirty="0"/>
              <a:t>ABH sıklıkla 8-24 saat arasında görülür ve diyaliz gerektirir. Ölümün majör sebebidir.</a:t>
            </a:r>
          </a:p>
          <a:p>
            <a:pPr lvl="1"/>
            <a:r>
              <a:rPr lang="tr-TR" dirty="0"/>
              <a:t>Etanol ile birlikte alımı bulguları 48-72 saat geciktirebilir.</a:t>
            </a:r>
          </a:p>
          <a:p>
            <a:pPr lvl="1"/>
            <a:r>
              <a:rPr lang="tr-TR" dirty="0" err="1"/>
              <a:t>Kranyal</a:t>
            </a:r>
            <a:r>
              <a:rPr lang="tr-TR" dirty="0"/>
              <a:t> sinir hasarı ve diğer nörolojik komplikasyonlar </a:t>
            </a:r>
            <a:r>
              <a:rPr lang="tr-TR" dirty="0" err="1"/>
              <a:t>maruziyetin</a:t>
            </a:r>
            <a:r>
              <a:rPr lang="tr-TR" dirty="0"/>
              <a:t> 5. gününden sonra görülebilir</a:t>
            </a:r>
          </a:p>
        </p:txBody>
      </p:sp>
    </p:spTree>
    <p:extLst>
      <p:ext uri="{BB962C8B-B14F-4D97-AF65-F5344CB8AC3E}">
        <p14:creationId xmlns:p14="http://schemas.microsoft.com/office/powerpoint/2010/main" val="4794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EB4569-DBBC-41FD-B0E0-B2FC9BC8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1299CB-B5DE-48B0-B40D-AC26D03AE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Propilen glikol;</a:t>
            </a:r>
          </a:p>
          <a:p>
            <a:pPr lvl="1"/>
            <a:r>
              <a:rPr lang="tr-TR" dirty="0"/>
              <a:t>Sıklıkla sadece </a:t>
            </a:r>
            <a:r>
              <a:rPr lang="tr-TR" dirty="0" err="1"/>
              <a:t>osmolal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artışı yapar fakat laktik </a:t>
            </a:r>
            <a:r>
              <a:rPr lang="tr-TR" dirty="0" err="1"/>
              <a:t>asidoza</a:t>
            </a:r>
            <a:r>
              <a:rPr lang="tr-TR" dirty="0"/>
              <a:t> ve </a:t>
            </a:r>
            <a:r>
              <a:rPr lang="tr-TR" dirty="0" err="1"/>
              <a:t>ABH’a</a:t>
            </a:r>
            <a:r>
              <a:rPr lang="tr-TR" dirty="0"/>
              <a:t> ilerleyebilir.</a:t>
            </a:r>
          </a:p>
          <a:p>
            <a:pPr lvl="1"/>
            <a:r>
              <a:rPr lang="tr-TR" dirty="0"/>
              <a:t>KC </a:t>
            </a:r>
            <a:r>
              <a:rPr lang="tr-TR" dirty="0" err="1"/>
              <a:t>hast</a:t>
            </a:r>
            <a:r>
              <a:rPr lang="tr-TR" dirty="0"/>
              <a:t> ve Böbrek hastalığı olması </a:t>
            </a:r>
            <a:r>
              <a:rPr lang="tr-TR" dirty="0" err="1"/>
              <a:t>predispozan</a:t>
            </a:r>
            <a:r>
              <a:rPr lang="tr-TR" dirty="0"/>
              <a:t> faktörlerdir.</a:t>
            </a:r>
          </a:p>
          <a:p>
            <a:pPr lvl="1"/>
            <a:r>
              <a:rPr lang="tr-TR" dirty="0"/>
              <a:t>48 saatten fazla yüksek doz lorazepam </a:t>
            </a:r>
            <a:r>
              <a:rPr lang="tr-TR" dirty="0" err="1"/>
              <a:t>infüzyonu</a:t>
            </a:r>
            <a:r>
              <a:rPr lang="tr-TR" dirty="0"/>
              <a:t>(&gt;10mg/h) yüksek risk</a:t>
            </a:r>
          </a:p>
        </p:txBody>
      </p:sp>
    </p:spTree>
    <p:extLst>
      <p:ext uri="{BB962C8B-B14F-4D97-AF65-F5344CB8AC3E}">
        <p14:creationId xmlns:p14="http://schemas.microsoft.com/office/powerpoint/2010/main" val="13461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60D9CF-F126-481E-B97A-7E1DE1E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9BAB75-3818-4FFD-88B5-82E0E750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Öykü, FM, Biyokimya, alkol ve metabolitlerine yönelik testler</a:t>
            </a:r>
          </a:p>
          <a:p>
            <a:r>
              <a:rPr lang="tr-TR" dirty="0"/>
              <a:t>Klinik bulgular </a:t>
            </a:r>
            <a:r>
              <a:rPr lang="tr-TR" dirty="0" err="1"/>
              <a:t>nonspesifik</a:t>
            </a:r>
            <a:r>
              <a:rPr lang="tr-TR" dirty="0"/>
              <a:t> olduğu için toksik </a:t>
            </a:r>
            <a:r>
              <a:rPr lang="tr-TR" dirty="0" err="1"/>
              <a:t>maruziyet</a:t>
            </a:r>
            <a:r>
              <a:rPr lang="tr-TR" dirty="0"/>
              <a:t> öyküsü çok önemli!</a:t>
            </a:r>
          </a:p>
          <a:p>
            <a:r>
              <a:rPr lang="tr-TR" dirty="0" err="1"/>
              <a:t>Osmolal</a:t>
            </a:r>
            <a:r>
              <a:rPr lang="tr-TR" dirty="0"/>
              <a:t> GAP!!(&gt;20mOsm/</a:t>
            </a:r>
            <a:r>
              <a:rPr lang="tr-TR" dirty="0" err="1"/>
              <a:t>KgSu</a:t>
            </a:r>
            <a:r>
              <a:rPr lang="tr-TR" dirty="0"/>
              <a:t>) (beklenen 10-20 </a:t>
            </a:r>
            <a:r>
              <a:rPr lang="tr-TR" dirty="0" err="1"/>
              <a:t>mOsm</a:t>
            </a:r>
            <a:r>
              <a:rPr lang="tr-TR" dirty="0"/>
              <a:t>/Kg arası, &lt;10mOsm/kg altı hatta negatif bile olabilir.)</a:t>
            </a:r>
          </a:p>
          <a:p>
            <a:r>
              <a:rPr lang="tr-TR" dirty="0"/>
              <a:t>Normal </a:t>
            </a:r>
            <a:r>
              <a:rPr lang="tr-TR" dirty="0" err="1"/>
              <a:t>osmolal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tanıyı dışlatmaz!</a:t>
            </a:r>
          </a:p>
          <a:p>
            <a:r>
              <a:rPr lang="tr-TR" dirty="0"/>
              <a:t>Yüksek </a:t>
            </a:r>
            <a:r>
              <a:rPr lang="tr-TR" dirty="0" err="1"/>
              <a:t>Osm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; Laktik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Ketoasidoz</a:t>
            </a:r>
            <a:r>
              <a:rPr lang="tr-TR" dirty="0"/>
              <a:t>, KBH, OHA</a:t>
            </a:r>
          </a:p>
        </p:txBody>
      </p:sp>
    </p:spTree>
    <p:extLst>
      <p:ext uri="{BB962C8B-B14F-4D97-AF65-F5344CB8AC3E}">
        <p14:creationId xmlns:p14="http://schemas.microsoft.com/office/powerpoint/2010/main" val="2324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89ED11-11C2-47B1-AEA5-F0BDA6E2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70D410C-1FD8-4AB5-8E72-78825DE5B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413" y="1344379"/>
            <a:ext cx="9472823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2F781B-A7D0-4601-A0E3-C9E49BD5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58C6964-A309-4969-95BC-2052BAC58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004" y="177800"/>
            <a:ext cx="8954233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E07EE4-934C-46CB-AE0C-AF47DF1F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Tanı Yöntemleri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E7A73B4-A1DF-45E0-A9C8-0E96BCF8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413" y="1600199"/>
            <a:ext cx="9472823" cy="51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D94E0C-EC75-4B33-BCC1-1FB72FEC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6800E2-CFC9-4E35-939D-1B0D7D12B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Tedavide gecikme tabloyu kötüleştirir</a:t>
            </a:r>
          </a:p>
          <a:p>
            <a:r>
              <a:rPr lang="tr-TR" dirty="0"/>
              <a:t>Güçlü şüphe varsa veya açıklanamayan met </a:t>
            </a:r>
            <a:r>
              <a:rPr lang="tr-TR" dirty="0" err="1"/>
              <a:t>asidoz</a:t>
            </a:r>
            <a:r>
              <a:rPr lang="tr-TR" dirty="0"/>
              <a:t> varsa tedaviye başlanmalı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4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Toksik Alkoller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dirty="0"/>
              <a:t>Toksik alkollerle ilgili bir derleme</a:t>
            </a:r>
          </a:p>
          <a:p>
            <a:pPr lvl="1" rtl="0"/>
            <a:r>
              <a:rPr lang="tr-TR" dirty="0"/>
              <a:t>Toksikasyon Mekanizması</a:t>
            </a:r>
          </a:p>
          <a:p>
            <a:pPr lvl="1" rtl="0"/>
            <a:r>
              <a:rPr lang="tr-TR" dirty="0"/>
              <a:t>Epidemiyolojik özellikler</a:t>
            </a:r>
          </a:p>
          <a:p>
            <a:pPr lvl="1" rtl="0"/>
            <a:r>
              <a:rPr lang="tr-TR" dirty="0"/>
              <a:t>Klinik bulgular</a:t>
            </a:r>
          </a:p>
          <a:p>
            <a:pPr lvl="1"/>
            <a:r>
              <a:rPr lang="tr-TR" dirty="0"/>
              <a:t>Tanı için yöntemler</a:t>
            </a:r>
          </a:p>
          <a:p>
            <a:pPr lvl="1"/>
            <a:r>
              <a:rPr lang="tr-TR" dirty="0"/>
              <a:t>Güncel tedavi önerileri</a:t>
            </a:r>
          </a:p>
          <a:p>
            <a:pPr lvl="1"/>
            <a:r>
              <a:rPr lang="tr-TR" dirty="0"/>
              <a:t>Hastaların izlenmesi</a:t>
            </a:r>
          </a:p>
          <a:p>
            <a:pPr lvl="1"/>
            <a:r>
              <a:rPr lang="tr-TR" dirty="0"/>
              <a:t>Sonuç ve öneriler</a:t>
            </a:r>
            <a:br>
              <a:rPr lang="tr-TR" dirty="0"/>
            </a:b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3CB48D-230B-4504-B03B-23A8072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AA44C7-ADD7-4187-8DA0-D587F441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Metanol ve etilen glikol;</a:t>
            </a:r>
          </a:p>
          <a:p>
            <a:pPr lvl="1"/>
            <a:r>
              <a:rPr lang="tr-TR" dirty="0" err="1"/>
              <a:t>Gis</a:t>
            </a:r>
            <a:r>
              <a:rPr lang="tr-TR" dirty="0"/>
              <a:t> emilimi hızlı, </a:t>
            </a:r>
            <a:r>
              <a:rPr lang="tr-TR" dirty="0" err="1"/>
              <a:t>gastrik</a:t>
            </a:r>
            <a:r>
              <a:rPr lang="tr-TR" dirty="0"/>
              <a:t> lavaj yararsız</a:t>
            </a:r>
          </a:p>
          <a:p>
            <a:pPr lvl="1"/>
            <a:r>
              <a:rPr lang="tr-TR" dirty="0"/>
              <a:t>Tedavi </a:t>
            </a:r>
            <a:r>
              <a:rPr lang="tr-TR" dirty="0" err="1"/>
              <a:t>metabolizasyonu</a:t>
            </a:r>
            <a:r>
              <a:rPr lang="tr-TR" dirty="0"/>
              <a:t> önleme, alkol ve </a:t>
            </a:r>
            <a:r>
              <a:rPr lang="tr-TR" dirty="0" err="1"/>
              <a:t>metabolitlerini</a:t>
            </a:r>
            <a:r>
              <a:rPr lang="tr-TR" dirty="0"/>
              <a:t> uzaklaştırmaya dayanır.</a:t>
            </a:r>
          </a:p>
          <a:p>
            <a:pPr lvl="1"/>
            <a:r>
              <a:rPr lang="tr-TR" dirty="0"/>
              <a:t>&gt;20mg/dl üzerinde (metanol 6mmol/</a:t>
            </a:r>
            <a:r>
              <a:rPr lang="tr-TR" dirty="0" err="1"/>
              <a:t>lt</a:t>
            </a:r>
            <a:r>
              <a:rPr lang="tr-TR" dirty="0"/>
              <a:t> etilen glikol 3mmol/</a:t>
            </a:r>
            <a:r>
              <a:rPr lang="tr-TR" dirty="0" err="1"/>
              <a:t>lt</a:t>
            </a:r>
            <a:r>
              <a:rPr lang="tr-TR" dirty="0"/>
              <a:t>) veya yüksek şüphe ve </a:t>
            </a:r>
            <a:r>
              <a:rPr lang="tr-TR" dirty="0" err="1"/>
              <a:t>osm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&gt;10mOsm/</a:t>
            </a:r>
            <a:r>
              <a:rPr lang="tr-TR" dirty="0" err="1"/>
              <a:t>kgSu</a:t>
            </a:r>
            <a:r>
              <a:rPr lang="tr-TR" dirty="0"/>
              <a:t> ise antidot başlanmalı </a:t>
            </a:r>
          </a:p>
          <a:p>
            <a:pPr lvl="1"/>
            <a:r>
              <a:rPr lang="tr-TR" dirty="0" err="1"/>
              <a:t>Iv</a:t>
            </a:r>
            <a:r>
              <a:rPr lang="tr-TR" dirty="0"/>
              <a:t> etanol sıklıkla kullanılır(FDA onayı yok, TR de kullanılmıyor)(&gt;100mg/dl etanol yarışmalı inhibisyon yapar.)</a:t>
            </a:r>
          </a:p>
          <a:p>
            <a:pPr lvl="1"/>
            <a:r>
              <a:rPr lang="tr-TR" dirty="0" err="1"/>
              <a:t>Iv</a:t>
            </a:r>
            <a:r>
              <a:rPr lang="tr-TR" dirty="0"/>
              <a:t> etanol yoksa oral etanol kullanılabilir</a:t>
            </a:r>
          </a:p>
          <a:p>
            <a:pPr lvl="1"/>
            <a:r>
              <a:rPr lang="tr-TR" dirty="0"/>
              <a:t>Metanol </a:t>
            </a:r>
            <a:r>
              <a:rPr lang="tr-TR" dirty="0" err="1"/>
              <a:t>toksikasyonunda</a:t>
            </a:r>
            <a:r>
              <a:rPr lang="tr-TR" dirty="0"/>
              <a:t>; 1mg/kg </a:t>
            </a:r>
            <a:r>
              <a:rPr lang="tr-TR" dirty="0" err="1"/>
              <a:t>folat</a:t>
            </a:r>
            <a:r>
              <a:rPr lang="tr-TR" dirty="0"/>
              <a:t> 4-6saatte bir</a:t>
            </a:r>
          </a:p>
          <a:p>
            <a:pPr lvl="1"/>
            <a:r>
              <a:rPr lang="tr-TR" dirty="0"/>
              <a:t>Etilen glikol için; </a:t>
            </a:r>
            <a:r>
              <a:rPr lang="tr-TR" dirty="0" err="1"/>
              <a:t>pridoksin</a:t>
            </a:r>
            <a:r>
              <a:rPr lang="tr-TR" dirty="0"/>
              <a:t> ve </a:t>
            </a:r>
            <a:r>
              <a:rPr lang="tr-TR" dirty="0" err="1"/>
              <a:t>tiamin</a:t>
            </a:r>
            <a:r>
              <a:rPr lang="tr-TR" dirty="0"/>
              <a:t> 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3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DCC6FB-E2F8-4E26-A300-33FE0621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Fomepizol</a:t>
            </a:r>
            <a:r>
              <a:rPr lang="tr-TR" dirty="0"/>
              <a:t>(4-metilpirazol)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681C2F-3E78-49D6-8DB2-43E32DE2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Alkol dehidrogenaz inhibitörü(etanol x8000 </a:t>
            </a:r>
            <a:r>
              <a:rPr lang="tr-TR" dirty="0" err="1"/>
              <a:t>afinite</a:t>
            </a:r>
            <a:r>
              <a:rPr lang="tr-TR" dirty="0"/>
              <a:t>)</a:t>
            </a:r>
          </a:p>
          <a:p>
            <a:r>
              <a:rPr lang="tr-TR" dirty="0"/>
              <a:t>FDA onaylı(etilen glikol ve metanol için)</a:t>
            </a:r>
          </a:p>
          <a:p>
            <a:r>
              <a:rPr lang="tr-TR" dirty="0"/>
              <a:t>Düşük </a:t>
            </a:r>
            <a:r>
              <a:rPr lang="tr-TR" dirty="0" err="1"/>
              <a:t>kontsantrasyonlarda</a:t>
            </a:r>
            <a:r>
              <a:rPr lang="tr-TR" dirty="0"/>
              <a:t> etkili, minimal yan etkili, </a:t>
            </a:r>
            <a:r>
              <a:rPr lang="tr-TR" dirty="0" err="1"/>
              <a:t>yb’da</a:t>
            </a:r>
            <a:r>
              <a:rPr lang="tr-TR" dirty="0"/>
              <a:t> </a:t>
            </a:r>
            <a:r>
              <a:rPr lang="tr-TR" dirty="0" err="1"/>
              <a:t>monitörizasyon</a:t>
            </a:r>
            <a:r>
              <a:rPr lang="tr-TR" dirty="0"/>
              <a:t> gerektirmez</a:t>
            </a:r>
          </a:p>
          <a:p>
            <a:r>
              <a:rPr lang="tr-TR" dirty="0"/>
              <a:t>Diyaliz yoksa;</a:t>
            </a:r>
          </a:p>
          <a:p>
            <a:pPr lvl="1"/>
            <a:r>
              <a:rPr lang="tr-TR" dirty="0"/>
              <a:t>15mg/kg yükleme devamında 10mg/kg 12saatte bir ilk 48 saat sonrasında 15mg/kg 12saatte bir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6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8C377A-E557-4443-A891-1A928B46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A87924-D846-4C72-8D0D-B161E232D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1974-2010 arasında olan metanol ve etilen glikol </a:t>
            </a:r>
            <a:r>
              <a:rPr lang="tr-TR" dirty="0" err="1"/>
              <a:t>toksikasyonu</a:t>
            </a:r>
            <a:r>
              <a:rPr lang="tr-TR" dirty="0"/>
              <a:t> </a:t>
            </a:r>
            <a:r>
              <a:rPr lang="tr-TR" dirty="0" err="1"/>
              <a:t>mortalitesi</a:t>
            </a:r>
            <a:r>
              <a:rPr lang="tr-TR" dirty="0"/>
              <a:t> çalışmalarının sistematik derlemelerinde;</a:t>
            </a:r>
          </a:p>
          <a:p>
            <a:pPr lvl="1"/>
            <a:r>
              <a:rPr lang="tr-TR" dirty="0" err="1"/>
              <a:t>Mortalite</a:t>
            </a:r>
            <a:r>
              <a:rPr lang="tr-TR" dirty="0"/>
              <a:t> %21,8 (etanol verilmeden)-- %18.1(etanol verilenlerde)</a:t>
            </a:r>
            <a:r>
              <a:rPr lang="tr-TR" baseline="30000" dirty="0"/>
              <a:t>1</a:t>
            </a:r>
          </a:p>
          <a:p>
            <a:pPr lvl="1"/>
            <a:r>
              <a:rPr lang="tr-TR" dirty="0" err="1"/>
              <a:t>Mortalite</a:t>
            </a:r>
            <a:r>
              <a:rPr lang="tr-TR" dirty="0"/>
              <a:t> %17.1(</a:t>
            </a:r>
            <a:r>
              <a:rPr lang="tr-TR" dirty="0" err="1"/>
              <a:t>fomepizol</a:t>
            </a:r>
            <a:r>
              <a:rPr lang="tr-TR" dirty="0"/>
              <a:t> almayan)-- %4.1 (</a:t>
            </a:r>
            <a:r>
              <a:rPr lang="tr-TR" dirty="0" err="1"/>
              <a:t>fomepizol</a:t>
            </a:r>
            <a:r>
              <a:rPr lang="tr-TR" dirty="0"/>
              <a:t> verilenlerde)</a:t>
            </a:r>
          </a:p>
          <a:p>
            <a:pPr lvl="1"/>
            <a:r>
              <a:rPr lang="tr-TR" dirty="0"/>
              <a:t>Yan etki %57(etanol)-- %12(</a:t>
            </a:r>
            <a:r>
              <a:rPr lang="tr-TR" dirty="0" err="1"/>
              <a:t>fomepizol</a:t>
            </a:r>
            <a:r>
              <a:rPr lang="tr-TR" dirty="0"/>
              <a:t>)</a:t>
            </a:r>
            <a:r>
              <a:rPr lang="tr-T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36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A421FB-19DB-4F78-BF79-8230470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Diyaliz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F8378-692B-4E8A-85AD-7536CBD5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AACT ve EXTRIP kılavuzları diyaliz öneriyor.</a:t>
            </a:r>
          </a:p>
          <a:p>
            <a:pPr lvl="1"/>
            <a:r>
              <a:rPr lang="tr-TR" dirty="0"/>
              <a:t>Ciddi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endParaRPr lang="tr-TR" dirty="0"/>
          </a:p>
          <a:p>
            <a:pPr lvl="1"/>
            <a:r>
              <a:rPr lang="tr-TR" dirty="0"/>
              <a:t>Serum </a:t>
            </a:r>
            <a:r>
              <a:rPr lang="tr-TR" dirty="0" err="1"/>
              <a:t>konsanstrasyonu</a:t>
            </a:r>
            <a:r>
              <a:rPr lang="tr-TR" dirty="0"/>
              <a:t> &gt;50mg/dl(metanol 16mmol/</a:t>
            </a:r>
            <a:r>
              <a:rPr lang="tr-TR" dirty="0" err="1"/>
              <a:t>lt</a:t>
            </a:r>
            <a:r>
              <a:rPr lang="tr-TR" dirty="0"/>
              <a:t> etilen glikol 8mmol/</a:t>
            </a:r>
            <a:r>
              <a:rPr lang="tr-TR" dirty="0" err="1"/>
              <a:t>lt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Destek tedaviye rağmen </a:t>
            </a:r>
            <a:r>
              <a:rPr lang="tr-TR" dirty="0" err="1"/>
              <a:t>vital</a:t>
            </a:r>
            <a:r>
              <a:rPr lang="tr-TR" dirty="0"/>
              <a:t> bulgularda bozukluk</a:t>
            </a:r>
          </a:p>
          <a:p>
            <a:pPr lvl="1"/>
            <a:r>
              <a:rPr lang="tr-TR" dirty="0"/>
              <a:t>Görme problemleri</a:t>
            </a:r>
          </a:p>
          <a:p>
            <a:pPr lvl="1"/>
            <a:r>
              <a:rPr lang="tr-TR" dirty="0"/>
              <a:t>ABH</a:t>
            </a:r>
          </a:p>
          <a:p>
            <a:r>
              <a:rPr lang="tr-TR" dirty="0"/>
              <a:t>Aralıklı diyaliz devamlı diyalizden daha hızlı biçimde tedavi edici</a:t>
            </a:r>
          </a:p>
        </p:txBody>
      </p:sp>
    </p:spTree>
    <p:extLst>
      <p:ext uri="{BB962C8B-B14F-4D97-AF65-F5344CB8AC3E}">
        <p14:creationId xmlns:p14="http://schemas.microsoft.com/office/powerpoint/2010/main" val="37660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3909BC-283A-4012-9A8C-8E3C5D54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Diyaliz ve </a:t>
            </a:r>
            <a:r>
              <a:rPr lang="tr-TR" dirty="0" err="1"/>
              <a:t>Fomepizol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03EB99-650B-4CA5-A3B3-F0349FF3E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Sadece </a:t>
            </a:r>
            <a:r>
              <a:rPr lang="tr-TR" dirty="0" err="1"/>
              <a:t>fomepizol</a:t>
            </a:r>
            <a:r>
              <a:rPr lang="tr-TR" dirty="0"/>
              <a:t> tedavisinin yan etkileri bildirilmemiş ancak alkollerin yarı ömürlerini uzatıyor. Metanol 71h(2.5h) etilen glikol 16h(2.7h) </a:t>
            </a:r>
          </a:p>
          <a:p>
            <a:r>
              <a:rPr lang="tr-TR" dirty="0"/>
              <a:t>Uzun yarı ömür süresi hastane kalışını uzatıyor. Bu nedenle bazı uzmanlar diyaliz ile birlikte öneriyor.</a:t>
            </a:r>
          </a:p>
          <a:p>
            <a:r>
              <a:rPr lang="tr-TR" dirty="0"/>
              <a:t>Tedavi maliyetleri maruz kalınan doz, antidot maliyeti, diyaliz maliyeti, oda ücretleri gibi bir çok faktöre göre değişiklik gösteriyor.</a:t>
            </a:r>
          </a:p>
        </p:txBody>
      </p:sp>
    </p:spTree>
    <p:extLst>
      <p:ext uri="{BB962C8B-B14F-4D97-AF65-F5344CB8AC3E}">
        <p14:creationId xmlns:p14="http://schemas.microsoft.com/office/powerpoint/2010/main" val="3867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EB77EF-229C-4DC2-A7A0-E11F519C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alkoller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28BF6A-7F5D-4E4C-8D76-426A54A1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i="1" dirty="0"/>
              <a:t>Dietilen glikol;</a:t>
            </a:r>
          </a:p>
          <a:p>
            <a:pPr lvl="1"/>
            <a:r>
              <a:rPr lang="tr-TR" dirty="0" err="1"/>
              <a:t>Fomepizol</a:t>
            </a:r>
            <a:r>
              <a:rPr lang="tr-TR" dirty="0"/>
              <a:t> ve diyaliz(ABH yaygın)</a:t>
            </a:r>
          </a:p>
          <a:p>
            <a:r>
              <a:rPr lang="tr-TR" b="1" i="1" dirty="0"/>
              <a:t>İsopropanol;</a:t>
            </a:r>
          </a:p>
          <a:p>
            <a:pPr lvl="1"/>
            <a:r>
              <a:rPr lang="tr-TR" dirty="0"/>
              <a:t>Destek tedavi</a:t>
            </a:r>
          </a:p>
          <a:p>
            <a:pPr lvl="1"/>
            <a:r>
              <a:rPr lang="tr-TR" dirty="0"/>
              <a:t>Diyaliz</a:t>
            </a:r>
          </a:p>
          <a:p>
            <a:pPr lvl="2"/>
            <a:r>
              <a:rPr lang="tr-TR" dirty="0"/>
              <a:t>&gt;500mg/dl</a:t>
            </a:r>
          </a:p>
          <a:p>
            <a:pPr lvl="2"/>
            <a:r>
              <a:rPr lang="tr-TR" dirty="0"/>
              <a:t>Hipotansiyon</a:t>
            </a:r>
          </a:p>
          <a:p>
            <a:pPr lvl="2"/>
            <a:r>
              <a:rPr lang="tr-TR" dirty="0"/>
              <a:t>Laktik </a:t>
            </a:r>
            <a:r>
              <a:rPr lang="tr-TR" dirty="0" err="1"/>
              <a:t>asidoz</a:t>
            </a:r>
            <a:endParaRPr lang="tr-TR" dirty="0"/>
          </a:p>
          <a:p>
            <a:pPr lvl="1"/>
            <a:r>
              <a:rPr lang="tr-TR" dirty="0"/>
              <a:t>Alkol dehidrogenaz inhibitörü kullanma!!</a:t>
            </a:r>
          </a:p>
          <a:p>
            <a:r>
              <a:rPr lang="tr-TR" b="1" i="1" dirty="0"/>
              <a:t>Propilen glikol;</a:t>
            </a:r>
          </a:p>
          <a:p>
            <a:pPr lvl="1"/>
            <a:r>
              <a:rPr lang="tr-TR" dirty="0"/>
              <a:t>İlaç </a:t>
            </a:r>
            <a:r>
              <a:rPr lang="tr-TR" dirty="0" err="1"/>
              <a:t>infüzyonu</a:t>
            </a:r>
            <a:r>
              <a:rPr lang="tr-TR" dirty="0"/>
              <a:t> </a:t>
            </a:r>
            <a:r>
              <a:rPr lang="tr-TR" dirty="0" err="1"/>
              <a:t>stoplandığında</a:t>
            </a:r>
            <a:r>
              <a:rPr lang="tr-TR" dirty="0"/>
              <a:t> genelde kendinden geriler</a:t>
            </a:r>
          </a:p>
          <a:p>
            <a:pPr lvl="1"/>
            <a:r>
              <a:rPr lang="tr-TR" dirty="0" err="1"/>
              <a:t>Fomepizol</a:t>
            </a:r>
            <a:r>
              <a:rPr lang="tr-TR" dirty="0"/>
              <a:t> için görüş birliği yok</a:t>
            </a:r>
          </a:p>
          <a:p>
            <a:pPr lvl="1"/>
            <a:r>
              <a:rPr lang="tr-TR" dirty="0"/>
              <a:t>Laktik </a:t>
            </a:r>
            <a:r>
              <a:rPr lang="tr-TR" dirty="0" err="1"/>
              <a:t>asidoz</a:t>
            </a:r>
            <a:r>
              <a:rPr lang="tr-TR" dirty="0"/>
              <a:t> gelişirse diyaliz önerilir</a:t>
            </a:r>
          </a:p>
        </p:txBody>
      </p:sp>
    </p:spTree>
    <p:extLst>
      <p:ext uri="{BB962C8B-B14F-4D97-AF65-F5344CB8AC3E}">
        <p14:creationId xmlns:p14="http://schemas.microsoft.com/office/powerpoint/2010/main" val="7138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57AF43-9BA1-4C34-956F-5FEEDA04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A7BA73-DAC0-4331-B03B-A728BFC7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Ciddi zehirlenmeler veya </a:t>
            </a:r>
            <a:r>
              <a:rPr lang="tr-TR" dirty="0" err="1"/>
              <a:t>hemodinamik</a:t>
            </a:r>
            <a:r>
              <a:rPr lang="tr-TR" dirty="0"/>
              <a:t> </a:t>
            </a:r>
            <a:r>
              <a:rPr lang="tr-TR" dirty="0" err="1"/>
              <a:t>instabilite</a:t>
            </a:r>
            <a:r>
              <a:rPr lang="tr-TR" dirty="0"/>
              <a:t> YB takibi gerektirir.</a:t>
            </a:r>
          </a:p>
          <a:p>
            <a:r>
              <a:rPr lang="tr-TR" dirty="0"/>
              <a:t>Kan gazı takibi, elektrolit, BFT, </a:t>
            </a:r>
            <a:r>
              <a:rPr lang="tr-TR" dirty="0" err="1"/>
              <a:t>osmolarite</a:t>
            </a:r>
            <a:r>
              <a:rPr lang="tr-TR" dirty="0"/>
              <a:t> takibi</a:t>
            </a:r>
          </a:p>
          <a:p>
            <a:r>
              <a:rPr lang="tr-TR" dirty="0"/>
              <a:t>Serum alkol </a:t>
            </a:r>
            <a:r>
              <a:rPr lang="tr-TR" dirty="0" err="1"/>
              <a:t>kons</a:t>
            </a:r>
            <a:r>
              <a:rPr lang="tr-TR" dirty="0"/>
              <a:t> ölçümü ideal</a:t>
            </a:r>
          </a:p>
          <a:p>
            <a:r>
              <a:rPr lang="tr-TR" dirty="0"/>
              <a:t>Yoksa </a:t>
            </a:r>
            <a:r>
              <a:rPr lang="tr-TR" dirty="0" err="1"/>
              <a:t>osmolal</a:t>
            </a:r>
            <a:r>
              <a:rPr lang="tr-TR" dirty="0"/>
              <a:t> </a:t>
            </a:r>
            <a:r>
              <a:rPr lang="tr-TR" dirty="0" err="1"/>
              <a:t>gaptan</a:t>
            </a:r>
            <a:r>
              <a:rPr lang="tr-TR" dirty="0"/>
              <a:t> hesaplanabilir</a:t>
            </a:r>
          </a:p>
          <a:p>
            <a:r>
              <a:rPr lang="tr-TR" dirty="0"/>
              <a:t>Metanol veya etanol&lt;20-30 mg/dl olana kadar tedaviye devam edilmeli( metanol 6-9mmol/</a:t>
            </a:r>
            <a:r>
              <a:rPr lang="tr-TR" dirty="0" err="1"/>
              <a:t>lt</a:t>
            </a:r>
            <a:r>
              <a:rPr lang="tr-TR" dirty="0"/>
              <a:t>, etilen glikol 3-5 </a:t>
            </a:r>
            <a:r>
              <a:rPr lang="tr-TR" dirty="0" err="1"/>
              <a:t>mmol</a:t>
            </a:r>
            <a:r>
              <a:rPr lang="tr-TR" dirty="0"/>
              <a:t>/</a:t>
            </a:r>
            <a:r>
              <a:rPr lang="tr-TR" dirty="0" err="1"/>
              <a:t>lt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47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12D29E-C4A7-4103-9F7F-224304B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83D7F4-A6A9-4D66-9EEA-9647B25A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Metanol, etilen glikol, </a:t>
            </a:r>
            <a:r>
              <a:rPr lang="tr-TR" dirty="0" err="1"/>
              <a:t>dietilen</a:t>
            </a:r>
            <a:r>
              <a:rPr lang="tr-TR" dirty="0"/>
              <a:t> glikol tedavi edilmezse yüksek </a:t>
            </a:r>
            <a:r>
              <a:rPr lang="tr-TR" dirty="0" err="1"/>
              <a:t>mortaliteye</a:t>
            </a:r>
            <a:r>
              <a:rPr lang="tr-TR" dirty="0"/>
              <a:t> sahip</a:t>
            </a:r>
          </a:p>
          <a:p>
            <a:r>
              <a:rPr lang="tr-TR" dirty="0"/>
              <a:t>İsopropanol düşük ölüm riskine sahip</a:t>
            </a:r>
          </a:p>
          <a:p>
            <a:r>
              <a:rPr lang="tr-TR" dirty="0"/>
              <a:t>Yüksek anyon açıklı met </a:t>
            </a:r>
            <a:r>
              <a:rPr lang="tr-TR" dirty="0" err="1"/>
              <a:t>asidoz</a:t>
            </a:r>
            <a:r>
              <a:rPr lang="tr-TR" dirty="0"/>
              <a:t>, artmış </a:t>
            </a:r>
            <a:r>
              <a:rPr lang="tr-TR" dirty="0" err="1"/>
              <a:t>osmolar</a:t>
            </a:r>
            <a:r>
              <a:rPr lang="tr-TR" dirty="0"/>
              <a:t> </a:t>
            </a:r>
            <a:r>
              <a:rPr lang="tr-TR" dirty="0" err="1"/>
              <a:t>gap</a:t>
            </a:r>
            <a:endParaRPr lang="tr-TR" dirty="0"/>
          </a:p>
          <a:p>
            <a:r>
              <a:rPr lang="tr-TR" dirty="0"/>
              <a:t>Alkol dehidrogenaz inhibitörü ve diyaliz etkili </a:t>
            </a:r>
          </a:p>
        </p:txBody>
      </p:sp>
    </p:spTree>
    <p:extLst>
      <p:ext uri="{BB962C8B-B14F-4D97-AF65-F5344CB8AC3E}">
        <p14:creationId xmlns:p14="http://schemas.microsoft.com/office/powerpoint/2010/main" val="28488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B44BB1-40BD-48FE-9FDB-D7B1640C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678ADE-31FE-497D-B927-EF1A9DBE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4A21F8-344B-4E99-8D8D-3A63EBB1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002" y="0"/>
            <a:ext cx="540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C66C6D-342F-4D0A-9A97-3515046A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9F2861-6C38-4247-B3CD-83A985A4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4B51CBB-096D-4318-A402-6A456059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8" y="88900"/>
            <a:ext cx="11376237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DA9DED-EE01-4F6E-845C-74C71D5B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Toksikasyon Mekanizması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12EC8B-7C44-4395-9683-CFEE2C00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3" y="1628800"/>
            <a:ext cx="9472824" cy="4572000"/>
          </a:xfrm>
        </p:spPr>
        <p:txBody>
          <a:bodyPr/>
          <a:lstStyle/>
          <a:p>
            <a:r>
              <a:rPr lang="tr-TR" dirty="0"/>
              <a:t>Alkoller sarhoş edici maddeler</a:t>
            </a:r>
          </a:p>
          <a:p>
            <a:r>
              <a:rPr lang="tr-TR" dirty="0"/>
              <a:t>İsopropanol hariç direk toksik değiller, metabolitleri toksik</a:t>
            </a:r>
          </a:p>
          <a:p>
            <a:r>
              <a:rPr lang="tr-TR" dirty="0"/>
              <a:t>Toksik metabolitlerin üretiminde kritik enzim ‘alkol dehidrogenaz’</a:t>
            </a:r>
          </a:p>
          <a:p>
            <a:r>
              <a:rPr lang="tr-TR" dirty="0"/>
              <a:t>Birlikte alınan etanol yarışmalı inhibisyon ile toksik metabolit oluşumunu geciktirir</a:t>
            </a:r>
          </a:p>
          <a:p>
            <a:r>
              <a:rPr lang="tr-TR" dirty="0"/>
              <a:t>Artan laktik asit üretimi, metanol veya etilen glikol metabolitlerine maruz kalmadan kaynaklanabilir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04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5DDAA5-70C8-4E1F-960D-0F2E3979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3C2B703-7EF2-4447-9589-FB66A533D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00" y="177800"/>
            <a:ext cx="9879631" cy="65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803FBF-464F-4F51-87D7-EB3FC220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F1DF8E-9B98-4E1B-A9EF-BF6E54E2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66DA2C-69B6-4289-890A-F48DA08A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Toksik Alkol Metabolizması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7BA9BF8-EDCB-4456-982B-F4C0D3B9C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80" y="1417637"/>
            <a:ext cx="9472824" cy="49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1EB370-CBE9-4A28-8168-B453F3FF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Epidemiyolojik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675475-C687-42BF-A769-FDACD367B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413" y="1600200"/>
            <a:ext cx="9472824" cy="4572000"/>
          </a:xfrm>
        </p:spPr>
        <p:txBody>
          <a:bodyPr/>
          <a:lstStyle/>
          <a:p>
            <a:r>
              <a:rPr lang="tr-TR" b="1" i="1" dirty="0"/>
              <a:t>Metanol; </a:t>
            </a:r>
          </a:p>
          <a:p>
            <a:pPr lvl="1"/>
            <a:r>
              <a:rPr lang="tr-TR" dirty="0"/>
              <a:t>Genellikle Araba Cam Suyu, Endüstriyel ürünler, Ev yapımı içkilerin oral alımı ancak inhalasyon veya deri yoluyla da maruz kalınabilir.</a:t>
            </a:r>
          </a:p>
          <a:p>
            <a:r>
              <a:rPr lang="tr-TR" b="1" i="1" dirty="0"/>
              <a:t>Etilen Glikol;</a:t>
            </a:r>
          </a:p>
          <a:p>
            <a:pPr lvl="1"/>
            <a:r>
              <a:rPr lang="tr-TR" dirty="0"/>
              <a:t>Erişkinlerde intihar amacıyla, antifriz suları içerek veya ev yapımı içkilerde etanol yerine kullanılarak alınır</a:t>
            </a:r>
          </a:p>
          <a:p>
            <a:pPr lvl="1"/>
            <a:r>
              <a:rPr lang="tr-TR" dirty="0"/>
              <a:t>Çocuklarda genellikle kazara, istemsiz olarak maruz kalınır</a:t>
            </a:r>
          </a:p>
          <a:p>
            <a:r>
              <a:rPr lang="tr-TR" b="1" dirty="0"/>
              <a:t>Isopropanol;</a:t>
            </a:r>
          </a:p>
          <a:p>
            <a:pPr lvl="1"/>
            <a:r>
              <a:rPr lang="tr-TR" dirty="0"/>
              <a:t>Cilt temizleyici alkoller, el dezenfektanları, endüstriyel ürünlerin oral alımı olduğu gibi inhalasyon, deri yoluyla veya rektal olarak da alınabilir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9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47C8B1-1C41-4D46-8B85-1613CF8C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Epidemiyolojik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D6D7C2-887C-46A9-9561-0F3DDF99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Dietilen glikol;</a:t>
            </a:r>
          </a:p>
          <a:p>
            <a:pPr lvl="1"/>
            <a:r>
              <a:rPr lang="tr-TR" dirty="0"/>
              <a:t>Otomobil fren sıvıları, tüketici ürünleri veya çocuk ilaçlarında propilen glikol yerine seyreltici olarak kullanıldığında salgın olarak karşılaşılabilir</a:t>
            </a:r>
          </a:p>
          <a:p>
            <a:pPr lvl="1"/>
            <a:r>
              <a:rPr lang="tr-TR" dirty="0"/>
              <a:t>Nonintakt ciltten emilimi toksik etkiler gösterebilir</a:t>
            </a:r>
          </a:p>
          <a:p>
            <a:r>
              <a:rPr lang="tr-TR" b="1" i="1" dirty="0"/>
              <a:t>Propilen glikol;</a:t>
            </a:r>
          </a:p>
          <a:p>
            <a:pPr lvl="1"/>
            <a:r>
              <a:rPr lang="tr-TR" dirty="0"/>
              <a:t>Bir çok tüketici ürünlerinde ve antifrizlerde bulunur ancak</a:t>
            </a:r>
          </a:p>
          <a:p>
            <a:pPr lvl="1"/>
            <a:r>
              <a:rPr lang="tr-TR" dirty="0"/>
              <a:t>Toksikasyonu genellikle lorazepam gibi seyreltici olarak bulunduğu ilaçların uzun süreli infüzyonlarında görülür.</a:t>
            </a:r>
          </a:p>
        </p:txBody>
      </p:sp>
    </p:spTree>
    <p:extLst>
      <p:ext uri="{BB962C8B-B14F-4D97-AF65-F5344CB8AC3E}">
        <p14:creationId xmlns:p14="http://schemas.microsoft.com/office/powerpoint/2010/main" val="38194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374013-9AC1-43B6-9B92-C693401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80BA5810-DDD3-4256-A37E-692465B40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576622"/>
              </p:ext>
            </p:extLst>
          </p:nvPr>
        </p:nvGraphicFramePr>
        <p:xfrm>
          <a:off x="1921213" y="1"/>
          <a:ext cx="10267610" cy="743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928">
                  <a:extLst>
                    <a:ext uri="{9D8B030D-6E8A-4147-A177-3AD203B41FA5}">
                      <a16:colId xmlns:a16="http://schemas.microsoft.com/office/drawing/2014/main" val="2340111969"/>
                    </a:ext>
                  </a:extLst>
                </a:gridCol>
                <a:gridCol w="2088609">
                  <a:extLst>
                    <a:ext uri="{9D8B030D-6E8A-4147-A177-3AD203B41FA5}">
                      <a16:colId xmlns:a16="http://schemas.microsoft.com/office/drawing/2014/main" val="2704479276"/>
                    </a:ext>
                  </a:extLst>
                </a:gridCol>
                <a:gridCol w="1774696">
                  <a:extLst>
                    <a:ext uri="{9D8B030D-6E8A-4147-A177-3AD203B41FA5}">
                      <a16:colId xmlns:a16="http://schemas.microsoft.com/office/drawing/2014/main" val="1138361448"/>
                    </a:ext>
                  </a:extLst>
                </a:gridCol>
                <a:gridCol w="2303124">
                  <a:extLst>
                    <a:ext uri="{9D8B030D-6E8A-4147-A177-3AD203B41FA5}">
                      <a16:colId xmlns:a16="http://schemas.microsoft.com/office/drawing/2014/main" val="737680698"/>
                    </a:ext>
                  </a:extLst>
                </a:gridCol>
                <a:gridCol w="1497378">
                  <a:extLst>
                    <a:ext uri="{9D8B030D-6E8A-4147-A177-3AD203B41FA5}">
                      <a16:colId xmlns:a16="http://schemas.microsoft.com/office/drawing/2014/main" val="3098072558"/>
                    </a:ext>
                  </a:extLst>
                </a:gridCol>
                <a:gridCol w="1269875">
                  <a:extLst>
                    <a:ext uri="{9D8B030D-6E8A-4147-A177-3AD203B41FA5}">
                      <a16:colId xmlns:a16="http://schemas.microsoft.com/office/drawing/2014/main" val="3950081435"/>
                    </a:ext>
                  </a:extLst>
                </a:gridCol>
              </a:tblGrid>
              <a:tr h="617581">
                <a:tc rowSpan="2">
                  <a:txBody>
                    <a:bodyPr/>
                    <a:lstStyle/>
                    <a:p>
                      <a:r>
                        <a:rPr lang="tr-TR" dirty="0"/>
                        <a:t>Alkol tipi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Kaynak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Klinik özellik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Laboratuvar bulguları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Klinik ve laboratuvar bulgularının başlama süresi(</a:t>
                      </a:r>
                      <a:r>
                        <a:rPr lang="tr-TR" dirty="0" err="1"/>
                        <a:t>maruziyet</a:t>
                      </a:r>
                      <a:r>
                        <a:rPr lang="tr-TR" dirty="0"/>
                        <a:t> sonrası)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58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Etanol olmadan</a:t>
                      </a:r>
                    </a:p>
                    <a:p>
                      <a:endParaRPr lang="tr-TR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Etanol ile birlikte</a:t>
                      </a:r>
                      <a:endParaRPr lang="tr-TR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08549"/>
                  </a:ext>
                </a:extLst>
              </a:tr>
              <a:tr h="871871">
                <a:tc>
                  <a:txBody>
                    <a:bodyPr/>
                    <a:lstStyle/>
                    <a:p>
                      <a:r>
                        <a:rPr lang="tr-TR" dirty="0"/>
                        <a:t>Etilen Glikol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Otomotiv antifrizi, motor soğutucuları, buz çözücüler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Sarhoşluk</a:t>
                      </a:r>
                    </a:p>
                    <a:p>
                      <a:pPr algn="ctr"/>
                      <a:r>
                        <a:rPr lang="tr-TR" dirty="0"/>
                        <a:t>ABH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Osmolal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/>
                        <a:t>Yüksek anyon açıklı Met. </a:t>
                      </a:r>
                      <a:r>
                        <a:rPr lang="tr-TR" dirty="0" err="1"/>
                        <a:t>Asidoz</a:t>
                      </a:r>
                      <a:r>
                        <a:rPr lang="tr-T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48-72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42983"/>
                  </a:ext>
                </a:extLst>
              </a:tr>
              <a:tr h="1382415">
                <a:tc>
                  <a:txBody>
                    <a:bodyPr/>
                    <a:lstStyle/>
                    <a:p>
                      <a:r>
                        <a:rPr lang="tr-TR" dirty="0"/>
                        <a:t>Metanol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Cam suyu, karbüratör temizleyici, yarış yakıtları, kamp ateşi yakıtları, ev yapımı alkol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Sarhoşluk</a:t>
                      </a:r>
                    </a:p>
                    <a:p>
                      <a:pPr algn="ctr"/>
                      <a:r>
                        <a:rPr lang="tr-TR" dirty="0"/>
                        <a:t>Karın ağrısı</a:t>
                      </a:r>
                    </a:p>
                    <a:p>
                      <a:pPr algn="ctr"/>
                      <a:r>
                        <a:rPr lang="tr-TR" dirty="0"/>
                        <a:t>Görme kaybı</a:t>
                      </a:r>
                    </a:p>
                    <a:p>
                      <a:pPr algn="ctr"/>
                      <a:r>
                        <a:rPr lang="tr-TR" dirty="0"/>
                        <a:t>Parkinson benzeri durum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Osmolal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/>
                        <a:t>Yüksek anyon açıklı Met. </a:t>
                      </a:r>
                      <a:r>
                        <a:rPr lang="tr-TR" dirty="0" err="1"/>
                        <a:t>Asidoz</a:t>
                      </a:r>
                      <a:r>
                        <a:rPr lang="tr-TR" dirty="0"/>
                        <a:t>.</a:t>
                      </a:r>
                    </a:p>
                    <a:p>
                      <a:pPr algn="ctr"/>
                      <a:r>
                        <a:rPr lang="tr-TR" dirty="0"/>
                        <a:t>Yalancı </a:t>
                      </a:r>
                      <a:r>
                        <a:rPr lang="tr-TR" dirty="0" err="1"/>
                        <a:t>kreatinin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/>
                        <a:t>Laktik </a:t>
                      </a:r>
                      <a:r>
                        <a:rPr lang="tr-TR" dirty="0" err="1"/>
                        <a:t>asidoz</a:t>
                      </a:r>
                      <a:endParaRPr lang="tr-TR" dirty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72-96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486885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r>
                        <a:rPr lang="tr-TR" dirty="0"/>
                        <a:t>Propilen Glikol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Parenteral</a:t>
                      </a:r>
                      <a:r>
                        <a:rPr lang="tr-TR" dirty="0"/>
                        <a:t> ilaç seyrelticileri, otomotiv antifrizi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KC ve Böbrek hasarı nadir ancak ciddi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Osmolal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/>
                        <a:t>Açıklanmayan laktik </a:t>
                      </a:r>
                      <a:r>
                        <a:rPr lang="tr-TR" dirty="0" err="1"/>
                        <a:t>asidoz</a:t>
                      </a:r>
                      <a:endParaRPr lang="tr-TR" dirty="0"/>
                    </a:p>
                    <a:p>
                      <a:pPr algn="ctr"/>
                      <a:r>
                        <a:rPr lang="tr-TR" dirty="0"/>
                        <a:t>ABH(nadir)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12094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r>
                        <a:rPr lang="tr-TR" dirty="0"/>
                        <a:t>Dietilen Glikol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Fren sıvıları, hidrolik sıvılar, karışım ilaçlar(en sık)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Karın ağrısı</a:t>
                      </a:r>
                    </a:p>
                    <a:p>
                      <a:pPr algn="ctr"/>
                      <a:r>
                        <a:rPr lang="tr-TR" dirty="0"/>
                        <a:t>Bulantı-kusma</a:t>
                      </a:r>
                    </a:p>
                    <a:p>
                      <a:pPr algn="ctr"/>
                      <a:r>
                        <a:rPr lang="tr-TR" dirty="0"/>
                        <a:t>Akut </a:t>
                      </a:r>
                      <a:r>
                        <a:rPr lang="tr-TR" dirty="0" err="1"/>
                        <a:t>Pankreatit</a:t>
                      </a:r>
                      <a:endParaRPr lang="tr-TR" dirty="0"/>
                    </a:p>
                    <a:p>
                      <a:pPr algn="ctr"/>
                      <a:r>
                        <a:rPr lang="tr-TR" dirty="0"/>
                        <a:t>ABH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Osmolal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 err="1"/>
                        <a:t>Yükek</a:t>
                      </a:r>
                      <a:r>
                        <a:rPr lang="tr-TR" dirty="0"/>
                        <a:t> anyon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Met. </a:t>
                      </a:r>
                      <a:r>
                        <a:rPr lang="tr-TR" dirty="0" err="1"/>
                        <a:t>Asidoz</a:t>
                      </a:r>
                      <a:endParaRPr lang="tr-TR" dirty="0"/>
                    </a:p>
                    <a:p>
                      <a:pPr algn="ctr"/>
                      <a:r>
                        <a:rPr lang="tr-TR" dirty="0"/>
                        <a:t>ABH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24-48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48-72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2026"/>
                  </a:ext>
                </a:extLst>
              </a:tr>
              <a:tr h="864584">
                <a:tc>
                  <a:txBody>
                    <a:bodyPr/>
                    <a:lstStyle/>
                    <a:p>
                      <a:r>
                        <a:rPr lang="tr-TR" dirty="0"/>
                        <a:t>İsopropanol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Cilt temizleyiciler, el dezenfektanları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Sarhoşluk</a:t>
                      </a:r>
                    </a:p>
                    <a:p>
                      <a:pPr algn="ctr"/>
                      <a:r>
                        <a:rPr lang="tr-TR" dirty="0"/>
                        <a:t>Karın ağrısı</a:t>
                      </a:r>
                    </a:p>
                    <a:p>
                      <a:pPr algn="ctr"/>
                      <a:r>
                        <a:rPr lang="tr-TR" dirty="0"/>
                        <a:t>Bilinç bozukluğu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Osmolal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Gap</a:t>
                      </a:r>
                      <a:r>
                        <a:rPr lang="tr-TR" dirty="0"/>
                        <a:t> Artışı</a:t>
                      </a:r>
                    </a:p>
                    <a:p>
                      <a:pPr algn="ctr"/>
                      <a:r>
                        <a:rPr lang="tr-TR" dirty="0" err="1"/>
                        <a:t>Asetonemi</a:t>
                      </a:r>
                      <a:endParaRPr lang="tr-TR" dirty="0"/>
                    </a:p>
                    <a:p>
                      <a:pPr algn="ctr"/>
                      <a:r>
                        <a:rPr lang="tr-TR" dirty="0" err="1"/>
                        <a:t>Ketonüri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21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CCAF0D-B96B-4ACF-8A0C-000206D3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800" dirty="0"/>
              <a:t> GAP??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4A88AA1-C4FF-4FEC-BA8F-54F7D9B2E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4612" y="164020"/>
            <a:ext cx="4054974" cy="1931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1B6AB11-7CBD-432F-9640-2C77477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177800"/>
            <a:ext cx="5219451" cy="1931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43B3342-E340-417A-B173-E14F6DD4D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14" y="2296764"/>
            <a:ext cx="9472824" cy="44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E2C9C9-A108-40A6-A4F6-3651461F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3F107E-7ED1-48F8-B871-B124628D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665" y="1417637"/>
            <a:ext cx="9472824" cy="45720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Serum AG (European)  =  (Na + K) - (Cl + HCO</a:t>
            </a:r>
            <a:r>
              <a:rPr lang="de-DE" baseline="-25000" dirty="0"/>
              <a:t>3</a:t>
            </a:r>
            <a:r>
              <a:rPr lang="de-DE" dirty="0"/>
              <a:t>)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Osmolar</a:t>
            </a:r>
            <a:r>
              <a:rPr lang="tr-TR" dirty="0"/>
              <a:t> GAP = Ölçülen </a:t>
            </a:r>
            <a:r>
              <a:rPr lang="tr-TR" dirty="0" err="1"/>
              <a:t>Osm</a:t>
            </a:r>
            <a:r>
              <a:rPr lang="tr-TR" dirty="0"/>
              <a:t> – Hesaplanan </a:t>
            </a:r>
            <a:r>
              <a:rPr lang="tr-TR" dirty="0" err="1"/>
              <a:t>Osm</a:t>
            </a:r>
            <a:endParaRPr lang="tr-TR" dirty="0"/>
          </a:p>
          <a:p>
            <a:pPr lvl="1"/>
            <a:r>
              <a:rPr lang="tr-TR" dirty="0"/>
              <a:t>Ölçülen </a:t>
            </a:r>
            <a:r>
              <a:rPr lang="tr-TR" dirty="0" err="1"/>
              <a:t>Osm</a:t>
            </a:r>
            <a:r>
              <a:rPr lang="tr-TR" dirty="0"/>
              <a:t> = plasmanın donma sıcaklığına göre hesaplanıyor.(</a:t>
            </a:r>
            <a:r>
              <a:rPr lang="tr-TR" dirty="0" err="1"/>
              <a:t>osmometrik</a:t>
            </a:r>
            <a:r>
              <a:rPr lang="tr-TR" dirty="0"/>
              <a:t>)</a:t>
            </a:r>
          </a:p>
          <a:p>
            <a:pPr lvl="2"/>
            <a:r>
              <a:rPr lang="tr-TR" dirty="0"/>
              <a:t>Genel olarak, 1 kg suya göreceli olarak küçük herhangi bir çözünen (veya çözünenlerin kombinasyonu) 1.000 </a:t>
            </a:r>
            <a:r>
              <a:rPr lang="tr-TR" dirty="0" err="1"/>
              <a:t>mosmol</a:t>
            </a:r>
            <a:r>
              <a:rPr lang="tr-TR" dirty="0"/>
              <a:t> ilave edilirse, bu çözeltinin donma noktası 1.86ºC'ye indirgenir.</a:t>
            </a:r>
          </a:p>
          <a:p>
            <a:pPr lvl="2"/>
            <a:r>
              <a:rPr lang="tr-TR" dirty="0"/>
              <a:t>Örnek olarak, plazma suyunun donma noktası normalde yaklaşık -0,521ºC'dir. Bu, 0.280 </a:t>
            </a:r>
            <a:r>
              <a:rPr lang="tr-TR" dirty="0" err="1"/>
              <a:t>osmol</a:t>
            </a:r>
            <a:r>
              <a:rPr lang="tr-TR" dirty="0"/>
              <a:t> / kg (0.521 ÷ 1.86) veya 280 </a:t>
            </a:r>
            <a:r>
              <a:rPr lang="tr-TR" dirty="0" err="1"/>
              <a:t>mosmol</a:t>
            </a:r>
            <a:r>
              <a:rPr lang="tr-TR" dirty="0"/>
              <a:t> / kg </a:t>
            </a:r>
            <a:r>
              <a:rPr lang="tr-TR" dirty="0" err="1"/>
              <a:t>ozmolalitesini</a:t>
            </a:r>
            <a:r>
              <a:rPr lang="tr-TR" dirty="0"/>
              <a:t> temsil eder.</a:t>
            </a:r>
          </a:p>
          <a:p>
            <a:pPr lvl="1"/>
            <a:r>
              <a:rPr lang="tr-TR" dirty="0"/>
              <a:t>Hesaplanan </a:t>
            </a:r>
            <a:r>
              <a:rPr lang="tr-TR" dirty="0" err="1"/>
              <a:t>Osm</a:t>
            </a:r>
            <a:r>
              <a:rPr lang="tr-TR" dirty="0"/>
              <a:t> = (2x Serum </a:t>
            </a:r>
            <a:r>
              <a:rPr lang="tr-TR" dirty="0" err="1"/>
              <a:t>Na</a:t>
            </a:r>
            <a:r>
              <a:rPr lang="tr-TR" dirty="0"/>
              <a:t>)+(</a:t>
            </a:r>
            <a:r>
              <a:rPr lang="tr-TR" dirty="0" err="1"/>
              <a:t>glukoz</a:t>
            </a:r>
            <a:r>
              <a:rPr lang="tr-TR" dirty="0"/>
              <a:t>/18)+(BUN/2.8)</a:t>
            </a:r>
          </a:p>
          <a:p>
            <a:r>
              <a:rPr lang="tr-TR" dirty="0"/>
              <a:t>Beklenen </a:t>
            </a:r>
            <a:r>
              <a:rPr lang="tr-TR" dirty="0" err="1"/>
              <a:t>osmolar</a:t>
            </a:r>
            <a:r>
              <a:rPr lang="tr-TR" dirty="0"/>
              <a:t> </a:t>
            </a:r>
            <a:r>
              <a:rPr lang="tr-TR" dirty="0" err="1"/>
              <a:t>gap</a:t>
            </a:r>
            <a:r>
              <a:rPr lang="tr-TR" dirty="0"/>
              <a:t> 6mOsm/l(</a:t>
            </a:r>
            <a:r>
              <a:rPr lang="tr-TR" dirty="0" err="1"/>
              <a:t>UptoDate</a:t>
            </a:r>
            <a:r>
              <a:rPr lang="tr-TR" dirty="0"/>
              <a:t>) </a:t>
            </a:r>
          </a:p>
          <a:p>
            <a:r>
              <a:rPr lang="tr-TR" dirty="0"/>
              <a:t>Makalede 10-20 </a:t>
            </a:r>
            <a:r>
              <a:rPr lang="tr-TR" dirty="0" err="1"/>
              <a:t>mOsm</a:t>
            </a:r>
            <a:r>
              <a:rPr lang="tr-TR" dirty="0"/>
              <a:t>/</a:t>
            </a:r>
            <a:r>
              <a:rPr lang="tr-TR" dirty="0" err="1"/>
              <a:t>KgSu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72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zane tasarımlı ş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97_TF03460537" id="{F57F02C6-E774-4ABC-AAD1-73A931BE7F31}" vid="{9FA0293E-CD9C-4731-81D4-DA5CA8C6457D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Eczane tasarımlı slaytlar</Template>
  <TotalTime>276</TotalTime>
  <Words>1209</Words>
  <Application>Microsoft Office PowerPoint</Application>
  <PresentationFormat>Özel</PresentationFormat>
  <Paragraphs>210</Paragraphs>
  <Slides>31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Euphemia</vt:lpstr>
      <vt:lpstr>Franklin Gothic Book</vt:lpstr>
      <vt:lpstr>Eczane tasarımlı şablon</vt:lpstr>
      <vt:lpstr>Toksik Alkoller</vt:lpstr>
      <vt:lpstr>Toksik Alkoller</vt:lpstr>
      <vt:lpstr>Toksikasyon Mekanizması</vt:lpstr>
      <vt:lpstr>Toksik Alkol Metabolizması</vt:lpstr>
      <vt:lpstr>Epidemiyolojik Özellikler</vt:lpstr>
      <vt:lpstr>Epidemiyolojik Özellikler</vt:lpstr>
      <vt:lpstr>PowerPoint Sunusu</vt:lpstr>
      <vt:lpstr> GAP??</vt:lpstr>
      <vt:lpstr>PowerPoint Sunusu</vt:lpstr>
      <vt:lpstr>Klinik Bulgular</vt:lpstr>
      <vt:lpstr>Klinik Bulgular</vt:lpstr>
      <vt:lpstr>Klinik Bulgular</vt:lpstr>
      <vt:lpstr>Klinik Bulgular</vt:lpstr>
      <vt:lpstr>Klinik Bulgular</vt:lpstr>
      <vt:lpstr>Tanı</vt:lpstr>
      <vt:lpstr>Tanı</vt:lpstr>
      <vt:lpstr>PowerPoint Sunusu</vt:lpstr>
      <vt:lpstr>Diğer Tanı Yöntemleri</vt:lpstr>
      <vt:lpstr>Tedavi</vt:lpstr>
      <vt:lpstr>PowerPoint Sunusu</vt:lpstr>
      <vt:lpstr>Fomepizol(4-metilpirazol)</vt:lpstr>
      <vt:lpstr>Çalışmalar</vt:lpstr>
      <vt:lpstr>Diyaliz</vt:lpstr>
      <vt:lpstr>Diyaliz ve Fomepizol</vt:lpstr>
      <vt:lpstr>Diğer alkoller</vt:lpstr>
      <vt:lpstr>Takip</vt:lpstr>
      <vt:lpstr>Sonuç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Toksik Alkoller</dc:title>
  <dc:creator>Ramazan SiviL</dc:creator>
  <cp:lastModifiedBy>Ramazan SiviL</cp:lastModifiedBy>
  <cp:revision>2</cp:revision>
  <dcterms:created xsi:type="dcterms:W3CDTF">2019-02-17T10:13:18Z</dcterms:created>
  <dcterms:modified xsi:type="dcterms:W3CDTF">2019-02-17T14:51:18Z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