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3"/>
  </p:notesMasterIdLst>
  <p:handoutMasterIdLst>
    <p:handoutMasterId r:id="rId24"/>
  </p:handoutMasterIdLst>
  <p:sldIdLst>
    <p:sldId id="635" r:id="rId2"/>
    <p:sldId id="1265" r:id="rId3"/>
    <p:sldId id="1411" r:id="rId4"/>
    <p:sldId id="1317" r:id="rId5"/>
    <p:sldId id="1341" r:id="rId6"/>
    <p:sldId id="1389" r:id="rId7"/>
    <p:sldId id="1378" r:id="rId8"/>
    <p:sldId id="1398" r:id="rId9"/>
    <p:sldId id="1400" r:id="rId10"/>
    <p:sldId id="1390" r:id="rId11"/>
    <p:sldId id="1412" r:id="rId12"/>
    <p:sldId id="1404" r:id="rId13"/>
    <p:sldId id="1401" r:id="rId14"/>
    <p:sldId id="1405" r:id="rId15"/>
    <p:sldId id="1414" r:id="rId16"/>
    <p:sldId id="1416" r:id="rId17"/>
    <p:sldId id="1406" r:id="rId18"/>
    <p:sldId id="1407" r:id="rId19"/>
    <p:sldId id="1417" r:id="rId20"/>
    <p:sldId id="1418" r:id="rId21"/>
    <p:sldId id="1316" r:id="rId22"/>
  </p:sldIdLst>
  <p:sldSz cx="9144000" cy="6858000" type="screen4x3"/>
  <p:notesSz cx="9144000" cy="6858000"/>
  <p:defaultTextStyle>
    <a:defPPr>
      <a:defRPr lang="tr-TR"/>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00"/>
    <a:srgbClr val="00FF00"/>
    <a:srgbClr val="006600"/>
    <a:srgbClr val="990000"/>
    <a:srgbClr val="0000CC"/>
    <a:srgbClr val="6600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44" autoAdjust="0"/>
  </p:normalViewPr>
  <p:slideViewPr>
    <p:cSldViewPr>
      <p:cViewPr>
        <p:scale>
          <a:sx n="68" d="100"/>
          <a:sy n="68" d="100"/>
        </p:scale>
        <p:origin x="-94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90" d="100"/>
          <a:sy n="90" d="100"/>
        </p:scale>
        <p:origin x="-1002" y="21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31788-A4CB-48FF-B508-5C4103C933D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tr-TR"/>
        </a:p>
      </dgm:t>
    </dgm:pt>
    <dgm:pt modelId="{6E575B8C-AB9B-4471-8050-6EDB5799A6A6}">
      <dgm:prSet phldrT="[Metin]" custT="1"/>
      <dgm:spPr/>
      <dgm:t>
        <a:bodyPr/>
        <a:lstStyle/>
        <a:p>
          <a:r>
            <a:rPr lang="tr-TR" sz="1700" b="1" dirty="0">
              <a:latin typeface="Comic Sans MS" pitchFamily="66" charset="0"/>
              <a:cs typeface="Times New Roman" pitchFamily="18" charset="0"/>
            </a:rPr>
            <a:t>AB'NİN TURİZM POLİTİKASI: Hukuki Çerçeve</a:t>
          </a:r>
        </a:p>
      </dgm:t>
    </dgm:pt>
    <dgm:pt modelId="{E9CE206F-A51B-4681-905D-A111B77C3B3E}" type="parTrans" cxnId="{2BB12510-8DC3-43D7-A476-CA9F8163B197}">
      <dgm:prSet/>
      <dgm:spPr/>
      <dgm:t>
        <a:bodyPr/>
        <a:lstStyle/>
        <a:p>
          <a:endParaRPr lang="tr-TR"/>
        </a:p>
      </dgm:t>
    </dgm:pt>
    <dgm:pt modelId="{40402371-A21F-405A-A64A-A16B5EED15AF}" type="sibTrans" cxnId="{2BB12510-8DC3-43D7-A476-CA9F8163B197}">
      <dgm:prSet/>
      <dgm:spPr/>
      <dgm:t>
        <a:bodyPr/>
        <a:lstStyle/>
        <a:p>
          <a:endParaRPr lang="tr-TR"/>
        </a:p>
      </dgm:t>
    </dgm:pt>
    <dgm:pt modelId="{0628F3CD-BF81-4C8B-984E-CB10126FD9B0}">
      <dgm:prSet phldrT="[Metin]" custT="1"/>
      <dgm:spPr/>
      <dgm:t>
        <a:bodyPr/>
        <a:lstStyle/>
        <a:p>
          <a:r>
            <a:rPr lang="tr-TR" sz="1200" b="1" dirty="0">
              <a:latin typeface="Comic Sans MS" pitchFamily="66" charset="0"/>
              <a:cs typeface="Times New Roman" pitchFamily="18" charset="0"/>
            </a:rPr>
            <a:t>LİZBON ANTLAŞMASI (ABA)</a:t>
          </a:r>
        </a:p>
      </dgm:t>
    </dgm:pt>
    <dgm:pt modelId="{1FF449E0-023A-4E8A-935D-16286C946E74}" type="parTrans" cxnId="{DAD66969-CDE6-49BB-9B0F-E2E36CAF8431}">
      <dgm:prSet/>
      <dgm:spPr/>
      <dgm:t>
        <a:bodyPr/>
        <a:lstStyle/>
        <a:p>
          <a:endParaRPr lang="tr-TR"/>
        </a:p>
      </dgm:t>
    </dgm:pt>
    <dgm:pt modelId="{4DD64E55-79D7-4AFB-BEB9-CFFE4FEEC1F4}" type="sibTrans" cxnId="{DAD66969-CDE6-49BB-9B0F-E2E36CAF8431}">
      <dgm:prSet/>
      <dgm:spPr/>
      <dgm:t>
        <a:bodyPr/>
        <a:lstStyle/>
        <a:p>
          <a:endParaRPr lang="tr-TR"/>
        </a:p>
      </dgm:t>
    </dgm:pt>
    <dgm:pt modelId="{BAE89685-16A9-4621-92D6-195F456F75D7}">
      <dgm:prSet phldrT="[Metin]"/>
      <dgm:spPr/>
      <dgm:t>
        <a:bodyPr/>
        <a:lstStyle/>
        <a:p>
          <a:r>
            <a:rPr lang="tr-TR" b="1" dirty="0">
              <a:latin typeface="Comic Sans MS" pitchFamily="66" charset="0"/>
              <a:cs typeface="Times New Roman" pitchFamily="18" charset="0"/>
            </a:rPr>
            <a:t>SÜRDÜRÜLEBİLİR VE SORUMLU TURİZM STRATEJİSİ</a:t>
          </a:r>
        </a:p>
      </dgm:t>
    </dgm:pt>
    <dgm:pt modelId="{0EDA1CE6-796E-469F-8BF4-9886CD6C7CD9}" type="parTrans" cxnId="{8CF11E28-0BBE-47E2-AD64-CD85D695D169}">
      <dgm:prSet/>
      <dgm:spPr/>
      <dgm:t>
        <a:bodyPr/>
        <a:lstStyle/>
        <a:p>
          <a:endParaRPr lang="tr-TR"/>
        </a:p>
      </dgm:t>
    </dgm:pt>
    <dgm:pt modelId="{409AC961-8FF1-4C32-BE80-9C7BAEB635F3}" type="sibTrans" cxnId="{8CF11E28-0BBE-47E2-AD64-CD85D695D169}">
      <dgm:prSet/>
      <dgm:spPr/>
      <dgm:t>
        <a:bodyPr/>
        <a:lstStyle/>
        <a:p>
          <a:endParaRPr lang="tr-TR"/>
        </a:p>
      </dgm:t>
    </dgm:pt>
    <dgm:pt modelId="{CFA8B81B-E8ED-471C-BD00-AEDF5F2823EF}">
      <dgm:prSet phldrT="[Metin]" custT="1"/>
      <dgm:spPr/>
      <dgm:t>
        <a:bodyPr/>
        <a:lstStyle/>
        <a:p>
          <a:r>
            <a:rPr lang="tr-TR" sz="1700" b="1" dirty="0">
              <a:latin typeface="Comic Sans MS" pitchFamily="66" charset="0"/>
              <a:cs typeface="Times New Roman" pitchFamily="18" charset="0"/>
            </a:rPr>
            <a:t>UYGULAMA ARAÇLARI</a:t>
          </a:r>
        </a:p>
      </dgm:t>
    </dgm:pt>
    <dgm:pt modelId="{9D9B22A2-7357-4C33-8885-313CF33BE2B2}" type="parTrans" cxnId="{DB973F62-54D0-474C-9A0D-2F4C902415FB}">
      <dgm:prSet/>
      <dgm:spPr/>
      <dgm:t>
        <a:bodyPr/>
        <a:lstStyle/>
        <a:p>
          <a:endParaRPr lang="tr-TR"/>
        </a:p>
      </dgm:t>
    </dgm:pt>
    <dgm:pt modelId="{30BD5307-BF09-400C-9DE4-822D79CEFE8D}" type="sibTrans" cxnId="{DB973F62-54D0-474C-9A0D-2F4C902415FB}">
      <dgm:prSet/>
      <dgm:spPr/>
      <dgm:t>
        <a:bodyPr/>
        <a:lstStyle/>
        <a:p>
          <a:endParaRPr lang="tr-TR"/>
        </a:p>
      </dgm:t>
    </dgm:pt>
    <dgm:pt modelId="{5096A031-FB6A-4B7D-95A1-52E18DAD756D}">
      <dgm:prSet phldrT="[Metin]" custT="1"/>
      <dgm:spPr/>
      <dgm:t>
        <a:bodyPr/>
        <a:lstStyle/>
        <a:p>
          <a:r>
            <a:rPr lang="tr-TR" sz="1200" dirty="0">
              <a:latin typeface="Comic Sans MS" pitchFamily="66" charset="0"/>
              <a:cs typeface="Times New Roman" pitchFamily="18" charset="0"/>
            </a:rPr>
            <a:t>Md. 3: Kuruluş Amacı</a:t>
          </a:r>
        </a:p>
      </dgm:t>
    </dgm:pt>
    <dgm:pt modelId="{6F4F5E86-B342-4955-AACA-924635FBEF89}" type="parTrans" cxnId="{7B9058DF-05D9-4FB4-9C51-4B69DBC52E6C}">
      <dgm:prSet/>
      <dgm:spPr/>
      <dgm:t>
        <a:bodyPr/>
        <a:lstStyle/>
        <a:p>
          <a:endParaRPr lang="tr-TR"/>
        </a:p>
      </dgm:t>
    </dgm:pt>
    <dgm:pt modelId="{2C2059A2-D425-4B60-A64B-26D96AC5530C}" type="sibTrans" cxnId="{7B9058DF-05D9-4FB4-9C51-4B69DBC52E6C}">
      <dgm:prSet/>
      <dgm:spPr/>
      <dgm:t>
        <a:bodyPr/>
        <a:lstStyle/>
        <a:p>
          <a:endParaRPr lang="tr-TR"/>
        </a:p>
      </dgm:t>
    </dgm:pt>
    <dgm:pt modelId="{536562D3-B35E-4D67-893D-3944370129BF}">
      <dgm:prSet phldrT="[Metin]" custT="1"/>
      <dgm:spPr/>
      <dgm:t>
        <a:bodyPr/>
        <a:lstStyle/>
        <a:p>
          <a:r>
            <a:rPr lang="tr-TR" sz="1200" dirty="0">
              <a:solidFill>
                <a:srgbClr val="FF0000"/>
              </a:solidFill>
              <a:latin typeface="Comic Sans MS" pitchFamily="66" charset="0"/>
              <a:cs typeface="Times New Roman" pitchFamily="18" charset="0"/>
            </a:rPr>
            <a:t>Md. 2-6: Yetki Katmanları</a:t>
          </a:r>
        </a:p>
      </dgm:t>
    </dgm:pt>
    <dgm:pt modelId="{D0AF67EC-CDB8-4ACB-B984-7772E61E2950}" type="parTrans" cxnId="{35D9B14D-19F5-4894-8D4D-BA8DCCF6C4B7}">
      <dgm:prSet/>
      <dgm:spPr/>
      <dgm:t>
        <a:bodyPr/>
        <a:lstStyle/>
        <a:p>
          <a:endParaRPr lang="tr-TR"/>
        </a:p>
      </dgm:t>
    </dgm:pt>
    <dgm:pt modelId="{C37F8D66-10ED-4B27-94E1-3806ECAB9372}" type="sibTrans" cxnId="{35D9B14D-19F5-4894-8D4D-BA8DCCF6C4B7}">
      <dgm:prSet/>
      <dgm:spPr/>
      <dgm:t>
        <a:bodyPr/>
        <a:lstStyle/>
        <a:p>
          <a:endParaRPr lang="tr-TR"/>
        </a:p>
      </dgm:t>
    </dgm:pt>
    <dgm:pt modelId="{61EAE48E-9CDD-4158-B188-CFA7F661F38F}">
      <dgm:prSet phldrT="[Metin]" custT="1"/>
      <dgm:spPr/>
      <dgm:t>
        <a:bodyPr/>
        <a:lstStyle/>
        <a:p>
          <a:r>
            <a:rPr lang="tr-TR" sz="1200" dirty="0">
              <a:latin typeface="Comic Sans MS" pitchFamily="66" charset="0"/>
              <a:cs typeface="Times New Roman" pitchFamily="18" charset="0"/>
            </a:rPr>
            <a:t>Md. 5: Yetki İkamesi</a:t>
          </a:r>
        </a:p>
      </dgm:t>
    </dgm:pt>
    <dgm:pt modelId="{80E66B0A-EE75-40D9-97A6-30CB9211D3B7}" type="parTrans" cxnId="{2FF30A19-CE7C-44BA-8784-71C2B2FC120D}">
      <dgm:prSet/>
      <dgm:spPr/>
      <dgm:t>
        <a:bodyPr/>
        <a:lstStyle/>
        <a:p>
          <a:endParaRPr lang="tr-TR"/>
        </a:p>
      </dgm:t>
    </dgm:pt>
    <dgm:pt modelId="{AA5E7D8B-1CA4-4898-A1EB-AFD075FFD5F6}" type="sibTrans" cxnId="{2FF30A19-CE7C-44BA-8784-71C2B2FC120D}">
      <dgm:prSet/>
      <dgm:spPr/>
      <dgm:t>
        <a:bodyPr/>
        <a:lstStyle/>
        <a:p>
          <a:endParaRPr lang="tr-TR"/>
        </a:p>
      </dgm:t>
    </dgm:pt>
    <dgm:pt modelId="{E140781D-5D58-4EFB-8CE3-50084F5F31D0}">
      <dgm:prSet phldrT="[Metin]" custT="1"/>
      <dgm:spPr/>
      <dgm:t>
        <a:bodyPr/>
        <a:lstStyle/>
        <a:p>
          <a:r>
            <a:rPr lang="tr-TR" sz="1200" dirty="0">
              <a:latin typeface="Comic Sans MS" pitchFamily="66" charset="0"/>
              <a:cs typeface="Times New Roman" pitchFamily="18" charset="0"/>
            </a:rPr>
            <a:t>Md. 7-17: Temel Prensipler</a:t>
          </a:r>
        </a:p>
      </dgm:t>
    </dgm:pt>
    <dgm:pt modelId="{8AF0C00D-270F-491D-9841-D021B4BE656E}" type="parTrans" cxnId="{0FC6F7B8-51E2-4A1B-B2D5-037E6C92CF60}">
      <dgm:prSet/>
      <dgm:spPr/>
      <dgm:t>
        <a:bodyPr/>
        <a:lstStyle/>
        <a:p>
          <a:endParaRPr lang="tr-TR"/>
        </a:p>
      </dgm:t>
    </dgm:pt>
    <dgm:pt modelId="{F807FAC7-0CA6-4174-BD8C-796C6796F2F1}" type="sibTrans" cxnId="{0FC6F7B8-51E2-4A1B-B2D5-037E6C92CF60}">
      <dgm:prSet/>
      <dgm:spPr/>
      <dgm:t>
        <a:bodyPr/>
        <a:lstStyle/>
        <a:p>
          <a:endParaRPr lang="tr-TR"/>
        </a:p>
      </dgm:t>
    </dgm:pt>
    <dgm:pt modelId="{5F976503-8876-40AF-8E72-9B8E07AED1E5}">
      <dgm:prSet phldrT="[Metin]" custT="1"/>
      <dgm:spPr/>
      <dgm:t>
        <a:bodyPr/>
        <a:lstStyle/>
        <a:p>
          <a:r>
            <a:rPr lang="tr-TR" sz="1200" dirty="0">
              <a:solidFill>
                <a:srgbClr val="FF0000"/>
              </a:solidFill>
              <a:latin typeface="Comic Sans MS" pitchFamily="66" charset="0"/>
              <a:cs typeface="Times New Roman" pitchFamily="18" charset="0"/>
            </a:rPr>
            <a:t>Md. 195: Turizm</a:t>
          </a:r>
        </a:p>
      </dgm:t>
    </dgm:pt>
    <dgm:pt modelId="{4159126F-7C1E-4CF2-9D8D-7F98C91B44D1}" type="parTrans" cxnId="{8D0CAD35-20F0-4D9D-BB9A-C2E4F932678C}">
      <dgm:prSet/>
      <dgm:spPr/>
      <dgm:t>
        <a:bodyPr/>
        <a:lstStyle/>
        <a:p>
          <a:endParaRPr lang="tr-TR"/>
        </a:p>
      </dgm:t>
    </dgm:pt>
    <dgm:pt modelId="{9CD9C49F-D75D-474A-B381-B9E256C510A6}" type="sibTrans" cxnId="{8D0CAD35-20F0-4D9D-BB9A-C2E4F932678C}">
      <dgm:prSet/>
      <dgm:spPr/>
      <dgm:t>
        <a:bodyPr/>
        <a:lstStyle/>
        <a:p>
          <a:endParaRPr lang="tr-TR"/>
        </a:p>
      </dgm:t>
    </dgm:pt>
    <dgm:pt modelId="{7A4FE538-8829-4092-B1D0-DF13AEBE1EF4}">
      <dgm:prSet phldrT="[Metin]" custT="1"/>
      <dgm:spPr/>
      <dgm:t>
        <a:bodyPr/>
        <a:lstStyle/>
        <a:p>
          <a:r>
            <a:rPr lang="tr-TR" sz="1200" b="1" dirty="0">
              <a:latin typeface="Comic Sans MS" pitchFamily="66" charset="0"/>
              <a:cs typeface="Times New Roman" pitchFamily="18" charset="0"/>
            </a:rPr>
            <a:t>LİZBON ANTLAŞMASI (ABİDA)</a:t>
          </a:r>
          <a:endParaRPr lang="tr-TR" sz="1200" dirty="0">
            <a:latin typeface="Comic Sans MS" pitchFamily="66" charset="0"/>
            <a:cs typeface="Times New Roman" pitchFamily="18" charset="0"/>
          </a:endParaRPr>
        </a:p>
      </dgm:t>
    </dgm:pt>
    <dgm:pt modelId="{2DFD1D36-E450-456D-84BC-82A7BF14B71C}" type="parTrans" cxnId="{BBFEEC54-DB4D-4B2B-970D-BBDF301D4002}">
      <dgm:prSet/>
      <dgm:spPr/>
      <dgm:t>
        <a:bodyPr/>
        <a:lstStyle/>
        <a:p>
          <a:endParaRPr lang="tr-TR"/>
        </a:p>
      </dgm:t>
    </dgm:pt>
    <dgm:pt modelId="{1CE12FB3-9B7C-4292-B008-C72A6C65A604}" type="sibTrans" cxnId="{BBFEEC54-DB4D-4B2B-970D-BBDF301D4002}">
      <dgm:prSet/>
      <dgm:spPr/>
      <dgm:t>
        <a:bodyPr/>
        <a:lstStyle/>
        <a:p>
          <a:endParaRPr lang="tr-TR"/>
        </a:p>
      </dgm:t>
    </dgm:pt>
    <dgm:pt modelId="{85951F5C-CE37-45FD-836B-EFC48A6B29A8}">
      <dgm:prSet phldrT="[Metin]"/>
      <dgm:spPr/>
      <dgm:t>
        <a:bodyPr/>
        <a:lstStyle/>
        <a:p>
          <a:endParaRPr lang="tr-TR" sz="700" b="1" dirty="0"/>
        </a:p>
      </dgm:t>
    </dgm:pt>
    <dgm:pt modelId="{65861339-16E5-4B64-8F41-3C43AC706073}" type="parTrans" cxnId="{53B51F6E-BA8F-43F3-8DD2-BF86D89F774E}">
      <dgm:prSet/>
      <dgm:spPr/>
      <dgm:t>
        <a:bodyPr/>
        <a:lstStyle/>
        <a:p>
          <a:endParaRPr lang="tr-TR"/>
        </a:p>
      </dgm:t>
    </dgm:pt>
    <dgm:pt modelId="{B380A893-2BA9-4D8F-B4D2-62D9D2124752}" type="sibTrans" cxnId="{53B51F6E-BA8F-43F3-8DD2-BF86D89F774E}">
      <dgm:prSet/>
      <dgm:spPr/>
      <dgm:t>
        <a:bodyPr/>
        <a:lstStyle/>
        <a:p>
          <a:endParaRPr lang="tr-TR"/>
        </a:p>
      </dgm:t>
    </dgm:pt>
    <dgm:pt modelId="{8240BD45-4322-4A2B-A41D-63B7F3F82499}">
      <dgm:prSet phldrT="[Metin]" custT="1"/>
      <dgm:spPr/>
      <dgm:t>
        <a:bodyPr/>
        <a:lstStyle/>
        <a:p>
          <a:r>
            <a:rPr lang="tr-TR" sz="1200" dirty="0">
              <a:latin typeface="Comic Sans MS" pitchFamily="66" charset="0"/>
              <a:cs typeface="Times New Roman" pitchFamily="18" charset="0"/>
            </a:rPr>
            <a:t>Eko-yönetim ve Denetim Mekanizması (EMAS)</a:t>
          </a:r>
        </a:p>
      </dgm:t>
    </dgm:pt>
    <dgm:pt modelId="{54CD2491-CBB9-4968-AC6C-C15DBB822B85}" type="parTrans" cxnId="{2196A732-DD56-4E3C-8599-8B79B61FA3D0}">
      <dgm:prSet/>
      <dgm:spPr/>
      <dgm:t>
        <a:bodyPr/>
        <a:lstStyle/>
        <a:p>
          <a:endParaRPr lang="tr-TR"/>
        </a:p>
      </dgm:t>
    </dgm:pt>
    <dgm:pt modelId="{3423C197-7168-43EF-AACD-49ABC067C78C}" type="sibTrans" cxnId="{2196A732-DD56-4E3C-8599-8B79B61FA3D0}">
      <dgm:prSet/>
      <dgm:spPr/>
      <dgm:t>
        <a:bodyPr/>
        <a:lstStyle/>
        <a:p>
          <a:endParaRPr lang="tr-TR"/>
        </a:p>
      </dgm:t>
    </dgm:pt>
    <dgm:pt modelId="{6F1B5DF5-3233-4F31-89DC-BAA327A6C6FD}">
      <dgm:prSet phldrT="[Metin]"/>
      <dgm:spPr/>
      <dgm:t>
        <a:bodyPr/>
        <a:lstStyle/>
        <a:p>
          <a:endParaRPr lang="tr-TR" sz="700" b="1">
            <a:latin typeface="Times New Roman" pitchFamily="18" charset="0"/>
            <a:cs typeface="Times New Roman" pitchFamily="18" charset="0"/>
          </a:endParaRPr>
        </a:p>
      </dgm:t>
    </dgm:pt>
    <dgm:pt modelId="{670B3855-CD79-415B-9C64-CD47C2220374}" type="parTrans" cxnId="{28B6B2FF-A2D2-42EC-953D-11CEF711694C}">
      <dgm:prSet/>
      <dgm:spPr/>
      <dgm:t>
        <a:bodyPr/>
        <a:lstStyle/>
        <a:p>
          <a:endParaRPr lang="tr-TR"/>
        </a:p>
      </dgm:t>
    </dgm:pt>
    <dgm:pt modelId="{F5F2AEED-4665-473E-8BB3-91AF9DA264B3}" type="sibTrans" cxnId="{28B6B2FF-A2D2-42EC-953D-11CEF711694C}">
      <dgm:prSet/>
      <dgm:spPr/>
      <dgm:t>
        <a:bodyPr/>
        <a:lstStyle/>
        <a:p>
          <a:endParaRPr lang="tr-TR"/>
        </a:p>
      </dgm:t>
    </dgm:pt>
    <dgm:pt modelId="{5C781725-7BB4-4ED6-8F66-BD2BF0F443A5}">
      <dgm:prSet phldrT="[Metin]" custT="1"/>
      <dgm:spPr/>
      <dgm:t>
        <a:bodyPr/>
        <a:lstStyle/>
        <a:p>
          <a:endParaRPr lang="tr-TR" sz="1200" dirty="0">
            <a:latin typeface="Comic Sans MS" pitchFamily="66" charset="0"/>
            <a:cs typeface="Times New Roman" pitchFamily="18" charset="0"/>
          </a:endParaRPr>
        </a:p>
      </dgm:t>
    </dgm:pt>
    <dgm:pt modelId="{8F61B07D-6BFD-4F9A-9501-8A46BDB22637}" type="parTrans" cxnId="{E24D3CCD-E924-4528-A623-B822BA654168}">
      <dgm:prSet/>
      <dgm:spPr/>
      <dgm:t>
        <a:bodyPr/>
        <a:lstStyle/>
        <a:p>
          <a:endParaRPr lang="tr-TR"/>
        </a:p>
      </dgm:t>
    </dgm:pt>
    <dgm:pt modelId="{097AF09B-6556-49C4-8D94-29404F4A1999}" type="sibTrans" cxnId="{E24D3CCD-E924-4528-A623-B822BA654168}">
      <dgm:prSet/>
      <dgm:spPr/>
      <dgm:t>
        <a:bodyPr/>
        <a:lstStyle/>
        <a:p>
          <a:endParaRPr lang="tr-TR"/>
        </a:p>
      </dgm:t>
    </dgm:pt>
    <dgm:pt modelId="{70C1DDBE-990E-4AC6-A7E2-93414767A778}">
      <dgm:prSet phldrT="[Metin]" custT="1"/>
      <dgm:spPr/>
      <dgm:t>
        <a:bodyPr/>
        <a:lstStyle/>
        <a:p>
          <a:r>
            <a:rPr lang="tr-TR" sz="1200" dirty="0">
              <a:latin typeface="Comic Sans MS" pitchFamily="66" charset="0"/>
              <a:cs typeface="Times New Roman" pitchFamily="18" charset="0"/>
            </a:rPr>
            <a:t>Avrupa İşletmeler </a:t>
          </a:r>
          <a:r>
            <a:rPr lang="tr-TR" sz="1200" dirty="0" err="1">
              <a:latin typeface="Comic Sans MS" pitchFamily="66" charset="0"/>
              <a:cs typeface="Times New Roman" pitchFamily="18" charset="0"/>
            </a:rPr>
            <a:t>Biyo</a:t>
          </a:r>
          <a:r>
            <a:rPr lang="tr-TR" sz="1200" dirty="0">
              <a:latin typeface="Comic Sans MS" pitchFamily="66" charset="0"/>
              <a:cs typeface="Times New Roman" pitchFamily="18" charset="0"/>
            </a:rPr>
            <a:t>-çeşitlilik Özel Ödülü </a:t>
          </a:r>
          <a:r>
            <a:rPr lang="tr-TR" sz="1200" b="1" dirty="0">
              <a:latin typeface="Comic Sans MS" pitchFamily="66" charset="0"/>
              <a:cs typeface="Times New Roman" pitchFamily="18" charset="0"/>
            </a:rPr>
            <a:t>(</a:t>
          </a:r>
          <a:r>
            <a:rPr lang="tr-TR" sz="1200" b="1" dirty="0" err="1">
              <a:latin typeface="Comic Sans MS" pitchFamily="66" charset="0"/>
              <a:cs typeface="Times New Roman" pitchFamily="18" charset="0"/>
            </a:rPr>
            <a:t>EBAE-Business&amp;Biodiversity</a:t>
          </a:r>
          <a:r>
            <a:rPr lang="tr-TR" sz="1200" dirty="0">
              <a:latin typeface="Comic Sans MS" pitchFamily="66" charset="0"/>
              <a:cs typeface="Times New Roman" pitchFamily="18" charset="0"/>
            </a:rPr>
            <a:t>)</a:t>
          </a:r>
        </a:p>
      </dgm:t>
    </dgm:pt>
    <dgm:pt modelId="{9D3BEF84-5E39-4F73-BD08-D316FCB18165}" type="parTrans" cxnId="{C5CB1440-31D8-45D2-9277-E7E3CE0B84D7}">
      <dgm:prSet/>
      <dgm:spPr/>
      <dgm:t>
        <a:bodyPr/>
        <a:lstStyle/>
        <a:p>
          <a:endParaRPr lang="tr-TR"/>
        </a:p>
      </dgm:t>
    </dgm:pt>
    <dgm:pt modelId="{769D3C2C-E34C-490E-A411-A8BC27ECD1B6}" type="sibTrans" cxnId="{C5CB1440-31D8-45D2-9277-E7E3CE0B84D7}">
      <dgm:prSet/>
      <dgm:spPr/>
      <dgm:t>
        <a:bodyPr/>
        <a:lstStyle/>
        <a:p>
          <a:endParaRPr lang="tr-TR"/>
        </a:p>
      </dgm:t>
    </dgm:pt>
    <dgm:pt modelId="{ABC98D3B-EE6B-44C5-9764-19ED8BE8323B}">
      <dgm:prSet phldrT="[Metin]" custT="1"/>
      <dgm:spPr/>
      <dgm:t>
        <a:bodyPr/>
        <a:lstStyle/>
        <a:p>
          <a:r>
            <a:rPr lang="tr-TR" sz="1200" dirty="0">
              <a:latin typeface="Comic Sans MS" pitchFamily="66" charset="0"/>
              <a:cs typeface="Times New Roman" pitchFamily="18" charset="0"/>
            </a:rPr>
            <a:t>Sürdürülebilir Destinasyon Yönetimi İçin Avrupa Turizm Göstergeler Sistemi </a:t>
          </a:r>
          <a:r>
            <a:rPr lang="tr-TR" sz="1200" b="1" dirty="0">
              <a:latin typeface="Comic Sans MS" pitchFamily="66" charset="0"/>
              <a:cs typeface="Times New Roman" pitchFamily="18" charset="0"/>
            </a:rPr>
            <a:t>(ETIS)</a:t>
          </a:r>
        </a:p>
      </dgm:t>
    </dgm:pt>
    <dgm:pt modelId="{13A1DB52-C631-4211-82FB-88256F7FAC7C}" type="parTrans" cxnId="{6B8D91B5-FA82-4B82-B7F2-A1C659F574D1}">
      <dgm:prSet/>
      <dgm:spPr/>
      <dgm:t>
        <a:bodyPr/>
        <a:lstStyle/>
        <a:p>
          <a:endParaRPr lang="tr-TR"/>
        </a:p>
      </dgm:t>
    </dgm:pt>
    <dgm:pt modelId="{DFE25FA9-9E95-419D-B0F8-88D78A7E15AD}" type="sibTrans" cxnId="{6B8D91B5-FA82-4B82-B7F2-A1C659F574D1}">
      <dgm:prSet/>
      <dgm:spPr/>
      <dgm:t>
        <a:bodyPr/>
        <a:lstStyle/>
        <a:p>
          <a:endParaRPr lang="tr-TR"/>
        </a:p>
      </dgm:t>
    </dgm:pt>
    <dgm:pt modelId="{5887EEA6-564D-4AA8-A34D-364E41693684}">
      <dgm:prSet phldrT="[Metin]"/>
      <dgm:spPr/>
      <dgm:t>
        <a:bodyPr/>
        <a:lstStyle/>
        <a:p>
          <a:endParaRPr lang="tr-TR" sz="1000" dirty="0">
            <a:latin typeface="Times New Roman" pitchFamily="18" charset="0"/>
            <a:cs typeface="Times New Roman" pitchFamily="18" charset="0"/>
          </a:endParaRPr>
        </a:p>
      </dgm:t>
    </dgm:pt>
    <dgm:pt modelId="{82622F5A-B67A-4972-BBEB-D1D723030AE6}" type="parTrans" cxnId="{052E8B8A-FED5-4FD9-9185-C2447E410855}">
      <dgm:prSet/>
      <dgm:spPr/>
      <dgm:t>
        <a:bodyPr/>
        <a:lstStyle/>
        <a:p>
          <a:endParaRPr lang="tr-TR"/>
        </a:p>
      </dgm:t>
    </dgm:pt>
    <dgm:pt modelId="{479FFE78-EEAF-4676-B18A-27119712825B}" type="sibTrans" cxnId="{052E8B8A-FED5-4FD9-9185-C2447E410855}">
      <dgm:prSet/>
      <dgm:spPr/>
      <dgm:t>
        <a:bodyPr/>
        <a:lstStyle/>
        <a:p>
          <a:endParaRPr lang="tr-TR"/>
        </a:p>
      </dgm:t>
    </dgm:pt>
    <dgm:pt modelId="{1209CA82-2617-416A-A52E-206063739440}">
      <dgm:prSet phldrT="[Metin]"/>
      <dgm:spPr/>
      <dgm:t>
        <a:bodyPr/>
        <a:lstStyle/>
        <a:p>
          <a:endParaRPr lang="tr-TR" sz="1000">
            <a:latin typeface="Times New Roman" pitchFamily="18" charset="0"/>
            <a:cs typeface="Times New Roman" pitchFamily="18" charset="0"/>
          </a:endParaRPr>
        </a:p>
      </dgm:t>
    </dgm:pt>
    <dgm:pt modelId="{A103BE2F-FC13-461E-AFF3-FBC444324113}" type="parTrans" cxnId="{FED16F4F-344C-4A61-96DF-D645BCA004A4}">
      <dgm:prSet/>
      <dgm:spPr/>
      <dgm:t>
        <a:bodyPr/>
        <a:lstStyle/>
        <a:p>
          <a:endParaRPr lang="tr-TR"/>
        </a:p>
      </dgm:t>
    </dgm:pt>
    <dgm:pt modelId="{C3183F47-7A32-423F-9441-AA81CC73F871}" type="sibTrans" cxnId="{FED16F4F-344C-4A61-96DF-D645BCA004A4}">
      <dgm:prSet/>
      <dgm:spPr/>
      <dgm:t>
        <a:bodyPr/>
        <a:lstStyle/>
        <a:p>
          <a:endParaRPr lang="tr-TR"/>
        </a:p>
      </dgm:t>
    </dgm:pt>
    <dgm:pt modelId="{BD7814D6-801D-4474-A257-A0BFDB981CE0}">
      <dgm:prSet phldrT="[Metin]" custT="1"/>
      <dgm:spPr/>
      <dgm:t>
        <a:bodyPr/>
        <a:lstStyle/>
        <a:p>
          <a:r>
            <a:rPr lang="tr-TR" sz="1200" dirty="0">
              <a:latin typeface="Comic Sans MS" pitchFamily="66" charset="0"/>
              <a:cs typeface="Times New Roman" pitchFamily="18" charset="0"/>
            </a:rPr>
            <a:t>Avrupa Turizm Kalite Etiketi  </a:t>
          </a:r>
          <a:r>
            <a:rPr lang="tr-TR" sz="1200" b="1" dirty="0">
              <a:latin typeface="Comic Sans MS" pitchFamily="66" charset="0"/>
              <a:cs typeface="Times New Roman" pitchFamily="18" charset="0"/>
            </a:rPr>
            <a:t>(ETQ </a:t>
          </a:r>
          <a:r>
            <a:rPr lang="tr-TR" sz="1200" b="1" dirty="0" err="1">
              <a:latin typeface="Comic Sans MS" pitchFamily="66" charset="0"/>
              <a:cs typeface="Times New Roman" pitchFamily="18" charset="0"/>
            </a:rPr>
            <a:t>Label</a:t>
          </a:r>
          <a:r>
            <a:rPr lang="tr-TR" sz="1200" b="1" dirty="0">
              <a:latin typeface="Comic Sans MS" pitchFamily="66" charset="0"/>
              <a:cs typeface="Times New Roman" pitchFamily="18" charset="0"/>
            </a:rPr>
            <a:t>)</a:t>
          </a:r>
        </a:p>
      </dgm:t>
    </dgm:pt>
    <dgm:pt modelId="{DE5C48B6-10F9-42B9-A801-C16231201479}" type="parTrans" cxnId="{14BD4030-D382-41E5-A8F0-C7199E55A811}">
      <dgm:prSet/>
      <dgm:spPr/>
      <dgm:t>
        <a:bodyPr/>
        <a:lstStyle/>
        <a:p>
          <a:endParaRPr lang="tr-TR"/>
        </a:p>
      </dgm:t>
    </dgm:pt>
    <dgm:pt modelId="{32586759-6A5F-49BC-BC70-740D48AAC9C6}" type="sibTrans" cxnId="{14BD4030-D382-41E5-A8F0-C7199E55A811}">
      <dgm:prSet/>
      <dgm:spPr/>
      <dgm:t>
        <a:bodyPr/>
        <a:lstStyle/>
        <a:p>
          <a:endParaRPr lang="tr-TR"/>
        </a:p>
      </dgm:t>
    </dgm:pt>
    <dgm:pt modelId="{EE0CA88D-7F62-490B-85FE-F14B22E3A324}">
      <dgm:prSet phldrT="[Metin]" custT="1"/>
      <dgm:spPr/>
      <dgm:t>
        <a:bodyPr/>
        <a:lstStyle/>
        <a:p>
          <a:r>
            <a:rPr lang="tr-TR" sz="1200" dirty="0">
              <a:latin typeface="Comic Sans MS" pitchFamily="66" charset="0"/>
              <a:cs typeface="Times New Roman" pitchFamily="18" charset="0"/>
            </a:rPr>
            <a:t>Eko-etiket </a:t>
          </a:r>
          <a:r>
            <a:rPr lang="tr-TR" sz="1200" b="1" dirty="0">
              <a:latin typeface="Comic Sans MS" pitchFamily="66" charset="0"/>
              <a:cs typeface="Times New Roman" pitchFamily="18" charset="0"/>
            </a:rPr>
            <a:t>(</a:t>
          </a:r>
          <a:r>
            <a:rPr lang="tr-TR" sz="1200" b="1" dirty="0" err="1">
              <a:latin typeface="Comic Sans MS" pitchFamily="66" charset="0"/>
              <a:cs typeface="Times New Roman" pitchFamily="18" charset="0"/>
            </a:rPr>
            <a:t>EcoLabel</a:t>
          </a:r>
          <a:r>
            <a:rPr lang="tr-TR" sz="1200" b="1" dirty="0">
              <a:latin typeface="Comic Sans MS" pitchFamily="66" charset="0"/>
              <a:cs typeface="Times New Roman" pitchFamily="18" charset="0"/>
            </a:rPr>
            <a:t>)</a:t>
          </a:r>
        </a:p>
      </dgm:t>
    </dgm:pt>
    <dgm:pt modelId="{1FA63FDB-7A34-4970-A570-997D78BC97E6}" type="parTrans" cxnId="{A9370E0F-27F4-4679-BC27-0EFCF1D29D83}">
      <dgm:prSet/>
      <dgm:spPr/>
      <dgm:t>
        <a:bodyPr/>
        <a:lstStyle/>
        <a:p>
          <a:endParaRPr lang="tr-TR"/>
        </a:p>
      </dgm:t>
    </dgm:pt>
    <dgm:pt modelId="{A6C01B93-CE4D-422B-A9C5-64C15C246C3A}" type="sibTrans" cxnId="{A9370E0F-27F4-4679-BC27-0EFCF1D29D83}">
      <dgm:prSet/>
      <dgm:spPr/>
      <dgm:t>
        <a:bodyPr/>
        <a:lstStyle/>
        <a:p>
          <a:endParaRPr lang="tr-TR"/>
        </a:p>
      </dgm:t>
    </dgm:pt>
    <dgm:pt modelId="{D508331D-0687-453D-A674-F3C5F0322788}">
      <dgm:prSet phldrT="[Metin]" custT="1"/>
      <dgm:spPr/>
      <dgm:t>
        <a:bodyPr/>
        <a:lstStyle/>
        <a:p>
          <a:endParaRPr lang="tr-TR" sz="700" dirty="0">
            <a:latin typeface="Comic Sans MS" pitchFamily="66" charset="0"/>
            <a:cs typeface="Times New Roman" pitchFamily="18" charset="0"/>
          </a:endParaRPr>
        </a:p>
      </dgm:t>
    </dgm:pt>
    <dgm:pt modelId="{BE036130-FC08-48EB-92C0-2D122AAE72EA}" type="sibTrans" cxnId="{E1C7B7D4-00A3-450E-B2AB-B8CC1583634D}">
      <dgm:prSet/>
      <dgm:spPr/>
      <dgm:t>
        <a:bodyPr/>
        <a:lstStyle/>
        <a:p>
          <a:endParaRPr lang="tr-TR"/>
        </a:p>
      </dgm:t>
    </dgm:pt>
    <dgm:pt modelId="{F9EBB7E8-8CBC-4F6C-8653-CFBF65DA1B2B}" type="parTrans" cxnId="{E1C7B7D4-00A3-450E-B2AB-B8CC1583634D}">
      <dgm:prSet/>
      <dgm:spPr/>
      <dgm:t>
        <a:bodyPr/>
        <a:lstStyle/>
        <a:p>
          <a:endParaRPr lang="tr-TR"/>
        </a:p>
      </dgm:t>
    </dgm:pt>
    <dgm:pt modelId="{4087213B-EC28-465E-A67E-778D05001F14}">
      <dgm:prSet phldrT="[Metin]" custT="1"/>
      <dgm:spPr/>
      <dgm:t>
        <a:bodyPr/>
        <a:lstStyle/>
        <a:p>
          <a:endParaRPr lang="tr-TR" sz="700" dirty="0">
            <a:latin typeface="Comic Sans MS" pitchFamily="66" charset="0"/>
            <a:cs typeface="Times New Roman" pitchFamily="18" charset="0"/>
          </a:endParaRPr>
        </a:p>
      </dgm:t>
    </dgm:pt>
    <dgm:pt modelId="{C29FAC6A-7D23-497E-9910-120C17B4AAA0}" type="sibTrans" cxnId="{46BCBB75-B13D-4E05-8FE8-86E63057AF58}">
      <dgm:prSet/>
      <dgm:spPr/>
      <dgm:t>
        <a:bodyPr/>
        <a:lstStyle/>
        <a:p>
          <a:endParaRPr lang="tr-TR"/>
        </a:p>
      </dgm:t>
    </dgm:pt>
    <dgm:pt modelId="{0AAAFF15-208E-4C4A-A2EB-CA16D1004EAE}" type="parTrans" cxnId="{46BCBB75-B13D-4E05-8FE8-86E63057AF58}">
      <dgm:prSet/>
      <dgm:spPr/>
      <dgm:t>
        <a:bodyPr/>
        <a:lstStyle/>
        <a:p>
          <a:endParaRPr lang="tr-TR"/>
        </a:p>
      </dgm:t>
    </dgm:pt>
    <dgm:pt modelId="{0E07FDC9-3473-4A3B-8F62-FD04C7672F89}">
      <dgm:prSet phldrT="[Metin]" custT="1"/>
      <dgm:spPr/>
      <dgm:t>
        <a:bodyPr/>
        <a:lstStyle/>
        <a:p>
          <a:r>
            <a:rPr lang="tr-TR" sz="1200" b="1" dirty="0">
              <a:latin typeface="Comic Sans MS" pitchFamily="66" charset="0"/>
              <a:cs typeface="Times New Roman" pitchFamily="18" charset="0"/>
            </a:rPr>
            <a:t>Avrupa  Sürdürülebilir ve Sorumlu Turizm Şartı Taslağı</a:t>
          </a:r>
        </a:p>
      </dgm:t>
    </dgm:pt>
    <dgm:pt modelId="{21A12A77-CFC9-48DD-9193-9EDF465BF8BA}" type="sibTrans" cxnId="{45E2B9A8-B339-4615-8CA8-66AFED823D20}">
      <dgm:prSet/>
      <dgm:spPr/>
      <dgm:t>
        <a:bodyPr/>
        <a:lstStyle/>
        <a:p>
          <a:endParaRPr lang="tr-TR"/>
        </a:p>
      </dgm:t>
    </dgm:pt>
    <dgm:pt modelId="{7A87CB82-ED01-4CC7-A371-909F4A31A0AC}" type="parTrans" cxnId="{45E2B9A8-B339-4615-8CA8-66AFED823D20}">
      <dgm:prSet/>
      <dgm:spPr/>
      <dgm:t>
        <a:bodyPr/>
        <a:lstStyle/>
        <a:p>
          <a:endParaRPr lang="tr-TR"/>
        </a:p>
      </dgm:t>
    </dgm:pt>
    <dgm:pt modelId="{4D329827-D437-491A-BE7E-0E8AC13AA19D}">
      <dgm:prSet phldrT="[Metin]" custT="1"/>
      <dgm:spPr/>
      <dgm:t>
        <a:bodyPr/>
        <a:lstStyle/>
        <a:p>
          <a:r>
            <a:rPr lang="tr-TR" sz="1200" b="1" dirty="0">
              <a:latin typeface="Comic Sans MS" pitchFamily="66" charset="0"/>
              <a:cs typeface="Times New Roman" pitchFamily="18" charset="0"/>
            </a:rPr>
            <a:t>COM(2014)86</a:t>
          </a:r>
          <a:r>
            <a:rPr lang="tr-TR" sz="1200" dirty="0">
              <a:latin typeface="Comic Sans MS" pitchFamily="66" charset="0"/>
              <a:cs typeface="Times New Roman" pitchFamily="18" charset="0"/>
            </a:rPr>
            <a:t> - Kıyı ve Deniz Turizminde Daha Fazla İş ve Büyüme için  Avrupa Stratejisi</a:t>
          </a:r>
        </a:p>
      </dgm:t>
    </dgm:pt>
    <dgm:pt modelId="{A304176A-0F0A-4C53-9FFE-6FB342D3D9EC}" type="sibTrans" cxnId="{841452B7-5841-40D8-B0F3-197265EC1040}">
      <dgm:prSet/>
      <dgm:spPr/>
      <dgm:t>
        <a:bodyPr/>
        <a:lstStyle/>
        <a:p>
          <a:endParaRPr lang="tr-TR"/>
        </a:p>
      </dgm:t>
    </dgm:pt>
    <dgm:pt modelId="{747CC0A8-7DC3-4ADF-BECB-B169D0000748}" type="parTrans" cxnId="{841452B7-5841-40D8-B0F3-197265EC1040}">
      <dgm:prSet/>
      <dgm:spPr/>
      <dgm:t>
        <a:bodyPr/>
        <a:lstStyle/>
        <a:p>
          <a:endParaRPr lang="tr-TR"/>
        </a:p>
      </dgm:t>
    </dgm:pt>
    <dgm:pt modelId="{0CD17344-CF3B-48C4-90CE-E13CEBA83429}">
      <dgm:prSet phldrT="[Metin]" custT="1"/>
      <dgm:spPr/>
      <dgm:t>
        <a:bodyPr/>
        <a:lstStyle/>
        <a:p>
          <a:r>
            <a:rPr lang="tr-TR" sz="1200" b="1" dirty="0">
              <a:solidFill>
                <a:srgbClr val="FF0000"/>
              </a:solidFill>
              <a:latin typeface="Comic Sans MS" pitchFamily="66" charset="0"/>
              <a:cs typeface="Times New Roman" pitchFamily="18" charset="0"/>
            </a:rPr>
            <a:t>COM(2010)352 -</a:t>
          </a:r>
          <a:r>
            <a:rPr lang="tr-TR" sz="1200" dirty="0">
              <a:solidFill>
                <a:srgbClr val="FF0000"/>
              </a:solidFill>
              <a:latin typeface="Comic Sans MS" pitchFamily="66" charset="0"/>
              <a:cs typeface="Times New Roman" pitchFamily="18" charset="0"/>
            </a:rPr>
            <a:t> Avrupa: Dünya'nın 1 Numaralı Turist Destinasyonu</a:t>
          </a:r>
        </a:p>
      </dgm:t>
    </dgm:pt>
    <dgm:pt modelId="{FEC3AF23-A12F-4DDB-96E9-29FD381D10CE}" type="sibTrans" cxnId="{E6A4E9D8-E3FE-43A1-A11F-449C6821C638}">
      <dgm:prSet/>
      <dgm:spPr/>
      <dgm:t>
        <a:bodyPr/>
        <a:lstStyle/>
        <a:p>
          <a:endParaRPr lang="tr-TR"/>
        </a:p>
      </dgm:t>
    </dgm:pt>
    <dgm:pt modelId="{A8A2029C-87BE-4C2C-88A7-39B2825B4A32}" type="parTrans" cxnId="{E6A4E9D8-E3FE-43A1-A11F-449C6821C638}">
      <dgm:prSet/>
      <dgm:spPr/>
      <dgm:t>
        <a:bodyPr/>
        <a:lstStyle/>
        <a:p>
          <a:endParaRPr lang="tr-TR"/>
        </a:p>
      </dgm:t>
    </dgm:pt>
    <dgm:pt modelId="{0EDC31B1-65EC-4CB4-BF46-8B16ADAD145B}">
      <dgm:prSet phldrT="[Metin]" custT="1"/>
      <dgm:spPr/>
      <dgm:t>
        <a:bodyPr/>
        <a:lstStyle/>
        <a:p>
          <a:r>
            <a:rPr lang="tr-TR" sz="1200" b="1" dirty="0">
              <a:latin typeface="Comic Sans MS" pitchFamily="66" charset="0"/>
              <a:cs typeface="Times New Roman" pitchFamily="18" charset="0"/>
            </a:rPr>
            <a:t>COM(2007)621 - </a:t>
          </a:r>
          <a:r>
            <a:rPr lang="tr-TR" sz="1200" dirty="0">
              <a:latin typeface="Comic Sans MS" pitchFamily="66" charset="0"/>
              <a:cs typeface="Times New Roman" pitchFamily="18" charset="0"/>
            </a:rPr>
            <a:t>Sürdürülebilir ve Rekabetçi bir Avrupa Turizmi için Gündem </a:t>
          </a:r>
        </a:p>
      </dgm:t>
    </dgm:pt>
    <dgm:pt modelId="{D478F01A-F129-458B-8386-8F33A505462F}" type="sibTrans" cxnId="{30D8CB90-7202-478B-9C37-FEDEA32F1105}">
      <dgm:prSet/>
      <dgm:spPr/>
      <dgm:t>
        <a:bodyPr/>
        <a:lstStyle/>
        <a:p>
          <a:endParaRPr lang="tr-TR"/>
        </a:p>
      </dgm:t>
    </dgm:pt>
    <dgm:pt modelId="{13470F7A-138E-45BB-A975-C25355D57D22}" type="parTrans" cxnId="{30D8CB90-7202-478B-9C37-FEDEA32F1105}">
      <dgm:prSet/>
      <dgm:spPr/>
      <dgm:t>
        <a:bodyPr/>
        <a:lstStyle/>
        <a:p>
          <a:endParaRPr lang="tr-TR"/>
        </a:p>
      </dgm:t>
    </dgm:pt>
    <dgm:pt modelId="{4A33BFE1-EE28-474F-BFE5-2AB91BA6D218}">
      <dgm:prSet phldrT="[Metin]" custT="1"/>
      <dgm:spPr/>
      <dgm:t>
        <a:bodyPr/>
        <a:lstStyle/>
        <a:p>
          <a:r>
            <a:rPr lang="tr-TR" sz="1200" b="1" dirty="0" smtClean="0">
              <a:latin typeface="Comic Sans MS" pitchFamily="66" charset="0"/>
              <a:cs typeface="Times New Roman" pitchFamily="18" charset="0"/>
            </a:rPr>
            <a:t>COM(2003)716 </a:t>
          </a:r>
          <a:r>
            <a:rPr lang="tr-TR" sz="1200" dirty="0" smtClean="0">
              <a:latin typeface="Comic Sans MS" pitchFamily="66" charset="0"/>
              <a:cs typeface="Times New Roman" pitchFamily="18" charset="0"/>
            </a:rPr>
            <a:t>- Avrupa Turizminin Sürdürülebilirliği için Temel Yönelimler</a:t>
          </a:r>
          <a:endParaRPr lang="tr-TR" sz="1200" dirty="0">
            <a:latin typeface="Comic Sans MS" pitchFamily="66" charset="0"/>
          </a:endParaRPr>
        </a:p>
      </dgm:t>
    </dgm:pt>
    <dgm:pt modelId="{318FD684-ABCE-48B4-9FEA-1D20E505FAFA}" type="sibTrans" cxnId="{60FB4DD3-0873-483E-A16A-7469410B4186}">
      <dgm:prSet/>
      <dgm:spPr/>
      <dgm:t>
        <a:bodyPr/>
        <a:lstStyle/>
        <a:p>
          <a:endParaRPr lang="tr-TR"/>
        </a:p>
      </dgm:t>
    </dgm:pt>
    <dgm:pt modelId="{48F04DCC-523D-4E63-BD40-AE68966345E6}" type="parTrans" cxnId="{60FB4DD3-0873-483E-A16A-7469410B4186}">
      <dgm:prSet/>
      <dgm:spPr/>
      <dgm:t>
        <a:bodyPr/>
        <a:lstStyle/>
        <a:p>
          <a:endParaRPr lang="tr-TR"/>
        </a:p>
      </dgm:t>
    </dgm:pt>
    <dgm:pt modelId="{2E740DCE-4CC1-4718-89E7-26AA852B1E80}">
      <dgm:prSet phldrT="[Metin]" custT="1"/>
      <dgm:spPr/>
      <dgm:t>
        <a:bodyPr/>
        <a:lstStyle/>
        <a:p>
          <a:endParaRPr lang="tr-TR" sz="1200" dirty="0">
            <a:latin typeface="Comic Sans MS" pitchFamily="66" charset="0"/>
            <a:cs typeface="Times New Roman" pitchFamily="18" charset="0"/>
          </a:endParaRPr>
        </a:p>
      </dgm:t>
    </dgm:pt>
    <dgm:pt modelId="{5DE8AF79-3D70-43BB-BD56-B6FD3AA130FC}" type="parTrans" cxnId="{2D5DB3DF-3407-45DD-A5D9-93BAC4046D3C}">
      <dgm:prSet/>
      <dgm:spPr/>
      <dgm:t>
        <a:bodyPr/>
        <a:lstStyle/>
        <a:p>
          <a:endParaRPr lang="tr-TR"/>
        </a:p>
      </dgm:t>
    </dgm:pt>
    <dgm:pt modelId="{484C226F-3890-4B14-ACAC-E296AEC7632C}" type="sibTrans" cxnId="{2D5DB3DF-3407-45DD-A5D9-93BAC4046D3C}">
      <dgm:prSet/>
      <dgm:spPr/>
      <dgm:t>
        <a:bodyPr/>
        <a:lstStyle/>
        <a:p>
          <a:endParaRPr lang="tr-TR"/>
        </a:p>
      </dgm:t>
    </dgm:pt>
    <dgm:pt modelId="{B62AF3E5-189D-4290-B52D-6785B1B57314}">
      <dgm:prSet phldrT="[Metin]" custT="1"/>
      <dgm:spPr/>
      <dgm:t>
        <a:bodyPr/>
        <a:lstStyle/>
        <a:p>
          <a:endParaRPr lang="tr-TR" sz="1300" b="1" dirty="0">
            <a:latin typeface="Comic Sans MS" pitchFamily="66" charset="0"/>
            <a:cs typeface="Times New Roman" pitchFamily="18" charset="0"/>
          </a:endParaRPr>
        </a:p>
      </dgm:t>
    </dgm:pt>
    <dgm:pt modelId="{68D795A2-9BE7-4750-8B09-63E2A9F3EEE8}" type="parTrans" cxnId="{EE1C852F-F410-4370-A85B-9684FAC1875A}">
      <dgm:prSet/>
      <dgm:spPr/>
      <dgm:t>
        <a:bodyPr/>
        <a:lstStyle/>
        <a:p>
          <a:endParaRPr lang="tr-TR"/>
        </a:p>
      </dgm:t>
    </dgm:pt>
    <dgm:pt modelId="{CE9C6561-3EB0-4240-8523-2481DFCA0AD5}" type="sibTrans" cxnId="{EE1C852F-F410-4370-A85B-9684FAC1875A}">
      <dgm:prSet/>
      <dgm:spPr/>
      <dgm:t>
        <a:bodyPr/>
        <a:lstStyle/>
        <a:p>
          <a:endParaRPr lang="tr-TR"/>
        </a:p>
      </dgm:t>
    </dgm:pt>
    <dgm:pt modelId="{8DB216AB-1B73-4E0C-A773-AA2B7F1A392C}" type="pres">
      <dgm:prSet presAssocID="{C6B31788-A4CB-48FF-B508-5C4103C933D1}" presName="Name0" presStyleCnt="0">
        <dgm:presLayoutVars>
          <dgm:dir/>
          <dgm:animLvl val="lvl"/>
          <dgm:resizeHandles val="exact"/>
        </dgm:presLayoutVars>
      </dgm:prSet>
      <dgm:spPr/>
      <dgm:t>
        <a:bodyPr/>
        <a:lstStyle/>
        <a:p>
          <a:endParaRPr lang="tr-TR"/>
        </a:p>
      </dgm:t>
    </dgm:pt>
    <dgm:pt modelId="{C54F08AB-6790-45ED-9EFC-8970D9625AA1}" type="pres">
      <dgm:prSet presAssocID="{C6B31788-A4CB-48FF-B508-5C4103C933D1}" presName="tSp" presStyleCnt="0"/>
      <dgm:spPr/>
    </dgm:pt>
    <dgm:pt modelId="{9E48678F-4DD5-4583-BBEE-524F84842B60}" type="pres">
      <dgm:prSet presAssocID="{C6B31788-A4CB-48FF-B508-5C4103C933D1}" presName="bSp" presStyleCnt="0"/>
      <dgm:spPr/>
    </dgm:pt>
    <dgm:pt modelId="{B1C76C80-EFAC-4E97-AC89-299A39F2C622}" type="pres">
      <dgm:prSet presAssocID="{C6B31788-A4CB-48FF-B508-5C4103C933D1}" presName="process" presStyleCnt="0"/>
      <dgm:spPr/>
    </dgm:pt>
    <dgm:pt modelId="{8468F915-3716-4579-B101-4F41CAEC4071}" type="pres">
      <dgm:prSet presAssocID="{6E575B8C-AB9B-4471-8050-6EDB5799A6A6}" presName="composite1" presStyleCnt="0"/>
      <dgm:spPr/>
    </dgm:pt>
    <dgm:pt modelId="{A1CEADE4-C6A2-4020-A99B-9800D55F64DE}" type="pres">
      <dgm:prSet presAssocID="{6E575B8C-AB9B-4471-8050-6EDB5799A6A6}" presName="dummyNode1" presStyleLbl="node1" presStyleIdx="0" presStyleCnt="3"/>
      <dgm:spPr/>
    </dgm:pt>
    <dgm:pt modelId="{9AE8532C-ED78-4092-ACFE-DE7BAD7B50AB}" type="pres">
      <dgm:prSet presAssocID="{6E575B8C-AB9B-4471-8050-6EDB5799A6A6}" presName="childNode1" presStyleLbl="bgAcc1" presStyleIdx="0" presStyleCnt="3" custScaleY="225052">
        <dgm:presLayoutVars>
          <dgm:bulletEnabled val="1"/>
        </dgm:presLayoutVars>
      </dgm:prSet>
      <dgm:spPr/>
      <dgm:t>
        <a:bodyPr/>
        <a:lstStyle/>
        <a:p>
          <a:endParaRPr lang="tr-TR"/>
        </a:p>
      </dgm:t>
    </dgm:pt>
    <dgm:pt modelId="{CDE61207-6E4A-4D1E-A532-F5287D5E6B56}" type="pres">
      <dgm:prSet presAssocID="{6E575B8C-AB9B-4471-8050-6EDB5799A6A6}" presName="childNode1tx" presStyleLbl="bgAcc1" presStyleIdx="0" presStyleCnt="3">
        <dgm:presLayoutVars>
          <dgm:bulletEnabled val="1"/>
        </dgm:presLayoutVars>
      </dgm:prSet>
      <dgm:spPr/>
      <dgm:t>
        <a:bodyPr/>
        <a:lstStyle/>
        <a:p>
          <a:endParaRPr lang="tr-TR"/>
        </a:p>
      </dgm:t>
    </dgm:pt>
    <dgm:pt modelId="{F6E42D1C-3B5C-4CB8-87BD-3802CD08C3C1}" type="pres">
      <dgm:prSet presAssocID="{6E575B8C-AB9B-4471-8050-6EDB5799A6A6}" presName="parentNode1" presStyleLbl="node1" presStyleIdx="0" presStyleCnt="3" custLinFactY="20549" custLinFactNeighborX="-19" custLinFactNeighborY="100000">
        <dgm:presLayoutVars>
          <dgm:chMax val="1"/>
          <dgm:bulletEnabled val="1"/>
        </dgm:presLayoutVars>
      </dgm:prSet>
      <dgm:spPr/>
      <dgm:t>
        <a:bodyPr/>
        <a:lstStyle/>
        <a:p>
          <a:endParaRPr lang="tr-TR"/>
        </a:p>
      </dgm:t>
    </dgm:pt>
    <dgm:pt modelId="{1678A836-368E-436C-B73F-E2CEB79D8F89}" type="pres">
      <dgm:prSet presAssocID="{6E575B8C-AB9B-4471-8050-6EDB5799A6A6}" presName="connSite1" presStyleCnt="0"/>
      <dgm:spPr/>
    </dgm:pt>
    <dgm:pt modelId="{41F37561-02CF-4F2C-94BC-685C8B6C24C1}" type="pres">
      <dgm:prSet presAssocID="{40402371-A21F-405A-A64A-A16B5EED15AF}" presName="Name9" presStyleLbl="sibTrans2D1" presStyleIdx="0" presStyleCnt="2" custFlipVert="1" custFlipHor="1" custScaleX="9717" custScaleY="98678" custLinFactNeighborX="-25224" custLinFactNeighborY="21877"/>
      <dgm:spPr/>
      <dgm:t>
        <a:bodyPr/>
        <a:lstStyle/>
        <a:p>
          <a:endParaRPr lang="tr-TR"/>
        </a:p>
      </dgm:t>
    </dgm:pt>
    <dgm:pt modelId="{8D9CF65F-93F4-444C-8426-C332CF2BB441}" type="pres">
      <dgm:prSet presAssocID="{BAE89685-16A9-4621-92D6-195F456F75D7}" presName="composite2" presStyleCnt="0"/>
      <dgm:spPr/>
    </dgm:pt>
    <dgm:pt modelId="{0958F5F1-BF31-457A-A3C1-C3BBCBC11A5E}" type="pres">
      <dgm:prSet presAssocID="{BAE89685-16A9-4621-92D6-195F456F75D7}" presName="dummyNode2" presStyleLbl="node1" presStyleIdx="0" presStyleCnt="3"/>
      <dgm:spPr/>
    </dgm:pt>
    <dgm:pt modelId="{23D57B4A-8AB0-45D5-90A0-DECFFB6F4336}" type="pres">
      <dgm:prSet presAssocID="{BAE89685-16A9-4621-92D6-195F456F75D7}" presName="childNode2" presStyleLbl="bgAcc1" presStyleIdx="1" presStyleCnt="3" custScaleX="104896" custScaleY="225052">
        <dgm:presLayoutVars>
          <dgm:bulletEnabled val="1"/>
        </dgm:presLayoutVars>
      </dgm:prSet>
      <dgm:spPr/>
      <dgm:t>
        <a:bodyPr/>
        <a:lstStyle/>
        <a:p>
          <a:endParaRPr lang="tr-TR"/>
        </a:p>
      </dgm:t>
    </dgm:pt>
    <dgm:pt modelId="{59FE2AF4-36B3-46B2-A9D2-897E953DEE21}" type="pres">
      <dgm:prSet presAssocID="{BAE89685-16A9-4621-92D6-195F456F75D7}" presName="childNode2tx" presStyleLbl="bgAcc1" presStyleIdx="1" presStyleCnt="3">
        <dgm:presLayoutVars>
          <dgm:bulletEnabled val="1"/>
        </dgm:presLayoutVars>
      </dgm:prSet>
      <dgm:spPr/>
      <dgm:t>
        <a:bodyPr/>
        <a:lstStyle/>
        <a:p>
          <a:endParaRPr lang="tr-TR"/>
        </a:p>
      </dgm:t>
    </dgm:pt>
    <dgm:pt modelId="{91639A83-8257-4D52-98B6-A0C737C6C964}" type="pres">
      <dgm:prSet presAssocID="{BAE89685-16A9-4621-92D6-195F456F75D7}" presName="parentNode2" presStyleLbl="node1" presStyleIdx="1" presStyleCnt="3" custLinFactY="-26366" custLinFactNeighborX="1894" custLinFactNeighborY="-100000">
        <dgm:presLayoutVars>
          <dgm:chMax val="0"/>
          <dgm:bulletEnabled val="1"/>
        </dgm:presLayoutVars>
      </dgm:prSet>
      <dgm:spPr/>
      <dgm:t>
        <a:bodyPr/>
        <a:lstStyle/>
        <a:p>
          <a:endParaRPr lang="tr-TR"/>
        </a:p>
      </dgm:t>
    </dgm:pt>
    <dgm:pt modelId="{020BAF67-A2C7-4416-80EC-4D56468B41FB}" type="pres">
      <dgm:prSet presAssocID="{BAE89685-16A9-4621-92D6-195F456F75D7}" presName="connSite2" presStyleCnt="0"/>
      <dgm:spPr/>
    </dgm:pt>
    <dgm:pt modelId="{7C933AFB-46E2-4EBB-ABBF-54E1D199C828}" type="pres">
      <dgm:prSet presAssocID="{409AC961-8FF1-4C32-BE80-9C7BAEB635F3}" presName="Name18" presStyleLbl="sibTrans2D1" presStyleIdx="1" presStyleCnt="2" custFlipVert="1" custFlipHor="1" custScaleX="1493" custScaleY="11866" custLinFactX="33374" custLinFactNeighborX="100000" custLinFactNeighborY="-61294"/>
      <dgm:spPr/>
      <dgm:t>
        <a:bodyPr/>
        <a:lstStyle/>
        <a:p>
          <a:endParaRPr lang="tr-TR"/>
        </a:p>
      </dgm:t>
    </dgm:pt>
    <dgm:pt modelId="{65E2F3E5-FAEF-43C5-BBFE-E2111BC81C66}" type="pres">
      <dgm:prSet presAssocID="{CFA8B81B-E8ED-471C-BD00-AEDF5F2823EF}" presName="composite1" presStyleCnt="0"/>
      <dgm:spPr/>
    </dgm:pt>
    <dgm:pt modelId="{E8A079F6-7E51-4BB5-9CA3-BAC6FD8934A7}" type="pres">
      <dgm:prSet presAssocID="{CFA8B81B-E8ED-471C-BD00-AEDF5F2823EF}" presName="dummyNode1" presStyleLbl="node1" presStyleIdx="1" presStyleCnt="3"/>
      <dgm:spPr/>
    </dgm:pt>
    <dgm:pt modelId="{97286871-CF2B-4A3E-9328-EE091C386D97}" type="pres">
      <dgm:prSet presAssocID="{CFA8B81B-E8ED-471C-BD00-AEDF5F2823EF}" presName="childNode1" presStyleLbl="bgAcc1" presStyleIdx="2" presStyleCnt="3" custScaleY="225052">
        <dgm:presLayoutVars>
          <dgm:bulletEnabled val="1"/>
        </dgm:presLayoutVars>
      </dgm:prSet>
      <dgm:spPr/>
      <dgm:t>
        <a:bodyPr/>
        <a:lstStyle/>
        <a:p>
          <a:endParaRPr lang="tr-TR"/>
        </a:p>
      </dgm:t>
    </dgm:pt>
    <dgm:pt modelId="{C9BF2D46-FB86-43AA-9E48-490884A9640F}" type="pres">
      <dgm:prSet presAssocID="{CFA8B81B-E8ED-471C-BD00-AEDF5F2823EF}" presName="childNode1tx" presStyleLbl="bgAcc1" presStyleIdx="2" presStyleCnt="3">
        <dgm:presLayoutVars>
          <dgm:bulletEnabled val="1"/>
        </dgm:presLayoutVars>
      </dgm:prSet>
      <dgm:spPr/>
      <dgm:t>
        <a:bodyPr/>
        <a:lstStyle/>
        <a:p>
          <a:endParaRPr lang="tr-TR"/>
        </a:p>
      </dgm:t>
    </dgm:pt>
    <dgm:pt modelId="{133BF818-C6F0-4DAB-9A43-3E56BA18C1B6}" type="pres">
      <dgm:prSet presAssocID="{CFA8B81B-E8ED-471C-BD00-AEDF5F2823EF}" presName="parentNode1" presStyleLbl="node1" presStyleIdx="2" presStyleCnt="3" custLinFactY="12409" custLinFactNeighborX="-2668" custLinFactNeighborY="100000">
        <dgm:presLayoutVars>
          <dgm:chMax val="1"/>
          <dgm:bulletEnabled val="1"/>
        </dgm:presLayoutVars>
      </dgm:prSet>
      <dgm:spPr/>
      <dgm:t>
        <a:bodyPr/>
        <a:lstStyle/>
        <a:p>
          <a:endParaRPr lang="tr-TR"/>
        </a:p>
      </dgm:t>
    </dgm:pt>
    <dgm:pt modelId="{5AEF3C78-9783-49C4-97F6-553AA6D635C8}" type="pres">
      <dgm:prSet presAssocID="{CFA8B81B-E8ED-471C-BD00-AEDF5F2823EF}" presName="connSite1" presStyleCnt="0"/>
      <dgm:spPr/>
    </dgm:pt>
  </dgm:ptLst>
  <dgm:cxnLst>
    <dgm:cxn modelId="{80AF3DBD-537D-4851-B725-FA3D29E230A1}" type="presOf" srcId="{536562D3-B35E-4D67-893D-3944370129BF}" destId="{9AE8532C-ED78-4092-ACFE-DE7BAD7B50AB}" srcOrd="0" destOrd="7" presId="urn:microsoft.com/office/officeart/2005/8/layout/hProcess4"/>
    <dgm:cxn modelId="{18186348-04AB-4CEB-973E-8D984288F9D9}" type="presOf" srcId="{4087213B-EC28-465E-A67E-778D05001F14}" destId="{23D57B4A-8AB0-45D5-90A0-DECFFB6F4336}" srcOrd="0" destOrd="7" presId="urn:microsoft.com/office/officeart/2005/8/layout/hProcess4"/>
    <dgm:cxn modelId="{B4352DFF-D6BF-46E9-B6EF-94D51DB8D02F}" type="presOf" srcId="{85951F5C-CE37-45FD-836B-EFC48A6B29A8}" destId="{CDE61207-6E4A-4D1E-A532-F5287D5E6B56}" srcOrd="1" destOrd="0" presId="urn:microsoft.com/office/officeart/2005/8/layout/hProcess4"/>
    <dgm:cxn modelId="{8CF11E28-0BBE-47E2-AD64-CD85D695D169}" srcId="{C6B31788-A4CB-48FF-B508-5C4103C933D1}" destId="{BAE89685-16A9-4621-92D6-195F456F75D7}" srcOrd="1" destOrd="0" parTransId="{0EDA1CE6-796E-469F-8BF4-9886CD6C7CD9}" sibTransId="{409AC961-8FF1-4C32-BE80-9C7BAEB635F3}"/>
    <dgm:cxn modelId="{DB973F62-54D0-474C-9A0D-2F4C902415FB}" srcId="{C6B31788-A4CB-48FF-B508-5C4103C933D1}" destId="{CFA8B81B-E8ED-471C-BD00-AEDF5F2823EF}" srcOrd="2" destOrd="0" parTransId="{9D9B22A2-7357-4C33-8885-313CF33BE2B2}" sibTransId="{30BD5307-BF09-400C-9DE4-822D79CEFE8D}"/>
    <dgm:cxn modelId="{8428EF6F-EEA0-49B9-902C-894ADFE57667}" type="presOf" srcId="{EE0CA88D-7F62-490B-85FE-F14B22E3A324}" destId="{97286871-CF2B-4A3E-9328-EE091C386D97}" srcOrd="0" destOrd="6" presId="urn:microsoft.com/office/officeart/2005/8/layout/hProcess4"/>
    <dgm:cxn modelId="{EA0AECD0-18A1-49C2-899C-693573DEB545}" type="presOf" srcId="{5887EEA6-564D-4AA8-A34D-364E41693684}" destId="{97286871-CF2B-4A3E-9328-EE091C386D97}" srcOrd="0" destOrd="0" presId="urn:microsoft.com/office/officeart/2005/8/layout/hProcess4"/>
    <dgm:cxn modelId="{E5B108FE-66A5-482E-B30D-520AA60C3BF0}" type="presOf" srcId="{D508331D-0687-453D-A674-F3C5F0322788}" destId="{59FE2AF4-36B3-46B2-A9D2-897E953DEE21}" srcOrd="1" destOrd="8" presId="urn:microsoft.com/office/officeart/2005/8/layout/hProcess4"/>
    <dgm:cxn modelId="{841452B7-5841-40D8-B0F3-197265EC1040}" srcId="{BAE89685-16A9-4621-92D6-195F456F75D7}" destId="{4D329827-D437-491A-BE7E-0E8AC13AA19D}" srcOrd="3" destOrd="0" parTransId="{747CC0A8-7DC3-4ADF-BECB-B169D0000748}" sibTransId="{A304176A-0F0A-4C53-9FFE-6FB342D3D9EC}"/>
    <dgm:cxn modelId="{A8D36087-3F61-4996-98A6-893631E562B1}" type="presOf" srcId="{1209CA82-2617-416A-A52E-206063739440}" destId="{C9BF2D46-FB86-43AA-9E48-490884A9640F}" srcOrd="1" destOrd="1" presId="urn:microsoft.com/office/officeart/2005/8/layout/hProcess4"/>
    <dgm:cxn modelId="{BBFEEC54-DB4D-4B2B-970D-BBDF301D4002}" srcId="{6E575B8C-AB9B-4471-8050-6EDB5799A6A6}" destId="{7A4FE538-8829-4092-B1D0-DF13AEBE1EF4}" srcOrd="4" destOrd="0" parTransId="{2DFD1D36-E450-456D-84BC-82A7BF14B71C}" sibTransId="{1CE12FB3-9B7C-4292-B008-C72A6C65A604}"/>
    <dgm:cxn modelId="{D7088CF7-31FA-4656-BFDC-C5816314AF01}" type="presOf" srcId="{0E07FDC9-3473-4A3B-8F62-FD04C7672F89}" destId="{59FE2AF4-36B3-46B2-A9D2-897E953DEE21}" srcOrd="1" destOrd="4" presId="urn:microsoft.com/office/officeart/2005/8/layout/hProcess4"/>
    <dgm:cxn modelId="{98BA8EE3-F9E1-46B9-B14A-D4668269123A}" type="presOf" srcId="{2E740DCE-4CC1-4718-89E7-26AA852B1E80}" destId="{59FE2AF4-36B3-46B2-A9D2-897E953DEE21}" srcOrd="1" destOrd="6" presId="urn:microsoft.com/office/officeart/2005/8/layout/hProcess4"/>
    <dgm:cxn modelId="{6345BD0D-48AD-4B5C-BCBF-152B4EE89F20}" type="presOf" srcId="{BD7814D6-801D-4474-A257-A0BFDB981CE0}" destId="{97286871-CF2B-4A3E-9328-EE091C386D97}" srcOrd="0" destOrd="4" presId="urn:microsoft.com/office/officeart/2005/8/layout/hProcess4"/>
    <dgm:cxn modelId="{53B51F6E-BA8F-43F3-8DD2-BF86D89F774E}" srcId="{6E575B8C-AB9B-4471-8050-6EDB5799A6A6}" destId="{85951F5C-CE37-45FD-836B-EFC48A6B29A8}" srcOrd="0" destOrd="0" parTransId="{65861339-16E5-4B64-8F41-3C43AC706073}" sibTransId="{B380A893-2BA9-4D8F-B4D2-62D9D2124752}"/>
    <dgm:cxn modelId="{052E8B8A-FED5-4FD9-9185-C2447E410855}" srcId="{CFA8B81B-E8ED-471C-BD00-AEDF5F2823EF}" destId="{5887EEA6-564D-4AA8-A34D-364E41693684}" srcOrd="0" destOrd="0" parTransId="{82622F5A-B67A-4972-BBEB-D1D723030AE6}" sibTransId="{479FFE78-EEAF-4676-B18A-27119712825B}"/>
    <dgm:cxn modelId="{14BD4030-D382-41E5-A8F0-C7199E55A811}" srcId="{CFA8B81B-E8ED-471C-BD00-AEDF5F2823EF}" destId="{BD7814D6-801D-4474-A257-A0BFDB981CE0}" srcOrd="4" destOrd="0" parTransId="{DE5C48B6-10F9-42B9-A801-C16231201479}" sibTransId="{32586759-6A5F-49BC-BC70-740D48AAC9C6}"/>
    <dgm:cxn modelId="{EE1C852F-F410-4370-A85B-9684FAC1875A}" srcId="{BAE89685-16A9-4621-92D6-195F456F75D7}" destId="{B62AF3E5-189D-4290-B52D-6785B1B57314}" srcOrd="5" destOrd="0" parTransId="{68D795A2-9BE7-4750-8B09-63E2A9F3EEE8}" sibTransId="{CE9C6561-3EB0-4240-8523-2481DFCA0AD5}"/>
    <dgm:cxn modelId="{0C324E57-BF85-4618-821E-8939EB1864B5}" type="presOf" srcId="{8240BD45-4322-4A2B-A41D-63B7F3F82499}" destId="{97286871-CF2B-4A3E-9328-EE091C386D97}" srcOrd="0" destOrd="5" presId="urn:microsoft.com/office/officeart/2005/8/layout/hProcess4"/>
    <dgm:cxn modelId="{35D9B14D-19F5-4894-8D4D-BA8DCCF6C4B7}" srcId="{7A4FE538-8829-4092-B1D0-DF13AEBE1EF4}" destId="{536562D3-B35E-4D67-893D-3944370129BF}" srcOrd="0" destOrd="0" parTransId="{D0AF67EC-CDB8-4ACB-B984-7772E61E2950}" sibTransId="{C37F8D66-10ED-4B27-94E1-3806ECAB9372}"/>
    <dgm:cxn modelId="{DF2EA0B5-38CA-4659-9212-99386CDD53E9}" type="presOf" srcId="{61EAE48E-9CDD-4158-B188-CFA7F661F38F}" destId="{9AE8532C-ED78-4092-ACFE-DE7BAD7B50AB}" srcOrd="0" destOrd="4" presId="urn:microsoft.com/office/officeart/2005/8/layout/hProcess4"/>
    <dgm:cxn modelId="{164CD7A5-097E-4D0B-A96E-DE0AD5F1C58C}" type="presOf" srcId="{E140781D-5D58-4EFB-8CE3-50084F5F31D0}" destId="{9AE8532C-ED78-4092-ACFE-DE7BAD7B50AB}" srcOrd="0" destOrd="8" presId="urn:microsoft.com/office/officeart/2005/8/layout/hProcess4"/>
    <dgm:cxn modelId="{E1C7B7D4-00A3-450E-B2AB-B8CC1583634D}" srcId="{BAE89685-16A9-4621-92D6-195F456F75D7}" destId="{D508331D-0687-453D-A674-F3C5F0322788}" srcOrd="8" destOrd="0" parTransId="{F9EBB7E8-8CBC-4F6C-8653-CFBF65DA1B2B}" sibTransId="{BE036130-FC08-48EB-92C0-2D122AAE72EA}"/>
    <dgm:cxn modelId="{053F5A80-00D5-4D54-A684-5986170D259C}" type="presOf" srcId="{536562D3-B35E-4D67-893D-3944370129BF}" destId="{CDE61207-6E4A-4D1E-A532-F5287D5E6B56}" srcOrd="1" destOrd="7" presId="urn:microsoft.com/office/officeart/2005/8/layout/hProcess4"/>
    <dgm:cxn modelId="{9CF384BE-01D6-4CA4-AA9C-7BA353C44323}" type="presOf" srcId="{2E740DCE-4CC1-4718-89E7-26AA852B1E80}" destId="{23D57B4A-8AB0-45D5-90A0-DECFFB6F4336}" srcOrd="0" destOrd="6" presId="urn:microsoft.com/office/officeart/2005/8/layout/hProcess4"/>
    <dgm:cxn modelId="{22F605B7-C651-4918-BA62-A99077012DD1}" type="presOf" srcId="{5C781725-7BB4-4ED6-8F66-BD2BF0F443A5}" destId="{CDE61207-6E4A-4D1E-A532-F5287D5E6B56}" srcOrd="1" destOrd="5" presId="urn:microsoft.com/office/officeart/2005/8/layout/hProcess4"/>
    <dgm:cxn modelId="{EF6C48CC-AB96-4377-B9B8-9C72303A2350}" type="presOf" srcId="{ABC98D3B-EE6B-44C5-9764-19ED8BE8323B}" destId="{C9BF2D46-FB86-43AA-9E48-490884A9640F}" srcOrd="1" destOrd="3" presId="urn:microsoft.com/office/officeart/2005/8/layout/hProcess4"/>
    <dgm:cxn modelId="{59CF4DB3-0E2E-4170-8864-5FD017F83444}" type="presOf" srcId="{40402371-A21F-405A-A64A-A16B5EED15AF}" destId="{41F37561-02CF-4F2C-94BC-685C8B6C24C1}" srcOrd="0" destOrd="0" presId="urn:microsoft.com/office/officeart/2005/8/layout/hProcess4"/>
    <dgm:cxn modelId="{DA5F6728-7592-4B94-9FD0-A78911BF1D25}" type="presOf" srcId="{0EDC31B1-65EC-4CB4-BF46-8B16ADAD145B}" destId="{59FE2AF4-36B3-46B2-A9D2-897E953DEE21}" srcOrd="1" destOrd="1" presId="urn:microsoft.com/office/officeart/2005/8/layout/hProcess4"/>
    <dgm:cxn modelId="{576F2A64-7FC5-44CC-B91E-B5A11587526B}" type="presOf" srcId="{0628F3CD-BF81-4C8B-984E-CB10126FD9B0}" destId="{9AE8532C-ED78-4092-ACFE-DE7BAD7B50AB}" srcOrd="0" destOrd="2" presId="urn:microsoft.com/office/officeart/2005/8/layout/hProcess4"/>
    <dgm:cxn modelId="{2196A732-DD56-4E3C-8599-8B79B61FA3D0}" srcId="{CFA8B81B-E8ED-471C-BD00-AEDF5F2823EF}" destId="{8240BD45-4322-4A2B-A41D-63B7F3F82499}" srcOrd="5" destOrd="0" parTransId="{54CD2491-CBB9-4968-AC6C-C15DBB822B85}" sibTransId="{3423C197-7168-43EF-AACD-49ABC067C78C}"/>
    <dgm:cxn modelId="{E24D3CCD-E924-4528-A623-B822BA654168}" srcId="{6E575B8C-AB9B-4471-8050-6EDB5799A6A6}" destId="{5C781725-7BB4-4ED6-8F66-BD2BF0F443A5}" srcOrd="3" destOrd="0" parTransId="{8F61B07D-6BFD-4F9A-9501-8A46BDB22637}" sibTransId="{097AF09B-6556-49C4-8D94-29404F4A1999}"/>
    <dgm:cxn modelId="{651BDEB8-0C0D-4798-B716-1AF9FD67D103}" type="presOf" srcId="{61EAE48E-9CDD-4158-B188-CFA7F661F38F}" destId="{CDE61207-6E4A-4D1E-A532-F5287D5E6B56}" srcOrd="1" destOrd="4" presId="urn:microsoft.com/office/officeart/2005/8/layout/hProcess4"/>
    <dgm:cxn modelId="{CBD256E5-E0CD-4E48-8A0B-C7FBAD287DCB}" type="presOf" srcId="{0628F3CD-BF81-4C8B-984E-CB10126FD9B0}" destId="{CDE61207-6E4A-4D1E-A532-F5287D5E6B56}" srcOrd="1" destOrd="2" presId="urn:microsoft.com/office/officeart/2005/8/layout/hProcess4"/>
    <dgm:cxn modelId="{3C51EED5-ACE3-41C4-A388-699B223CC1EF}" type="presOf" srcId="{0E07FDC9-3473-4A3B-8F62-FD04C7672F89}" destId="{23D57B4A-8AB0-45D5-90A0-DECFFB6F4336}" srcOrd="0" destOrd="4" presId="urn:microsoft.com/office/officeart/2005/8/layout/hProcess4"/>
    <dgm:cxn modelId="{9F520022-FA44-4180-B184-85E22859C6C9}" type="presOf" srcId="{409AC961-8FF1-4C32-BE80-9C7BAEB635F3}" destId="{7C933AFB-46E2-4EBB-ABBF-54E1D199C828}" srcOrd="0" destOrd="0" presId="urn:microsoft.com/office/officeart/2005/8/layout/hProcess4"/>
    <dgm:cxn modelId="{E09D1232-2644-43A7-A140-4A5290EF2EBD}" type="presOf" srcId="{BAE89685-16A9-4621-92D6-195F456F75D7}" destId="{91639A83-8257-4D52-98B6-A0C737C6C964}" srcOrd="0" destOrd="0" presId="urn:microsoft.com/office/officeart/2005/8/layout/hProcess4"/>
    <dgm:cxn modelId="{0FC6F7B8-51E2-4A1B-B2D5-037E6C92CF60}" srcId="{7A4FE538-8829-4092-B1D0-DF13AEBE1EF4}" destId="{E140781D-5D58-4EFB-8CE3-50084F5F31D0}" srcOrd="1" destOrd="0" parTransId="{8AF0C00D-270F-491D-9841-D021B4BE656E}" sibTransId="{F807FAC7-0CA6-4174-BD8C-796C6796F2F1}"/>
    <dgm:cxn modelId="{E6A4E9D8-E3FE-43A1-A11F-449C6821C638}" srcId="{BAE89685-16A9-4621-92D6-195F456F75D7}" destId="{0CD17344-CF3B-48C4-90CE-E13CEBA83429}" srcOrd="2" destOrd="0" parTransId="{A8A2029C-87BE-4C2C-88A7-39B2825B4A32}" sibTransId="{FEC3AF23-A12F-4DDB-96E9-29FD381D10CE}"/>
    <dgm:cxn modelId="{28B6B2FF-A2D2-42EC-953D-11CEF711694C}" srcId="{6E575B8C-AB9B-4471-8050-6EDB5799A6A6}" destId="{6F1B5DF5-3233-4F31-89DC-BAA327A6C6FD}" srcOrd="1" destOrd="0" parTransId="{670B3855-CD79-415B-9C64-CD47C2220374}" sibTransId="{F5F2AEED-4665-473E-8BB3-91AF9DA264B3}"/>
    <dgm:cxn modelId="{83E9DAF8-77FC-4A57-A6DD-3246980A31F0}" type="presOf" srcId="{5096A031-FB6A-4B7D-95A1-52E18DAD756D}" destId="{9AE8532C-ED78-4092-ACFE-DE7BAD7B50AB}" srcOrd="0" destOrd="3" presId="urn:microsoft.com/office/officeart/2005/8/layout/hProcess4"/>
    <dgm:cxn modelId="{8235EB5C-353D-49B1-ADCF-C4CA2D9E16BF}" type="presOf" srcId="{6E575B8C-AB9B-4471-8050-6EDB5799A6A6}" destId="{F6E42D1C-3B5C-4CB8-87BD-3802CD08C3C1}" srcOrd="0" destOrd="0" presId="urn:microsoft.com/office/officeart/2005/8/layout/hProcess4"/>
    <dgm:cxn modelId="{6324720F-F14E-403C-B1BF-919436631CE0}" type="presOf" srcId="{5F976503-8876-40AF-8E72-9B8E07AED1E5}" destId="{CDE61207-6E4A-4D1E-A532-F5287D5E6B56}" srcOrd="1" destOrd="9" presId="urn:microsoft.com/office/officeart/2005/8/layout/hProcess4"/>
    <dgm:cxn modelId="{9E326A46-81D3-493F-B903-D38B2435DF27}" type="presOf" srcId="{4087213B-EC28-465E-A67E-778D05001F14}" destId="{59FE2AF4-36B3-46B2-A9D2-897E953DEE21}" srcOrd="1" destOrd="7" presId="urn:microsoft.com/office/officeart/2005/8/layout/hProcess4"/>
    <dgm:cxn modelId="{4186B973-516A-4970-93F1-B317C2B2606C}" type="presOf" srcId="{B62AF3E5-189D-4290-B52D-6785B1B57314}" destId="{23D57B4A-8AB0-45D5-90A0-DECFFB6F4336}" srcOrd="0" destOrd="5" presId="urn:microsoft.com/office/officeart/2005/8/layout/hProcess4"/>
    <dgm:cxn modelId="{BF235BB7-F91D-4A22-86C6-9AD37FB1A278}" type="presOf" srcId="{CFA8B81B-E8ED-471C-BD00-AEDF5F2823EF}" destId="{133BF818-C6F0-4DAB-9A43-3E56BA18C1B6}" srcOrd="0" destOrd="0" presId="urn:microsoft.com/office/officeart/2005/8/layout/hProcess4"/>
    <dgm:cxn modelId="{F8CB2109-A0FF-4420-909F-CD184B8CF243}" type="presOf" srcId="{5887EEA6-564D-4AA8-A34D-364E41693684}" destId="{C9BF2D46-FB86-43AA-9E48-490884A9640F}" srcOrd="1" destOrd="0" presId="urn:microsoft.com/office/officeart/2005/8/layout/hProcess4"/>
    <dgm:cxn modelId="{A9370E0F-27F4-4679-BC27-0EFCF1D29D83}" srcId="{CFA8B81B-E8ED-471C-BD00-AEDF5F2823EF}" destId="{EE0CA88D-7F62-490B-85FE-F14B22E3A324}" srcOrd="6" destOrd="0" parTransId="{1FA63FDB-7A34-4970-A570-997D78BC97E6}" sibTransId="{A6C01B93-CE4D-422B-A9C5-64C15C246C3A}"/>
    <dgm:cxn modelId="{65ADEE36-F6F1-4E94-8369-F49D474343E5}" type="presOf" srcId="{6F1B5DF5-3233-4F31-89DC-BAA327A6C6FD}" destId="{9AE8532C-ED78-4092-ACFE-DE7BAD7B50AB}" srcOrd="0" destOrd="1" presId="urn:microsoft.com/office/officeart/2005/8/layout/hProcess4"/>
    <dgm:cxn modelId="{FEC3F24D-72AB-4F58-B2A1-54A216B3776A}" type="presOf" srcId="{0EDC31B1-65EC-4CB4-BF46-8B16ADAD145B}" destId="{23D57B4A-8AB0-45D5-90A0-DECFFB6F4336}" srcOrd="0" destOrd="1" presId="urn:microsoft.com/office/officeart/2005/8/layout/hProcess4"/>
    <dgm:cxn modelId="{B7CD90C0-FD06-4926-8FF7-0CDE65FA6B60}" type="presOf" srcId="{4D329827-D437-491A-BE7E-0E8AC13AA19D}" destId="{59FE2AF4-36B3-46B2-A9D2-897E953DEE21}" srcOrd="1" destOrd="3" presId="urn:microsoft.com/office/officeart/2005/8/layout/hProcess4"/>
    <dgm:cxn modelId="{7B9058DF-05D9-4FB4-9C51-4B69DBC52E6C}" srcId="{0628F3CD-BF81-4C8B-984E-CB10126FD9B0}" destId="{5096A031-FB6A-4B7D-95A1-52E18DAD756D}" srcOrd="0" destOrd="0" parTransId="{6F4F5E86-B342-4955-AACA-924635FBEF89}" sibTransId="{2C2059A2-D425-4B60-A64B-26D96AC5530C}"/>
    <dgm:cxn modelId="{91845B91-716A-4E7B-89B0-020037B4509B}" type="presOf" srcId="{ABC98D3B-EE6B-44C5-9764-19ED8BE8323B}" destId="{97286871-CF2B-4A3E-9328-EE091C386D97}" srcOrd="0" destOrd="3" presId="urn:microsoft.com/office/officeart/2005/8/layout/hProcess4"/>
    <dgm:cxn modelId="{46BCBB75-B13D-4E05-8FE8-86E63057AF58}" srcId="{BAE89685-16A9-4621-92D6-195F456F75D7}" destId="{4087213B-EC28-465E-A67E-778D05001F14}" srcOrd="7" destOrd="0" parTransId="{0AAAFF15-208E-4C4A-A2EB-CA16D1004EAE}" sibTransId="{C29FAC6A-7D23-497E-9910-120C17B4AAA0}"/>
    <dgm:cxn modelId="{D1191E78-AF02-45F8-8D21-61F251962092}" type="presOf" srcId="{B62AF3E5-189D-4290-B52D-6785B1B57314}" destId="{59FE2AF4-36B3-46B2-A9D2-897E953DEE21}" srcOrd="1" destOrd="5" presId="urn:microsoft.com/office/officeart/2005/8/layout/hProcess4"/>
    <dgm:cxn modelId="{69C31EB3-B4BD-4B60-B138-C409F4494B94}" type="presOf" srcId="{70C1DDBE-990E-4AC6-A7E2-93414767A778}" destId="{97286871-CF2B-4A3E-9328-EE091C386D97}" srcOrd="0" destOrd="2" presId="urn:microsoft.com/office/officeart/2005/8/layout/hProcess4"/>
    <dgm:cxn modelId="{96A40A8B-1476-41E1-B936-D168DA6D92C2}" type="presOf" srcId="{4A33BFE1-EE28-474F-BFE5-2AB91BA6D218}" destId="{23D57B4A-8AB0-45D5-90A0-DECFFB6F4336}" srcOrd="0" destOrd="0" presId="urn:microsoft.com/office/officeart/2005/8/layout/hProcess4"/>
    <dgm:cxn modelId="{739172EA-65CF-4190-A759-1EBE87645AAB}" type="presOf" srcId="{85951F5C-CE37-45FD-836B-EFC48A6B29A8}" destId="{9AE8532C-ED78-4092-ACFE-DE7BAD7B50AB}" srcOrd="0" destOrd="0" presId="urn:microsoft.com/office/officeart/2005/8/layout/hProcess4"/>
    <dgm:cxn modelId="{3FDB95ED-AF51-4149-8346-68F5ED11AFA0}" type="presOf" srcId="{5F976503-8876-40AF-8E72-9B8E07AED1E5}" destId="{9AE8532C-ED78-4092-ACFE-DE7BAD7B50AB}" srcOrd="0" destOrd="9" presId="urn:microsoft.com/office/officeart/2005/8/layout/hProcess4"/>
    <dgm:cxn modelId="{AC5AE0E8-2327-4703-B7B3-9BE14FC0534B}" type="presOf" srcId="{BD7814D6-801D-4474-A257-A0BFDB981CE0}" destId="{C9BF2D46-FB86-43AA-9E48-490884A9640F}" srcOrd="1" destOrd="4" presId="urn:microsoft.com/office/officeart/2005/8/layout/hProcess4"/>
    <dgm:cxn modelId="{6B8D91B5-FA82-4B82-B7F2-A1C659F574D1}" srcId="{CFA8B81B-E8ED-471C-BD00-AEDF5F2823EF}" destId="{ABC98D3B-EE6B-44C5-9764-19ED8BE8323B}" srcOrd="3" destOrd="0" parTransId="{13A1DB52-C631-4211-82FB-88256F7FAC7C}" sibTransId="{DFE25FA9-9E95-419D-B0F8-88D78A7E15AD}"/>
    <dgm:cxn modelId="{2FF30A19-CE7C-44BA-8784-71C2B2FC120D}" srcId="{0628F3CD-BF81-4C8B-984E-CB10126FD9B0}" destId="{61EAE48E-9CDD-4158-B188-CFA7F661F38F}" srcOrd="1" destOrd="0" parTransId="{80E66B0A-EE75-40D9-97A6-30CB9211D3B7}" sibTransId="{AA5E7D8B-1CA4-4898-A1EB-AFD075FFD5F6}"/>
    <dgm:cxn modelId="{45E2B9A8-B339-4615-8CA8-66AFED823D20}" srcId="{BAE89685-16A9-4621-92D6-195F456F75D7}" destId="{0E07FDC9-3473-4A3B-8F62-FD04C7672F89}" srcOrd="4" destOrd="0" parTransId="{7A87CB82-ED01-4CC7-A371-909F4A31A0AC}" sibTransId="{21A12A77-CFC9-48DD-9193-9EDF465BF8BA}"/>
    <dgm:cxn modelId="{B34A4DBC-4D46-4E06-A488-26CD9ED40838}" type="presOf" srcId="{5096A031-FB6A-4B7D-95A1-52E18DAD756D}" destId="{CDE61207-6E4A-4D1E-A532-F5287D5E6B56}" srcOrd="1" destOrd="3" presId="urn:microsoft.com/office/officeart/2005/8/layout/hProcess4"/>
    <dgm:cxn modelId="{7269217F-897B-46D3-8ED1-EA6BC378FCAC}" type="presOf" srcId="{4A33BFE1-EE28-474F-BFE5-2AB91BA6D218}" destId="{59FE2AF4-36B3-46B2-A9D2-897E953DEE21}" srcOrd="1" destOrd="0" presId="urn:microsoft.com/office/officeart/2005/8/layout/hProcess4"/>
    <dgm:cxn modelId="{DAD66969-CDE6-49BB-9B0F-E2E36CAF8431}" srcId="{6E575B8C-AB9B-4471-8050-6EDB5799A6A6}" destId="{0628F3CD-BF81-4C8B-984E-CB10126FD9B0}" srcOrd="2" destOrd="0" parTransId="{1FF449E0-023A-4E8A-935D-16286C946E74}" sibTransId="{4DD64E55-79D7-4AFB-BEB9-CFFE4FEEC1F4}"/>
    <dgm:cxn modelId="{D50B2A16-2131-4E54-9AB3-66B233574078}" type="presOf" srcId="{70C1DDBE-990E-4AC6-A7E2-93414767A778}" destId="{C9BF2D46-FB86-43AA-9E48-490884A9640F}" srcOrd="1" destOrd="2" presId="urn:microsoft.com/office/officeart/2005/8/layout/hProcess4"/>
    <dgm:cxn modelId="{FED16F4F-344C-4A61-96DF-D645BCA004A4}" srcId="{CFA8B81B-E8ED-471C-BD00-AEDF5F2823EF}" destId="{1209CA82-2617-416A-A52E-206063739440}" srcOrd="1" destOrd="0" parTransId="{A103BE2F-FC13-461E-AFF3-FBC444324113}" sibTransId="{C3183F47-7A32-423F-9441-AA81CC73F871}"/>
    <dgm:cxn modelId="{A3EEAE87-E06B-4840-A7FE-0B3F8D34F86E}" type="presOf" srcId="{6F1B5DF5-3233-4F31-89DC-BAA327A6C6FD}" destId="{CDE61207-6E4A-4D1E-A532-F5287D5E6B56}" srcOrd="1" destOrd="1" presId="urn:microsoft.com/office/officeart/2005/8/layout/hProcess4"/>
    <dgm:cxn modelId="{30D8CB90-7202-478B-9C37-FEDEA32F1105}" srcId="{BAE89685-16A9-4621-92D6-195F456F75D7}" destId="{0EDC31B1-65EC-4CB4-BF46-8B16ADAD145B}" srcOrd="1" destOrd="0" parTransId="{13470F7A-138E-45BB-A975-C25355D57D22}" sibTransId="{D478F01A-F129-458B-8386-8F33A505462F}"/>
    <dgm:cxn modelId="{528DB885-F601-4CC6-855B-EBCCF60277B0}" type="presOf" srcId="{1209CA82-2617-416A-A52E-206063739440}" destId="{97286871-CF2B-4A3E-9328-EE091C386D97}" srcOrd="0" destOrd="1" presId="urn:microsoft.com/office/officeart/2005/8/layout/hProcess4"/>
    <dgm:cxn modelId="{2D5DB3DF-3407-45DD-A5D9-93BAC4046D3C}" srcId="{BAE89685-16A9-4621-92D6-195F456F75D7}" destId="{2E740DCE-4CC1-4718-89E7-26AA852B1E80}" srcOrd="6" destOrd="0" parTransId="{5DE8AF79-3D70-43BB-BD56-B6FD3AA130FC}" sibTransId="{484C226F-3890-4B14-ACAC-E296AEC7632C}"/>
    <dgm:cxn modelId="{A592FD42-BD0D-44ED-8B58-118E47BB7A71}" type="presOf" srcId="{5C781725-7BB4-4ED6-8F66-BD2BF0F443A5}" destId="{9AE8532C-ED78-4092-ACFE-DE7BAD7B50AB}" srcOrd="0" destOrd="5" presId="urn:microsoft.com/office/officeart/2005/8/layout/hProcess4"/>
    <dgm:cxn modelId="{60FB4DD3-0873-483E-A16A-7469410B4186}" srcId="{BAE89685-16A9-4621-92D6-195F456F75D7}" destId="{4A33BFE1-EE28-474F-BFE5-2AB91BA6D218}" srcOrd="0" destOrd="0" parTransId="{48F04DCC-523D-4E63-BD40-AE68966345E6}" sibTransId="{318FD684-ABCE-48B4-9FEA-1D20E505FAFA}"/>
    <dgm:cxn modelId="{BC08CE98-3029-4BC1-A8B0-8C01A6A44F92}" type="presOf" srcId="{EE0CA88D-7F62-490B-85FE-F14B22E3A324}" destId="{C9BF2D46-FB86-43AA-9E48-490884A9640F}" srcOrd="1" destOrd="6" presId="urn:microsoft.com/office/officeart/2005/8/layout/hProcess4"/>
    <dgm:cxn modelId="{4DEC45F5-8794-4A9F-B938-0760D71E0FAA}" type="presOf" srcId="{0CD17344-CF3B-48C4-90CE-E13CEBA83429}" destId="{23D57B4A-8AB0-45D5-90A0-DECFFB6F4336}" srcOrd="0" destOrd="2" presId="urn:microsoft.com/office/officeart/2005/8/layout/hProcess4"/>
    <dgm:cxn modelId="{84503111-C700-4226-A06E-39B156A63C83}" type="presOf" srcId="{E140781D-5D58-4EFB-8CE3-50084F5F31D0}" destId="{CDE61207-6E4A-4D1E-A532-F5287D5E6B56}" srcOrd="1" destOrd="8" presId="urn:microsoft.com/office/officeart/2005/8/layout/hProcess4"/>
    <dgm:cxn modelId="{40490248-2AF8-434F-90DF-9D8D05F97F0D}" type="presOf" srcId="{C6B31788-A4CB-48FF-B508-5C4103C933D1}" destId="{8DB216AB-1B73-4E0C-A773-AA2B7F1A392C}" srcOrd="0" destOrd="0" presId="urn:microsoft.com/office/officeart/2005/8/layout/hProcess4"/>
    <dgm:cxn modelId="{EC6F5C1E-6844-40BC-B0BD-5CB6B758C6B8}" type="presOf" srcId="{D508331D-0687-453D-A674-F3C5F0322788}" destId="{23D57B4A-8AB0-45D5-90A0-DECFFB6F4336}" srcOrd="0" destOrd="8" presId="urn:microsoft.com/office/officeart/2005/8/layout/hProcess4"/>
    <dgm:cxn modelId="{28C6CB43-D963-45EF-987C-8458090F17C5}" type="presOf" srcId="{7A4FE538-8829-4092-B1D0-DF13AEBE1EF4}" destId="{CDE61207-6E4A-4D1E-A532-F5287D5E6B56}" srcOrd="1" destOrd="6" presId="urn:microsoft.com/office/officeart/2005/8/layout/hProcess4"/>
    <dgm:cxn modelId="{8D0CAD35-20F0-4D9D-BB9A-C2E4F932678C}" srcId="{7A4FE538-8829-4092-B1D0-DF13AEBE1EF4}" destId="{5F976503-8876-40AF-8E72-9B8E07AED1E5}" srcOrd="2" destOrd="0" parTransId="{4159126F-7C1E-4CF2-9D8D-7F98C91B44D1}" sibTransId="{9CD9C49F-D75D-474A-B381-B9E256C510A6}"/>
    <dgm:cxn modelId="{38BD3D16-8979-4897-8A55-A670C37F5DC7}" type="presOf" srcId="{0CD17344-CF3B-48C4-90CE-E13CEBA83429}" destId="{59FE2AF4-36B3-46B2-A9D2-897E953DEE21}" srcOrd="1" destOrd="2" presId="urn:microsoft.com/office/officeart/2005/8/layout/hProcess4"/>
    <dgm:cxn modelId="{CC5CAFCE-7FD2-46E5-8821-D3A1B08D7A35}" type="presOf" srcId="{8240BD45-4322-4A2B-A41D-63B7F3F82499}" destId="{C9BF2D46-FB86-43AA-9E48-490884A9640F}" srcOrd="1" destOrd="5" presId="urn:microsoft.com/office/officeart/2005/8/layout/hProcess4"/>
    <dgm:cxn modelId="{2BB12510-8DC3-43D7-A476-CA9F8163B197}" srcId="{C6B31788-A4CB-48FF-B508-5C4103C933D1}" destId="{6E575B8C-AB9B-4471-8050-6EDB5799A6A6}" srcOrd="0" destOrd="0" parTransId="{E9CE206F-A51B-4681-905D-A111B77C3B3E}" sibTransId="{40402371-A21F-405A-A64A-A16B5EED15AF}"/>
    <dgm:cxn modelId="{4F57A9DB-87F7-4A96-A535-854F87910720}" type="presOf" srcId="{4D329827-D437-491A-BE7E-0E8AC13AA19D}" destId="{23D57B4A-8AB0-45D5-90A0-DECFFB6F4336}" srcOrd="0" destOrd="3" presId="urn:microsoft.com/office/officeart/2005/8/layout/hProcess4"/>
    <dgm:cxn modelId="{C5CB1440-31D8-45D2-9277-E7E3CE0B84D7}" srcId="{CFA8B81B-E8ED-471C-BD00-AEDF5F2823EF}" destId="{70C1DDBE-990E-4AC6-A7E2-93414767A778}" srcOrd="2" destOrd="0" parTransId="{9D3BEF84-5E39-4F73-BD08-D316FCB18165}" sibTransId="{769D3C2C-E34C-490E-A411-A8BC27ECD1B6}"/>
    <dgm:cxn modelId="{7611D4BC-D4ED-4789-A565-68B935F09FFF}" type="presOf" srcId="{7A4FE538-8829-4092-B1D0-DF13AEBE1EF4}" destId="{9AE8532C-ED78-4092-ACFE-DE7BAD7B50AB}" srcOrd="0" destOrd="6" presId="urn:microsoft.com/office/officeart/2005/8/layout/hProcess4"/>
    <dgm:cxn modelId="{6E5F809B-F5BC-42DA-9F7A-276CEC23CFDD}" type="presParOf" srcId="{8DB216AB-1B73-4E0C-A773-AA2B7F1A392C}" destId="{C54F08AB-6790-45ED-9EFC-8970D9625AA1}" srcOrd="0" destOrd="0" presId="urn:microsoft.com/office/officeart/2005/8/layout/hProcess4"/>
    <dgm:cxn modelId="{540A9277-352E-463C-A2F7-B99A5273DD22}" type="presParOf" srcId="{8DB216AB-1B73-4E0C-A773-AA2B7F1A392C}" destId="{9E48678F-4DD5-4583-BBEE-524F84842B60}" srcOrd="1" destOrd="0" presId="urn:microsoft.com/office/officeart/2005/8/layout/hProcess4"/>
    <dgm:cxn modelId="{AE5ECEBC-C972-44CA-9DE2-163F5639C305}" type="presParOf" srcId="{8DB216AB-1B73-4E0C-A773-AA2B7F1A392C}" destId="{B1C76C80-EFAC-4E97-AC89-299A39F2C622}" srcOrd="2" destOrd="0" presId="urn:microsoft.com/office/officeart/2005/8/layout/hProcess4"/>
    <dgm:cxn modelId="{68EE31B2-F990-49B4-9F21-4CEA57B560D4}" type="presParOf" srcId="{B1C76C80-EFAC-4E97-AC89-299A39F2C622}" destId="{8468F915-3716-4579-B101-4F41CAEC4071}" srcOrd="0" destOrd="0" presId="urn:microsoft.com/office/officeart/2005/8/layout/hProcess4"/>
    <dgm:cxn modelId="{289A13F8-4B43-41AB-AD27-724519F9A0F3}" type="presParOf" srcId="{8468F915-3716-4579-B101-4F41CAEC4071}" destId="{A1CEADE4-C6A2-4020-A99B-9800D55F64DE}" srcOrd="0" destOrd="0" presId="urn:microsoft.com/office/officeart/2005/8/layout/hProcess4"/>
    <dgm:cxn modelId="{041D5001-DE37-4D22-BCC4-A9131E69157F}" type="presParOf" srcId="{8468F915-3716-4579-B101-4F41CAEC4071}" destId="{9AE8532C-ED78-4092-ACFE-DE7BAD7B50AB}" srcOrd="1" destOrd="0" presId="urn:microsoft.com/office/officeart/2005/8/layout/hProcess4"/>
    <dgm:cxn modelId="{1E5EEBFD-2665-4581-82C8-FBC04AA8B390}" type="presParOf" srcId="{8468F915-3716-4579-B101-4F41CAEC4071}" destId="{CDE61207-6E4A-4D1E-A532-F5287D5E6B56}" srcOrd="2" destOrd="0" presId="urn:microsoft.com/office/officeart/2005/8/layout/hProcess4"/>
    <dgm:cxn modelId="{7FF31B2C-F14D-46F1-935A-C04DCFA55C7E}" type="presParOf" srcId="{8468F915-3716-4579-B101-4F41CAEC4071}" destId="{F6E42D1C-3B5C-4CB8-87BD-3802CD08C3C1}" srcOrd="3" destOrd="0" presId="urn:microsoft.com/office/officeart/2005/8/layout/hProcess4"/>
    <dgm:cxn modelId="{255EF212-EEB0-4B54-8FF2-83D5AB030A6C}" type="presParOf" srcId="{8468F915-3716-4579-B101-4F41CAEC4071}" destId="{1678A836-368E-436C-B73F-E2CEB79D8F89}" srcOrd="4" destOrd="0" presId="urn:microsoft.com/office/officeart/2005/8/layout/hProcess4"/>
    <dgm:cxn modelId="{F1F6A58A-4E80-48D9-A3BC-816D0340E800}" type="presParOf" srcId="{B1C76C80-EFAC-4E97-AC89-299A39F2C622}" destId="{41F37561-02CF-4F2C-94BC-685C8B6C24C1}" srcOrd="1" destOrd="0" presId="urn:microsoft.com/office/officeart/2005/8/layout/hProcess4"/>
    <dgm:cxn modelId="{6C75A041-DDF3-4700-A5DE-AEFCE926C91E}" type="presParOf" srcId="{B1C76C80-EFAC-4E97-AC89-299A39F2C622}" destId="{8D9CF65F-93F4-444C-8426-C332CF2BB441}" srcOrd="2" destOrd="0" presId="urn:microsoft.com/office/officeart/2005/8/layout/hProcess4"/>
    <dgm:cxn modelId="{D2A3197C-0FDE-451D-84F6-00A156832C04}" type="presParOf" srcId="{8D9CF65F-93F4-444C-8426-C332CF2BB441}" destId="{0958F5F1-BF31-457A-A3C1-C3BBCBC11A5E}" srcOrd="0" destOrd="0" presId="urn:microsoft.com/office/officeart/2005/8/layout/hProcess4"/>
    <dgm:cxn modelId="{97F65228-F0EB-4544-84BA-6FCC06081872}" type="presParOf" srcId="{8D9CF65F-93F4-444C-8426-C332CF2BB441}" destId="{23D57B4A-8AB0-45D5-90A0-DECFFB6F4336}" srcOrd="1" destOrd="0" presId="urn:microsoft.com/office/officeart/2005/8/layout/hProcess4"/>
    <dgm:cxn modelId="{D3C42EAC-C25D-4825-94C3-D5B6A0361BD8}" type="presParOf" srcId="{8D9CF65F-93F4-444C-8426-C332CF2BB441}" destId="{59FE2AF4-36B3-46B2-A9D2-897E953DEE21}" srcOrd="2" destOrd="0" presId="urn:microsoft.com/office/officeart/2005/8/layout/hProcess4"/>
    <dgm:cxn modelId="{702FCDD4-10E5-4D2E-84F7-0001F155D751}" type="presParOf" srcId="{8D9CF65F-93F4-444C-8426-C332CF2BB441}" destId="{91639A83-8257-4D52-98B6-A0C737C6C964}" srcOrd="3" destOrd="0" presId="urn:microsoft.com/office/officeart/2005/8/layout/hProcess4"/>
    <dgm:cxn modelId="{F534F350-9C4F-43C9-BCCE-54C83E3F4878}" type="presParOf" srcId="{8D9CF65F-93F4-444C-8426-C332CF2BB441}" destId="{020BAF67-A2C7-4416-80EC-4D56468B41FB}" srcOrd="4" destOrd="0" presId="urn:microsoft.com/office/officeart/2005/8/layout/hProcess4"/>
    <dgm:cxn modelId="{E7F65F1C-DC67-43B0-9057-8AA965ADD690}" type="presParOf" srcId="{B1C76C80-EFAC-4E97-AC89-299A39F2C622}" destId="{7C933AFB-46E2-4EBB-ABBF-54E1D199C828}" srcOrd="3" destOrd="0" presId="urn:microsoft.com/office/officeart/2005/8/layout/hProcess4"/>
    <dgm:cxn modelId="{A9C3B3B3-3628-4714-A895-DD893F8DD814}" type="presParOf" srcId="{B1C76C80-EFAC-4E97-AC89-299A39F2C622}" destId="{65E2F3E5-FAEF-43C5-BBFE-E2111BC81C66}" srcOrd="4" destOrd="0" presId="urn:microsoft.com/office/officeart/2005/8/layout/hProcess4"/>
    <dgm:cxn modelId="{9EFF84A1-9012-40DE-80CB-CAAC292FD640}" type="presParOf" srcId="{65E2F3E5-FAEF-43C5-BBFE-E2111BC81C66}" destId="{E8A079F6-7E51-4BB5-9CA3-BAC6FD8934A7}" srcOrd="0" destOrd="0" presId="urn:microsoft.com/office/officeart/2005/8/layout/hProcess4"/>
    <dgm:cxn modelId="{FBC91CD5-0364-4F70-8B15-6B8BC4B12E53}" type="presParOf" srcId="{65E2F3E5-FAEF-43C5-BBFE-E2111BC81C66}" destId="{97286871-CF2B-4A3E-9328-EE091C386D97}" srcOrd="1" destOrd="0" presId="urn:microsoft.com/office/officeart/2005/8/layout/hProcess4"/>
    <dgm:cxn modelId="{4C875898-D779-4ED4-A9C5-3AD255A93BA0}" type="presParOf" srcId="{65E2F3E5-FAEF-43C5-BBFE-E2111BC81C66}" destId="{C9BF2D46-FB86-43AA-9E48-490884A9640F}" srcOrd="2" destOrd="0" presId="urn:microsoft.com/office/officeart/2005/8/layout/hProcess4"/>
    <dgm:cxn modelId="{65FF16B7-4175-4C1A-BDA1-B5DD631ED69E}" type="presParOf" srcId="{65E2F3E5-FAEF-43C5-BBFE-E2111BC81C66}" destId="{133BF818-C6F0-4DAB-9A43-3E56BA18C1B6}" srcOrd="3" destOrd="0" presId="urn:microsoft.com/office/officeart/2005/8/layout/hProcess4"/>
    <dgm:cxn modelId="{B92FC1C6-5F58-4CCD-A1C8-8D714B7E6E42}" type="presParOf" srcId="{65E2F3E5-FAEF-43C5-BBFE-E2111BC81C66}" destId="{5AEF3C78-9783-49C4-97F6-553AA6D635C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532C-ED78-4092-ACFE-DE7BAD7B50AB}">
      <dsp:nvSpPr>
        <dsp:cNvPr id="0" name=""/>
        <dsp:cNvSpPr/>
      </dsp:nvSpPr>
      <dsp:spPr>
        <a:xfrm>
          <a:off x="6410" y="1124742"/>
          <a:ext cx="2482757" cy="46085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11150">
            <a:lnSpc>
              <a:spcPct val="90000"/>
            </a:lnSpc>
            <a:spcBef>
              <a:spcPct val="0"/>
            </a:spcBef>
            <a:spcAft>
              <a:spcPct val="15000"/>
            </a:spcAft>
            <a:buChar char="••"/>
          </a:pPr>
          <a:endParaRPr lang="tr-TR" sz="700" b="1" kern="1200" dirty="0"/>
        </a:p>
        <a:p>
          <a:pPr marL="57150" lvl="1" indent="-57150" algn="l" defTabSz="311150">
            <a:lnSpc>
              <a:spcPct val="90000"/>
            </a:lnSpc>
            <a:spcBef>
              <a:spcPct val="0"/>
            </a:spcBef>
            <a:spcAft>
              <a:spcPct val="15000"/>
            </a:spcAft>
            <a:buChar char="••"/>
          </a:pPr>
          <a:endParaRPr lang="tr-TR" sz="700" b="1" kern="120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tr-TR" sz="1200" b="1" kern="1200" dirty="0">
              <a:latin typeface="Comic Sans MS" pitchFamily="66" charset="0"/>
              <a:cs typeface="Times New Roman" pitchFamily="18" charset="0"/>
            </a:rPr>
            <a:t>LİZBON ANTLAŞMASI (ABA)</a:t>
          </a:r>
        </a:p>
        <a:p>
          <a:pPr marL="228600" lvl="2" indent="-114300" algn="l" defTabSz="533400">
            <a:lnSpc>
              <a:spcPct val="90000"/>
            </a:lnSpc>
            <a:spcBef>
              <a:spcPct val="0"/>
            </a:spcBef>
            <a:spcAft>
              <a:spcPct val="15000"/>
            </a:spcAft>
            <a:buChar char="••"/>
          </a:pPr>
          <a:r>
            <a:rPr lang="tr-TR" sz="1200" kern="1200" dirty="0">
              <a:latin typeface="Comic Sans MS" pitchFamily="66" charset="0"/>
              <a:cs typeface="Times New Roman" pitchFamily="18" charset="0"/>
            </a:rPr>
            <a:t>Md. 3: Kuruluş Amacı</a:t>
          </a:r>
        </a:p>
        <a:p>
          <a:pPr marL="228600" lvl="2" indent="-114300" algn="l" defTabSz="533400">
            <a:lnSpc>
              <a:spcPct val="90000"/>
            </a:lnSpc>
            <a:spcBef>
              <a:spcPct val="0"/>
            </a:spcBef>
            <a:spcAft>
              <a:spcPct val="15000"/>
            </a:spcAft>
            <a:buChar char="••"/>
          </a:pPr>
          <a:r>
            <a:rPr lang="tr-TR" sz="1200" kern="1200" dirty="0">
              <a:latin typeface="Comic Sans MS" pitchFamily="66" charset="0"/>
              <a:cs typeface="Times New Roman" pitchFamily="18" charset="0"/>
            </a:rPr>
            <a:t>Md. 5: Yetki İkamesi</a:t>
          </a:r>
        </a:p>
        <a:p>
          <a:pPr marL="114300" lvl="1" indent="-114300" algn="l" defTabSz="533400">
            <a:lnSpc>
              <a:spcPct val="90000"/>
            </a:lnSpc>
            <a:spcBef>
              <a:spcPct val="0"/>
            </a:spcBef>
            <a:spcAft>
              <a:spcPct val="15000"/>
            </a:spcAft>
            <a:buChar char="••"/>
          </a:pPr>
          <a:endParaRPr lang="tr-TR" sz="1200" kern="1200" dirty="0">
            <a:latin typeface="Comic Sans MS" pitchFamily="66" charset="0"/>
            <a:cs typeface="Times New Roman" pitchFamily="18" charset="0"/>
          </a:endParaRPr>
        </a:p>
        <a:p>
          <a:pPr marL="114300" lvl="1" indent="-114300" algn="l" defTabSz="533400">
            <a:lnSpc>
              <a:spcPct val="90000"/>
            </a:lnSpc>
            <a:spcBef>
              <a:spcPct val="0"/>
            </a:spcBef>
            <a:spcAft>
              <a:spcPct val="15000"/>
            </a:spcAft>
            <a:buChar char="••"/>
          </a:pPr>
          <a:r>
            <a:rPr lang="tr-TR" sz="1200" b="1" kern="1200" dirty="0">
              <a:latin typeface="Comic Sans MS" pitchFamily="66" charset="0"/>
              <a:cs typeface="Times New Roman" pitchFamily="18" charset="0"/>
            </a:rPr>
            <a:t>LİZBON ANTLAŞMASI (ABİDA)</a:t>
          </a:r>
          <a:endParaRPr lang="tr-TR" sz="1200" kern="1200" dirty="0">
            <a:latin typeface="Comic Sans MS" pitchFamily="66" charset="0"/>
            <a:cs typeface="Times New Roman" pitchFamily="18" charset="0"/>
          </a:endParaRPr>
        </a:p>
        <a:p>
          <a:pPr marL="228600" lvl="2" indent="-114300" algn="l" defTabSz="533400">
            <a:lnSpc>
              <a:spcPct val="90000"/>
            </a:lnSpc>
            <a:spcBef>
              <a:spcPct val="0"/>
            </a:spcBef>
            <a:spcAft>
              <a:spcPct val="15000"/>
            </a:spcAft>
            <a:buChar char="••"/>
          </a:pPr>
          <a:r>
            <a:rPr lang="tr-TR" sz="1200" kern="1200" dirty="0">
              <a:solidFill>
                <a:srgbClr val="FF0000"/>
              </a:solidFill>
              <a:latin typeface="Comic Sans MS" pitchFamily="66" charset="0"/>
              <a:cs typeface="Times New Roman" pitchFamily="18" charset="0"/>
            </a:rPr>
            <a:t>Md. 2-6: Yetki Katmanları</a:t>
          </a:r>
        </a:p>
        <a:p>
          <a:pPr marL="228600" lvl="2" indent="-114300" algn="l" defTabSz="533400">
            <a:lnSpc>
              <a:spcPct val="90000"/>
            </a:lnSpc>
            <a:spcBef>
              <a:spcPct val="0"/>
            </a:spcBef>
            <a:spcAft>
              <a:spcPct val="15000"/>
            </a:spcAft>
            <a:buChar char="••"/>
          </a:pPr>
          <a:r>
            <a:rPr lang="tr-TR" sz="1200" kern="1200" dirty="0">
              <a:latin typeface="Comic Sans MS" pitchFamily="66" charset="0"/>
              <a:cs typeface="Times New Roman" pitchFamily="18" charset="0"/>
            </a:rPr>
            <a:t>Md. 7-17: Temel Prensipler</a:t>
          </a:r>
        </a:p>
        <a:p>
          <a:pPr marL="228600" lvl="2" indent="-114300" algn="l" defTabSz="533400">
            <a:lnSpc>
              <a:spcPct val="90000"/>
            </a:lnSpc>
            <a:spcBef>
              <a:spcPct val="0"/>
            </a:spcBef>
            <a:spcAft>
              <a:spcPct val="15000"/>
            </a:spcAft>
            <a:buChar char="••"/>
          </a:pPr>
          <a:r>
            <a:rPr lang="tr-TR" sz="1200" kern="1200" dirty="0">
              <a:solidFill>
                <a:srgbClr val="FF0000"/>
              </a:solidFill>
              <a:latin typeface="Comic Sans MS" pitchFamily="66" charset="0"/>
              <a:cs typeface="Times New Roman" pitchFamily="18" charset="0"/>
            </a:rPr>
            <a:t>Md. 195: Turizm</a:t>
          </a:r>
        </a:p>
      </dsp:txBody>
      <dsp:txXfrm>
        <a:off x="79127" y="1197459"/>
        <a:ext cx="2337323" cy="3475542"/>
      </dsp:txXfrm>
    </dsp:sp>
    <dsp:sp modelId="{41F37561-02CF-4F2C-94BC-685C8B6C24C1}">
      <dsp:nvSpPr>
        <dsp:cNvPr id="0" name=""/>
        <dsp:cNvSpPr/>
      </dsp:nvSpPr>
      <dsp:spPr>
        <a:xfrm flipH="1" flipV="1">
          <a:off x="1575613" y="4037502"/>
          <a:ext cx="277739" cy="2820495"/>
        </a:xfrm>
        <a:prstGeom prst="circularArrow">
          <a:avLst>
            <a:gd name="adj1" fmla="val 1990"/>
            <a:gd name="adj2" fmla="val 238406"/>
            <a:gd name="adj3" fmla="val 458595"/>
            <a:gd name="adj4" fmla="val 7469168"/>
            <a:gd name="adj5" fmla="val 23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E42D1C-3B5C-4CB8-87BD-3802CD08C3C1}">
      <dsp:nvSpPr>
        <dsp:cNvPr id="0" name=""/>
        <dsp:cNvSpPr/>
      </dsp:nvSpPr>
      <dsp:spPr>
        <a:xfrm>
          <a:off x="557715" y="5072022"/>
          <a:ext cx="2206895" cy="877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tr-TR" sz="1700" b="1" kern="1200" dirty="0">
              <a:latin typeface="Comic Sans MS" pitchFamily="66" charset="0"/>
              <a:cs typeface="Times New Roman" pitchFamily="18" charset="0"/>
            </a:rPr>
            <a:t>AB'NİN TURİZM POLİTİKASI: Hukuki Çerçeve</a:t>
          </a:r>
        </a:p>
      </dsp:txBody>
      <dsp:txXfrm>
        <a:off x="583419" y="5097726"/>
        <a:ext cx="2155487" cy="826201"/>
      </dsp:txXfrm>
    </dsp:sp>
    <dsp:sp modelId="{23D57B4A-8AB0-45D5-90A0-DECFFB6F4336}">
      <dsp:nvSpPr>
        <dsp:cNvPr id="0" name=""/>
        <dsp:cNvSpPr/>
      </dsp:nvSpPr>
      <dsp:spPr>
        <a:xfrm>
          <a:off x="3035936" y="1124742"/>
          <a:ext cx="2604313" cy="46085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tr-TR" sz="1200" b="1" kern="1200" dirty="0" smtClean="0">
              <a:latin typeface="Comic Sans MS" pitchFamily="66" charset="0"/>
              <a:cs typeface="Times New Roman" pitchFamily="18" charset="0"/>
            </a:rPr>
            <a:t>COM(2003)716 </a:t>
          </a:r>
          <a:r>
            <a:rPr lang="tr-TR" sz="1200" kern="1200" dirty="0" smtClean="0">
              <a:latin typeface="Comic Sans MS" pitchFamily="66" charset="0"/>
              <a:cs typeface="Times New Roman" pitchFamily="18" charset="0"/>
            </a:rPr>
            <a:t>- Avrupa Turizminin Sürdürülebilirliği için Temel Yönelimler</a:t>
          </a:r>
          <a:endParaRPr lang="tr-TR" sz="1200" kern="1200" dirty="0">
            <a:latin typeface="Comic Sans MS" pitchFamily="66" charset="0"/>
          </a:endParaRPr>
        </a:p>
        <a:p>
          <a:pPr marL="114300" lvl="1" indent="-114300" algn="l" defTabSz="533400">
            <a:lnSpc>
              <a:spcPct val="90000"/>
            </a:lnSpc>
            <a:spcBef>
              <a:spcPct val="0"/>
            </a:spcBef>
            <a:spcAft>
              <a:spcPct val="15000"/>
            </a:spcAft>
            <a:buChar char="••"/>
          </a:pPr>
          <a:r>
            <a:rPr lang="tr-TR" sz="1200" b="1" kern="1200" dirty="0">
              <a:latin typeface="Comic Sans MS" pitchFamily="66" charset="0"/>
              <a:cs typeface="Times New Roman" pitchFamily="18" charset="0"/>
            </a:rPr>
            <a:t>COM(2007)621 - </a:t>
          </a:r>
          <a:r>
            <a:rPr lang="tr-TR" sz="1200" kern="1200" dirty="0">
              <a:latin typeface="Comic Sans MS" pitchFamily="66" charset="0"/>
              <a:cs typeface="Times New Roman" pitchFamily="18" charset="0"/>
            </a:rPr>
            <a:t>Sürdürülebilir ve Rekabetçi bir Avrupa Turizmi için Gündem </a:t>
          </a:r>
        </a:p>
        <a:p>
          <a:pPr marL="114300" lvl="1" indent="-114300" algn="l" defTabSz="533400">
            <a:lnSpc>
              <a:spcPct val="90000"/>
            </a:lnSpc>
            <a:spcBef>
              <a:spcPct val="0"/>
            </a:spcBef>
            <a:spcAft>
              <a:spcPct val="15000"/>
            </a:spcAft>
            <a:buChar char="••"/>
          </a:pPr>
          <a:r>
            <a:rPr lang="tr-TR" sz="1200" b="1" kern="1200" dirty="0">
              <a:solidFill>
                <a:srgbClr val="FF0000"/>
              </a:solidFill>
              <a:latin typeface="Comic Sans MS" pitchFamily="66" charset="0"/>
              <a:cs typeface="Times New Roman" pitchFamily="18" charset="0"/>
            </a:rPr>
            <a:t>COM(2010)352 -</a:t>
          </a:r>
          <a:r>
            <a:rPr lang="tr-TR" sz="1200" kern="1200" dirty="0">
              <a:solidFill>
                <a:srgbClr val="FF0000"/>
              </a:solidFill>
              <a:latin typeface="Comic Sans MS" pitchFamily="66" charset="0"/>
              <a:cs typeface="Times New Roman" pitchFamily="18" charset="0"/>
            </a:rPr>
            <a:t> Avrupa: Dünya'nın 1 Numaralı Turist Destinasyonu</a:t>
          </a:r>
        </a:p>
        <a:p>
          <a:pPr marL="114300" lvl="1" indent="-114300" algn="l" defTabSz="533400">
            <a:lnSpc>
              <a:spcPct val="90000"/>
            </a:lnSpc>
            <a:spcBef>
              <a:spcPct val="0"/>
            </a:spcBef>
            <a:spcAft>
              <a:spcPct val="15000"/>
            </a:spcAft>
            <a:buChar char="••"/>
          </a:pPr>
          <a:r>
            <a:rPr lang="tr-TR" sz="1200" b="1" kern="1200" dirty="0">
              <a:latin typeface="Comic Sans MS" pitchFamily="66" charset="0"/>
              <a:cs typeface="Times New Roman" pitchFamily="18" charset="0"/>
            </a:rPr>
            <a:t>COM(2014)86</a:t>
          </a:r>
          <a:r>
            <a:rPr lang="tr-TR" sz="1200" kern="1200" dirty="0">
              <a:latin typeface="Comic Sans MS" pitchFamily="66" charset="0"/>
              <a:cs typeface="Times New Roman" pitchFamily="18" charset="0"/>
            </a:rPr>
            <a:t> - Kıyı ve Deniz Turizminde Daha Fazla İş ve Büyüme için  Avrupa Stratejisi</a:t>
          </a:r>
        </a:p>
        <a:p>
          <a:pPr marL="114300" lvl="1" indent="-114300" algn="l" defTabSz="533400">
            <a:lnSpc>
              <a:spcPct val="90000"/>
            </a:lnSpc>
            <a:spcBef>
              <a:spcPct val="0"/>
            </a:spcBef>
            <a:spcAft>
              <a:spcPct val="15000"/>
            </a:spcAft>
            <a:buChar char="••"/>
          </a:pPr>
          <a:r>
            <a:rPr lang="tr-TR" sz="1200" b="1" kern="1200" dirty="0">
              <a:latin typeface="Comic Sans MS" pitchFamily="66" charset="0"/>
              <a:cs typeface="Times New Roman" pitchFamily="18" charset="0"/>
            </a:rPr>
            <a:t>Avrupa  Sürdürülebilir ve Sorumlu Turizm Şartı Taslağı</a:t>
          </a:r>
        </a:p>
        <a:p>
          <a:pPr marL="114300" lvl="1" indent="-114300" algn="l" defTabSz="577850">
            <a:lnSpc>
              <a:spcPct val="90000"/>
            </a:lnSpc>
            <a:spcBef>
              <a:spcPct val="0"/>
            </a:spcBef>
            <a:spcAft>
              <a:spcPct val="15000"/>
            </a:spcAft>
            <a:buChar char="••"/>
          </a:pPr>
          <a:endParaRPr lang="tr-TR" sz="1300" b="1" kern="1200" dirty="0">
            <a:latin typeface="Comic Sans MS" pitchFamily="66" charset="0"/>
            <a:cs typeface="Times New Roman" pitchFamily="18" charset="0"/>
          </a:endParaRPr>
        </a:p>
        <a:p>
          <a:pPr marL="114300" lvl="1" indent="-114300" algn="l" defTabSz="533400">
            <a:lnSpc>
              <a:spcPct val="90000"/>
            </a:lnSpc>
            <a:spcBef>
              <a:spcPct val="0"/>
            </a:spcBef>
            <a:spcAft>
              <a:spcPct val="15000"/>
            </a:spcAft>
            <a:buChar char="••"/>
          </a:pPr>
          <a:endParaRPr lang="tr-TR" sz="1200" kern="1200" dirty="0">
            <a:latin typeface="Comic Sans MS" pitchFamily="66" charset="0"/>
            <a:cs typeface="Times New Roman" pitchFamily="18" charset="0"/>
          </a:endParaRPr>
        </a:p>
        <a:p>
          <a:pPr marL="57150" lvl="1" indent="-57150" algn="l" defTabSz="311150">
            <a:lnSpc>
              <a:spcPct val="90000"/>
            </a:lnSpc>
            <a:spcBef>
              <a:spcPct val="0"/>
            </a:spcBef>
            <a:spcAft>
              <a:spcPct val="15000"/>
            </a:spcAft>
            <a:buChar char="••"/>
          </a:pPr>
          <a:endParaRPr lang="tr-TR" sz="700" kern="1200" dirty="0">
            <a:latin typeface="Comic Sans MS" pitchFamily="66" charset="0"/>
            <a:cs typeface="Times New Roman" pitchFamily="18" charset="0"/>
          </a:endParaRPr>
        </a:p>
        <a:p>
          <a:pPr marL="57150" lvl="1" indent="-57150" algn="l" defTabSz="311150">
            <a:lnSpc>
              <a:spcPct val="90000"/>
            </a:lnSpc>
            <a:spcBef>
              <a:spcPct val="0"/>
            </a:spcBef>
            <a:spcAft>
              <a:spcPct val="15000"/>
            </a:spcAft>
            <a:buChar char="••"/>
          </a:pPr>
          <a:endParaRPr lang="tr-TR" sz="700" kern="1200" dirty="0">
            <a:latin typeface="Comic Sans MS" pitchFamily="66" charset="0"/>
            <a:cs typeface="Times New Roman" pitchFamily="18" charset="0"/>
          </a:endParaRPr>
        </a:p>
      </dsp:txBody>
      <dsp:txXfrm>
        <a:off x="3112214" y="2188559"/>
        <a:ext cx="2451757" cy="3468420"/>
      </dsp:txXfrm>
    </dsp:sp>
    <dsp:sp modelId="{7C933AFB-46E2-4EBB-ABBF-54E1D199C828}">
      <dsp:nvSpPr>
        <dsp:cNvPr id="0" name=""/>
        <dsp:cNvSpPr/>
      </dsp:nvSpPr>
      <dsp:spPr>
        <a:xfrm flipH="1" flipV="1">
          <a:off x="8868405" y="-7"/>
          <a:ext cx="45729" cy="363448"/>
        </a:xfrm>
        <a:prstGeom prst="leftCircularArrow">
          <a:avLst>
            <a:gd name="adj1" fmla="val 1857"/>
            <a:gd name="adj2" fmla="val 221802"/>
            <a:gd name="adj3" fmla="val 21118128"/>
            <a:gd name="adj4" fmla="val 14090952"/>
            <a:gd name="adj5" fmla="val 21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639A83-8257-4D52-98B6-A0C737C6C964}">
      <dsp:nvSpPr>
        <dsp:cNvPr id="0" name=""/>
        <dsp:cNvSpPr/>
      </dsp:nvSpPr>
      <dsp:spPr>
        <a:xfrm>
          <a:off x="3690236" y="857316"/>
          <a:ext cx="2206895" cy="877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b="1" kern="1200" dirty="0">
              <a:latin typeface="Comic Sans MS" pitchFamily="66" charset="0"/>
              <a:cs typeface="Times New Roman" pitchFamily="18" charset="0"/>
            </a:rPr>
            <a:t>SÜRDÜRÜLEBİLİR VE SORUMLU TURİZM STRATEJİSİ</a:t>
          </a:r>
        </a:p>
      </dsp:txBody>
      <dsp:txXfrm>
        <a:off x="3715940" y="883020"/>
        <a:ext cx="2155487" cy="826201"/>
      </dsp:txXfrm>
    </dsp:sp>
    <dsp:sp modelId="{97286871-CF2B-4A3E-9328-EE091C386D97}">
      <dsp:nvSpPr>
        <dsp:cNvPr id="0" name=""/>
        <dsp:cNvSpPr/>
      </dsp:nvSpPr>
      <dsp:spPr>
        <a:xfrm>
          <a:off x="6126239" y="1124742"/>
          <a:ext cx="2482757" cy="46085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endParaRPr lang="tr-TR"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tr-TR" sz="1000" kern="120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tr-TR" sz="1200" kern="1200" dirty="0">
              <a:latin typeface="Comic Sans MS" pitchFamily="66" charset="0"/>
              <a:cs typeface="Times New Roman" pitchFamily="18" charset="0"/>
            </a:rPr>
            <a:t>Avrupa İşletmeler </a:t>
          </a:r>
          <a:r>
            <a:rPr lang="tr-TR" sz="1200" kern="1200" dirty="0" err="1">
              <a:latin typeface="Comic Sans MS" pitchFamily="66" charset="0"/>
              <a:cs typeface="Times New Roman" pitchFamily="18" charset="0"/>
            </a:rPr>
            <a:t>Biyo</a:t>
          </a:r>
          <a:r>
            <a:rPr lang="tr-TR" sz="1200" kern="1200" dirty="0">
              <a:latin typeface="Comic Sans MS" pitchFamily="66" charset="0"/>
              <a:cs typeface="Times New Roman" pitchFamily="18" charset="0"/>
            </a:rPr>
            <a:t>-çeşitlilik Özel Ödülü </a:t>
          </a:r>
          <a:r>
            <a:rPr lang="tr-TR" sz="1200" b="1" kern="1200" dirty="0">
              <a:latin typeface="Comic Sans MS" pitchFamily="66" charset="0"/>
              <a:cs typeface="Times New Roman" pitchFamily="18" charset="0"/>
            </a:rPr>
            <a:t>(</a:t>
          </a:r>
          <a:r>
            <a:rPr lang="tr-TR" sz="1200" b="1" kern="1200" dirty="0" err="1">
              <a:latin typeface="Comic Sans MS" pitchFamily="66" charset="0"/>
              <a:cs typeface="Times New Roman" pitchFamily="18" charset="0"/>
            </a:rPr>
            <a:t>EBAE-Business&amp;Biodiversity</a:t>
          </a:r>
          <a:r>
            <a:rPr lang="tr-TR" sz="1200" kern="1200" dirty="0">
              <a:latin typeface="Comic Sans MS" pitchFamily="66" charset="0"/>
              <a:cs typeface="Times New Roman" pitchFamily="18" charset="0"/>
            </a:rPr>
            <a:t>)</a:t>
          </a:r>
        </a:p>
        <a:p>
          <a:pPr marL="114300" lvl="1" indent="-114300" algn="l" defTabSz="533400">
            <a:lnSpc>
              <a:spcPct val="90000"/>
            </a:lnSpc>
            <a:spcBef>
              <a:spcPct val="0"/>
            </a:spcBef>
            <a:spcAft>
              <a:spcPct val="15000"/>
            </a:spcAft>
            <a:buChar char="••"/>
          </a:pPr>
          <a:r>
            <a:rPr lang="tr-TR" sz="1200" kern="1200" dirty="0">
              <a:latin typeface="Comic Sans MS" pitchFamily="66" charset="0"/>
              <a:cs typeface="Times New Roman" pitchFamily="18" charset="0"/>
            </a:rPr>
            <a:t>Sürdürülebilir Destinasyon Yönetimi İçin Avrupa Turizm Göstergeler Sistemi </a:t>
          </a:r>
          <a:r>
            <a:rPr lang="tr-TR" sz="1200" b="1" kern="1200" dirty="0">
              <a:latin typeface="Comic Sans MS" pitchFamily="66" charset="0"/>
              <a:cs typeface="Times New Roman" pitchFamily="18" charset="0"/>
            </a:rPr>
            <a:t>(ETIS)</a:t>
          </a:r>
        </a:p>
        <a:p>
          <a:pPr marL="114300" lvl="1" indent="-114300" algn="l" defTabSz="533400">
            <a:lnSpc>
              <a:spcPct val="90000"/>
            </a:lnSpc>
            <a:spcBef>
              <a:spcPct val="0"/>
            </a:spcBef>
            <a:spcAft>
              <a:spcPct val="15000"/>
            </a:spcAft>
            <a:buChar char="••"/>
          </a:pPr>
          <a:r>
            <a:rPr lang="tr-TR" sz="1200" kern="1200" dirty="0">
              <a:latin typeface="Comic Sans MS" pitchFamily="66" charset="0"/>
              <a:cs typeface="Times New Roman" pitchFamily="18" charset="0"/>
            </a:rPr>
            <a:t>Avrupa Turizm Kalite Etiketi  </a:t>
          </a:r>
          <a:r>
            <a:rPr lang="tr-TR" sz="1200" b="1" kern="1200" dirty="0">
              <a:latin typeface="Comic Sans MS" pitchFamily="66" charset="0"/>
              <a:cs typeface="Times New Roman" pitchFamily="18" charset="0"/>
            </a:rPr>
            <a:t>(ETQ </a:t>
          </a:r>
          <a:r>
            <a:rPr lang="tr-TR" sz="1200" b="1" kern="1200" dirty="0" err="1">
              <a:latin typeface="Comic Sans MS" pitchFamily="66" charset="0"/>
              <a:cs typeface="Times New Roman" pitchFamily="18" charset="0"/>
            </a:rPr>
            <a:t>Label</a:t>
          </a:r>
          <a:r>
            <a:rPr lang="tr-TR" sz="1200" b="1" kern="1200" dirty="0">
              <a:latin typeface="Comic Sans MS" pitchFamily="66" charset="0"/>
              <a:cs typeface="Times New Roman" pitchFamily="18" charset="0"/>
            </a:rPr>
            <a:t>)</a:t>
          </a:r>
        </a:p>
        <a:p>
          <a:pPr marL="114300" lvl="1" indent="-114300" algn="l" defTabSz="533400">
            <a:lnSpc>
              <a:spcPct val="90000"/>
            </a:lnSpc>
            <a:spcBef>
              <a:spcPct val="0"/>
            </a:spcBef>
            <a:spcAft>
              <a:spcPct val="15000"/>
            </a:spcAft>
            <a:buChar char="••"/>
          </a:pPr>
          <a:r>
            <a:rPr lang="tr-TR" sz="1200" kern="1200" dirty="0">
              <a:latin typeface="Comic Sans MS" pitchFamily="66" charset="0"/>
              <a:cs typeface="Times New Roman" pitchFamily="18" charset="0"/>
            </a:rPr>
            <a:t>Eko-yönetim ve Denetim Mekanizması (EMAS)</a:t>
          </a:r>
        </a:p>
        <a:p>
          <a:pPr marL="114300" lvl="1" indent="-114300" algn="l" defTabSz="533400">
            <a:lnSpc>
              <a:spcPct val="90000"/>
            </a:lnSpc>
            <a:spcBef>
              <a:spcPct val="0"/>
            </a:spcBef>
            <a:spcAft>
              <a:spcPct val="15000"/>
            </a:spcAft>
            <a:buChar char="••"/>
          </a:pPr>
          <a:r>
            <a:rPr lang="tr-TR" sz="1200" kern="1200" dirty="0">
              <a:latin typeface="Comic Sans MS" pitchFamily="66" charset="0"/>
              <a:cs typeface="Times New Roman" pitchFamily="18" charset="0"/>
            </a:rPr>
            <a:t>Eko-etiket </a:t>
          </a:r>
          <a:r>
            <a:rPr lang="tr-TR" sz="1200" b="1" kern="1200" dirty="0">
              <a:latin typeface="Comic Sans MS" pitchFamily="66" charset="0"/>
              <a:cs typeface="Times New Roman" pitchFamily="18" charset="0"/>
            </a:rPr>
            <a:t>(</a:t>
          </a:r>
          <a:r>
            <a:rPr lang="tr-TR" sz="1200" b="1" kern="1200" dirty="0" err="1">
              <a:latin typeface="Comic Sans MS" pitchFamily="66" charset="0"/>
              <a:cs typeface="Times New Roman" pitchFamily="18" charset="0"/>
            </a:rPr>
            <a:t>EcoLabel</a:t>
          </a:r>
          <a:r>
            <a:rPr lang="tr-TR" sz="1200" b="1" kern="1200" dirty="0">
              <a:latin typeface="Comic Sans MS" pitchFamily="66" charset="0"/>
              <a:cs typeface="Times New Roman" pitchFamily="18" charset="0"/>
            </a:rPr>
            <a:t>)</a:t>
          </a:r>
        </a:p>
      </dsp:txBody>
      <dsp:txXfrm>
        <a:off x="6198956" y="1197459"/>
        <a:ext cx="2337323" cy="3475542"/>
      </dsp:txXfrm>
    </dsp:sp>
    <dsp:sp modelId="{133BF818-C6F0-4DAB-9A43-3E56BA18C1B6}">
      <dsp:nvSpPr>
        <dsp:cNvPr id="0" name=""/>
        <dsp:cNvSpPr/>
      </dsp:nvSpPr>
      <dsp:spPr>
        <a:xfrm>
          <a:off x="6619083" y="5000585"/>
          <a:ext cx="2206895" cy="877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tr-TR" sz="1700" b="1" kern="1200" dirty="0">
              <a:latin typeface="Comic Sans MS" pitchFamily="66" charset="0"/>
              <a:cs typeface="Times New Roman" pitchFamily="18" charset="0"/>
            </a:rPr>
            <a:t>UYGULAMA ARAÇLARI</a:t>
          </a:r>
        </a:p>
      </dsp:txBody>
      <dsp:txXfrm>
        <a:off x="6644787" y="5026289"/>
        <a:ext cx="2155487" cy="8262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72707"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72708"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72709"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2D12FC-0DB7-49AD-A35C-997505201196}" type="slidenum">
              <a:rPr lang="tr-TR"/>
              <a:pPr>
                <a:defRPr/>
              </a:pPr>
              <a:t>‹#›</a:t>
            </a:fld>
            <a:endParaRPr lang="tr-TR"/>
          </a:p>
        </p:txBody>
      </p:sp>
    </p:spTree>
    <p:extLst>
      <p:ext uri="{BB962C8B-B14F-4D97-AF65-F5344CB8AC3E}">
        <p14:creationId xmlns:p14="http://schemas.microsoft.com/office/powerpoint/2010/main" val="3918875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3379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2970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379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3379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8A35E2D-C6C4-4CB0-BEEA-ECB0FA32CAAA}" type="slidenum">
              <a:rPr lang="tr-TR"/>
              <a:pPr>
                <a:defRPr/>
              </a:pPr>
              <a:t>‹#›</a:t>
            </a:fld>
            <a:endParaRPr lang="tr-TR"/>
          </a:p>
        </p:txBody>
      </p:sp>
    </p:spTree>
    <p:extLst>
      <p:ext uri="{BB962C8B-B14F-4D97-AF65-F5344CB8AC3E}">
        <p14:creationId xmlns:p14="http://schemas.microsoft.com/office/powerpoint/2010/main" val="2982059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750C7B2-2D33-44B5-ACE2-7372109A2357}" type="slidenum">
              <a:rPr lang="tr-TR" smtClean="0">
                <a:latin typeface="Arial" charset="0"/>
              </a:rPr>
              <a:pPr eaLnBrk="1" hangingPunct="1"/>
              <a:t>1</a:t>
            </a:fld>
            <a:endParaRPr lang="tr-TR"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C09AA9DA-0774-43BC-A995-13F64E182CB7}" type="slidenum">
              <a:rPr lang="tr-TR" smtClean="0">
                <a:latin typeface="Arial" charset="0"/>
              </a:rPr>
              <a:pPr eaLnBrk="1" hangingPunct="1"/>
              <a:t>10</a:t>
            </a:fld>
            <a:endParaRPr lang="tr-TR"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C09AA9DA-0774-43BC-A995-13F64E182CB7}" type="slidenum">
              <a:rPr lang="tr-TR" smtClean="0">
                <a:latin typeface="Arial" charset="0"/>
              </a:rPr>
              <a:pPr eaLnBrk="1" hangingPunct="1"/>
              <a:t>11</a:t>
            </a:fld>
            <a:endParaRPr lang="tr-TR"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C09AA9DA-0774-43BC-A995-13F64E182CB7}" type="slidenum">
              <a:rPr lang="tr-TR" smtClean="0">
                <a:latin typeface="Arial" charset="0"/>
              </a:rPr>
              <a:pPr eaLnBrk="1" hangingPunct="1"/>
              <a:t>12</a:t>
            </a:fld>
            <a:endParaRPr lang="tr-TR"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0AF65261-28BD-43BE-A9DB-7FFAAA52833D}" type="slidenum">
              <a:rPr lang="tr-TR" smtClean="0">
                <a:latin typeface="Arial" charset="0"/>
              </a:rPr>
              <a:pPr eaLnBrk="1" hangingPunct="1"/>
              <a:t>13</a:t>
            </a:fld>
            <a:endParaRPr lang="tr-TR"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4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5449D579-EB34-46C0-B364-83EA99318879}" type="slidenum">
              <a:rPr lang="tr-TR" smtClean="0">
                <a:latin typeface="Arial" pitchFamily="34" charset="0"/>
              </a:rPr>
              <a:pPr eaLnBrk="1" hangingPunct="1"/>
              <a:t>14</a:t>
            </a:fld>
            <a:endParaRPr lang="tr-TR"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dirty="0" smtClean="0">
                <a:latin typeface="Arial" pitchFamily="34"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eaLnBrk="1" hangingPunct="1"/>
            <a:fld id="{E160061C-C38D-4431-A858-94C500CE7DD3}" type="slidenum">
              <a:rPr lang="tr-TR" sz="1200">
                <a:latin typeface="Arial" charset="0"/>
              </a:rPr>
              <a:pPr algn="r" eaLnBrk="1" hangingPunct="1"/>
              <a:t>15</a:t>
            </a:fld>
            <a:endParaRPr lang="tr-TR" sz="120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8393642F-72AC-45CF-8872-3C5FFDD169CE}" type="slidenum">
              <a:rPr lang="tr-TR" smtClean="0">
                <a:latin typeface="Arial" charset="0"/>
              </a:rPr>
              <a:pPr eaLnBrk="1" hangingPunct="1"/>
              <a:t>16</a:t>
            </a:fld>
            <a:endParaRPr lang="tr-TR"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8393642F-72AC-45CF-8872-3C5FFDD169CE}" type="slidenum">
              <a:rPr lang="tr-TR" smtClean="0">
                <a:latin typeface="Arial" charset="0"/>
              </a:rPr>
              <a:pPr eaLnBrk="1" hangingPunct="1"/>
              <a:t>17</a:t>
            </a:fld>
            <a:endParaRPr lang="tr-TR"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8393642F-72AC-45CF-8872-3C5FFDD169CE}" type="slidenum">
              <a:rPr lang="tr-TR" smtClean="0">
                <a:latin typeface="Arial" charset="0"/>
              </a:rPr>
              <a:pPr eaLnBrk="1" hangingPunct="1"/>
              <a:t>18</a:t>
            </a:fld>
            <a:endParaRPr lang="tr-TR"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67F50004-275B-48DA-8F37-7065FD19206F}" type="slidenum">
              <a:rPr lang="tr-TR" smtClean="0">
                <a:latin typeface="Arial" charset="0"/>
              </a:rPr>
              <a:pPr eaLnBrk="1" hangingPunct="1"/>
              <a:t>19</a:t>
            </a:fld>
            <a:endParaRPr lang="tr-TR"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9F215095-CD49-4485-97BF-EE06113B49E8}" type="slidenum">
              <a:rPr lang="tr-TR" smtClean="0">
                <a:latin typeface="Arial" charset="0"/>
              </a:rPr>
              <a:pPr eaLnBrk="1" hangingPunct="1"/>
              <a:t>2</a:t>
            </a:fld>
            <a:endParaRPr lang="tr-TR" smtClean="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4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F4634E1B-F22B-4830-B232-994B66FD09A2}" type="slidenum">
              <a:rPr lang="tr-TR" smtClean="0">
                <a:latin typeface="Arial" charset="0"/>
              </a:rPr>
              <a:pPr eaLnBrk="1" hangingPunct="1"/>
              <a:t>20</a:t>
            </a:fld>
            <a:endParaRPr lang="tr-TR"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8083A1DF-00F2-45E7-ABEE-BAF0C0C9322D}" type="slidenum">
              <a:rPr lang="tr-TR" smtClean="0">
                <a:latin typeface="Arial" charset="0"/>
              </a:rPr>
              <a:pPr eaLnBrk="1" hangingPunct="1"/>
              <a:t>21</a:t>
            </a:fld>
            <a:endParaRPr lang="tr-TR"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eaLnBrk="1" hangingPunct="1"/>
            <a:fld id="{EFC1FEBF-3DB3-4A80-BAD7-74D485A9258E}" type="slidenum">
              <a:rPr lang="tr-TR" sz="1200">
                <a:latin typeface="Arial" pitchFamily="34" charset="0"/>
              </a:rPr>
              <a:pPr algn="r" eaLnBrk="1" hangingPunct="1"/>
              <a:t>3</a:t>
            </a:fld>
            <a:endParaRPr lang="tr-TR" sz="120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400"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02A55EE3-A28F-476B-A282-5104827865B4}" type="slidenum">
              <a:rPr lang="tr-TR" smtClean="0">
                <a:latin typeface="Arial" charset="0"/>
              </a:rPr>
              <a:pPr eaLnBrk="1" hangingPunct="1"/>
              <a:t>4</a:t>
            </a:fld>
            <a:endParaRPr lang="tr-TR"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C09AA9DA-0774-43BC-A995-13F64E182CB7}" type="slidenum">
              <a:rPr lang="tr-TR" smtClean="0">
                <a:latin typeface="Arial" charset="0"/>
              </a:rPr>
              <a:pPr eaLnBrk="1" hangingPunct="1"/>
              <a:t>5</a:t>
            </a:fld>
            <a:endParaRPr lang="tr-TR"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C09AA9DA-0774-43BC-A995-13F64E182CB7}" type="slidenum">
              <a:rPr lang="tr-TR" smtClean="0">
                <a:latin typeface="Arial" charset="0"/>
              </a:rPr>
              <a:pPr eaLnBrk="1" hangingPunct="1"/>
              <a:t>6</a:t>
            </a:fld>
            <a:endParaRPr lang="tr-TR"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C09AA9DA-0774-43BC-A995-13F64E182CB7}" type="slidenum">
              <a:rPr lang="tr-TR" smtClean="0">
                <a:latin typeface="Arial" charset="0"/>
              </a:rPr>
              <a:pPr eaLnBrk="1" hangingPunct="1"/>
              <a:t>7</a:t>
            </a:fld>
            <a:endParaRPr lang="tr-TR"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B6B110D1-8E42-4939-8267-0B9019923131}" type="slidenum">
              <a:rPr lang="tr-TR" smtClean="0">
                <a:latin typeface="Arial" charset="0"/>
              </a:rPr>
              <a:pPr eaLnBrk="1" hangingPunct="1"/>
              <a:t>8</a:t>
            </a:fld>
            <a:endParaRPr lang="tr-TR"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z="1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C09AA9DA-0774-43BC-A995-13F64E182CB7}" type="slidenum">
              <a:rPr lang="tr-TR" smtClean="0">
                <a:latin typeface="Arial" charset="0"/>
              </a:rPr>
              <a:pPr eaLnBrk="1" hangingPunct="1"/>
              <a:t>9</a:t>
            </a:fld>
            <a:endParaRPr lang="tr-TR"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400"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tr-T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grpSp>
      </p:grpSp>
      <p:sp>
        <p:nvSpPr>
          <p:cNvPr id="5736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tr-TR"/>
              <a:t>Asıl başlık stili için tıklatın</a:t>
            </a:r>
          </a:p>
        </p:txBody>
      </p:sp>
      <p:sp>
        <p:nvSpPr>
          <p:cNvPr id="573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tr-TR"/>
              <a:t>Asıl alt başlık stilini düzenlemek için tıklatın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9F83D69B-2D39-4476-B466-B5A174936A69}" type="datetime1">
              <a:rPr lang="tr-TR"/>
              <a:pPr>
                <a:defRPr/>
              </a:pPr>
              <a:t>03.12.2018</a:t>
            </a:fld>
            <a:endParaRPr lang="tr-TR"/>
          </a:p>
        </p:txBody>
      </p:sp>
      <p:sp>
        <p:nvSpPr>
          <p:cNvPr id="19" name="Rectangle 17"/>
          <p:cNvSpPr>
            <a:spLocks noGrp="1" noChangeArrowheads="1"/>
          </p:cNvSpPr>
          <p:nvPr>
            <p:ph type="ftr" sz="quarter" idx="11"/>
          </p:nvPr>
        </p:nvSpPr>
        <p:spPr/>
        <p:txBody>
          <a:bodyPr/>
          <a:lstStyle>
            <a:lvl1pPr>
              <a:defRPr/>
            </a:lvl1pPr>
          </a:lstStyle>
          <a:p>
            <a:pPr>
              <a:defRPr/>
            </a:pPr>
            <a:endParaRPr lang="tr-TR"/>
          </a:p>
        </p:txBody>
      </p:sp>
      <p:sp>
        <p:nvSpPr>
          <p:cNvPr id="20" name="Rectangle 18"/>
          <p:cNvSpPr>
            <a:spLocks noGrp="1" noChangeArrowheads="1"/>
          </p:cNvSpPr>
          <p:nvPr>
            <p:ph type="sldNum" sz="quarter" idx="12"/>
          </p:nvPr>
        </p:nvSpPr>
        <p:spPr/>
        <p:txBody>
          <a:bodyPr/>
          <a:lstStyle>
            <a:lvl1pPr>
              <a:defRPr/>
            </a:lvl1pPr>
          </a:lstStyle>
          <a:p>
            <a:pPr>
              <a:defRPr/>
            </a:pPr>
            <a:fld id="{A0F36C7E-7242-4750-89D0-C0A30910A42B}" type="slidenum">
              <a:rPr lang="tr-TR"/>
              <a:pPr>
                <a:defRPr/>
              </a:pPr>
              <a:t>‹#›</a:t>
            </a:fld>
            <a:endParaRPr lang="tr-TR"/>
          </a:p>
        </p:txBody>
      </p:sp>
    </p:spTree>
    <p:extLst>
      <p:ext uri="{BB962C8B-B14F-4D97-AF65-F5344CB8AC3E}">
        <p14:creationId xmlns:p14="http://schemas.microsoft.com/office/powerpoint/2010/main" val="2912886607"/>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59D6791F-2427-4AC0-9E7B-D56A0306B744}"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fld id="{CBC9F4D8-8DBA-4845-AC5A-027430CA0C5D}" type="datetime1">
              <a:rPr lang="tr-TR"/>
              <a:pPr>
                <a:defRPr/>
              </a:pPr>
              <a:t>03.12.2018</a:t>
            </a:fld>
            <a:endParaRPr lang="tr-TR"/>
          </a:p>
        </p:txBody>
      </p:sp>
    </p:spTree>
    <p:extLst>
      <p:ext uri="{BB962C8B-B14F-4D97-AF65-F5344CB8AC3E}">
        <p14:creationId xmlns:p14="http://schemas.microsoft.com/office/powerpoint/2010/main" val="99207194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457200"/>
            <a:ext cx="2057400" cy="5410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457200"/>
            <a:ext cx="60198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8DC72D50-466C-4AC3-A51A-F57ABA5B89D0}"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fld id="{BC9A78FF-781B-4788-8D71-7A5B1AA14C5E}" type="datetime1">
              <a:rPr lang="tr-TR"/>
              <a:pPr>
                <a:defRPr/>
              </a:pPr>
              <a:t>03.12.2018</a:t>
            </a:fld>
            <a:endParaRPr lang="tr-TR"/>
          </a:p>
        </p:txBody>
      </p:sp>
    </p:spTree>
    <p:extLst>
      <p:ext uri="{BB962C8B-B14F-4D97-AF65-F5344CB8AC3E}">
        <p14:creationId xmlns:p14="http://schemas.microsoft.com/office/powerpoint/2010/main" val="75336491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57200"/>
            <a:ext cx="8229600" cy="1371600"/>
          </a:xfrm>
        </p:spPr>
        <p:txBody>
          <a:bodyPr/>
          <a:lstStyle/>
          <a:p>
            <a:r>
              <a:rPr lang="tr-TR" smtClean="0"/>
              <a:t>Asıl başlık stili için tıklatın</a:t>
            </a:r>
            <a:endParaRPr lang="tr-TR"/>
          </a:p>
        </p:txBody>
      </p:sp>
      <p:sp>
        <p:nvSpPr>
          <p:cNvPr id="3" name="Rectangle 2"/>
          <p:cNvSpPr>
            <a:spLocks noGrp="1" noChangeArrowheads="1"/>
          </p:cNvSpPr>
          <p:nvPr>
            <p:ph type="ftr" sz="quarter"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F5236A3C-180F-4697-B006-5D20CB6757EB}" type="slidenum">
              <a:rPr lang="tr-TR"/>
              <a:pPr>
                <a:defRPr/>
              </a:pPr>
              <a:t>‹#›</a:t>
            </a:fld>
            <a:endParaRPr lang="tr-TR"/>
          </a:p>
        </p:txBody>
      </p:sp>
      <p:sp>
        <p:nvSpPr>
          <p:cNvPr id="5" name="Rectangle 16"/>
          <p:cNvSpPr>
            <a:spLocks noGrp="1" noChangeArrowheads="1"/>
          </p:cNvSpPr>
          <p:nvPr>
            <p:ph type="dt" sz="half" idx="12"/>
          </p:nvPr>
        </p:nvSpPr>
        <p:spPr>
          <a:ln/>
        </p:spPr>
        <p:txBody>
          <a:bodyPr/>
          <a:lstStyle>
            <a:lvl1pPr>
              <a:defRPr/>
            </a:lvl1pPr>
          </a:lstStyle>
          <a:p>
            <a:pPr>
              <a:defRPr/>
            </a:pPr>
            <a:fld id="{46AC2404-2FD3-4253-9A92-3A55C9BE45ED}" type="datetime1">
              <a:rPr lang="tr-TR"/>
              <a:pPr>
                <a:defRPr/>
              </a:pPr>
              <a:t>03.12.2018</a:t>
            </a:fld>
            <a:endParaRPr lang="tr-TR"/>
          </a:p>
        </p:txBody>
      </p:sp>
    </p:spTree>
    <p:extLst>
      <p:ext uri="{BB962C8B-B14F-4D97-AF65-F5344CB8AC3E}">
        <p14:creationId xmlns:p14="http://schemas.microsoft.com/office/powerpoint/2010/main" val="173255960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9CA932A4-3E04-483A-8B30-2E150E9BD10F}"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fld id="{018D2334-8EE8-4E5B-95C3-C80F915737B2}" type="datetime1">
              <a:rPr lang="tr-TR"/>
              <a:pPr>
                <a:defRPr/>
              </a:pPr>
              <a:t>03.12.2018</a:t>
            </a:fld>
            <a:endParaRPr lang="tr-TR"/>
          </a:p>
        </p:txBody>
      </p:sp>
    </p:spTree>
    <p:extLst>
      <p:ext uri="{BB962C8B-B14F-4D97-AF65-F5344CB8AC3E}">
        <p14:creationId xmlns:p14="http://schemas.microsoft.com/office/powerpoint/2010/main" val="3230338015"/>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8997B282-E0BB-43FF-8E71-0008E31F6A3B}"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fld id="{5E5DDF44-9FB2-474F-9DE5-A4C883D96315}" type="datetime1">
              <a:rPr lang="tr-TR"/>
              <a:pPr>
                <a:defRPr/>
              </a:pPr>
              <a:t>03.12.2018</a:t>
            </a:fld>
            <a:endParaRPr lang="tr-TR"/>
          </a:p>
        </p:txBody>
      </p:sp>
    </p:spTree>
    <p:extLst>
      <p:ext uri="{BB962C8B-B14F-4D97-AF65-F5344CB8AC3E}">
        <p14:creationId xmlns:p14="http://schemas.microsoft.com/office/powerpoint/2010/main" val="1432126127"/>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A251ADDF-60B1-4F29-AB5E-BB16361ECE02}"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fld id="{FB6D61CF-6463-4260-B2AB-EAA7BDD6904C}" type="datetime1">
              <a:rPr lang="tr-TR"/>
              <a:pPr>
                <a:defRPr/>
              </a:pPr>
              <a:t>03.12.2018</a:t>
            </a:fld>
            <a:endParaRPr lang="tr-TR"/>
          </a:p>
        </p:txBody>
      </p:sp>
    </p:spTree>
    <p:extLst>
      <p:ext uri="{BB962C8B-B14F-4D97-AF65-F5344CB8AC3E}">
        <p14:creationId xmlns:p14="http://schemas.microsoft.com/office/powerpoint/2010/main" val="3555044798"/>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ftr" sz="quarter"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986C3875-7FF7-4B94-AB60-9DFDEB1E8899}" type="slidenum">
              <a:rPr lang="tr-TR"/>
              <a:pPr>
                <a:defRPr/>
              </a:pPr>
              <a:t>‹#›</a:t>
            </a:fld>
            <a:endParaRPr lang="tr-TR"/>
          </a:p>
        </p:txBody>
      </p:sp>
      <p:sp>
        <p:nvSpPr>
          <p:cNvPr id="9" name="Rectangle 16"/>
          <p:cNvSpPr>
            <a:spLocks noGrp="1" noChangeArrowheads="1"/>
          </p:cNvSpPr>
          <p:nvPr>
            <p:ph type="dt" sz="half" idx="12"/>
          </p:nvPr>
        </p:nvSpPr>
        <p:spPr>
          <a:ln/>
        </p:spPr>
        <p:txBody>
          <a:bodyPr/>
          <a:lstStyle>
            <a:lvl1pPr>
              <a:defRPr/>
            </a:lvl1pPr>
          </a:lstStyle>
          <a:p>
            <a:pPr>
              <a:defRPr/>
            </a:pPr>
            <a:fld id="{176AAFF2-F08A-4CB7-BCFF-7A808CAD6E20}" type="datetime1">
              <a:rPr lang="tr-TR"/>
              <a:pPr>
                <a:defRPr/>
              </a:pPr>
              <a:t>03.12.2018</a:t>
            </a:fld>
            <a:endParaRPr lang="tr-TR"/>
          </a:p>
        </p:txBody>
      </p:sp>
    </p:spTree>
    <p:extLst>
      <p:ext uri="{BB962C8B-B14F-4D97-AF65-F5344CB8AC3E}">
        <p14:creationId xmlns:p14="http://schemas.microsoft.com/office/powerpoint/2010/main" val="59742952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ftr" sz="quarter"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2F2E8E37-A5EC-4302-A634-D4AF1599924C}" type="slidenum">
              <a:rPr lang="tr-TR"/>
              <a:pPr>
                <a:defRPr/>
              </a:pPr>
              <a:t>‹#›</a:t>
            </a:fld>
            <a:endParaRPr lang="tr-TR"/>
          </a:p>
        </p:txBody>
      </p:sp>
      <p:sp>
        <p:nvSpPr>
          <p:cNvPr id="5" name="Rectangle 16"/>
          <p:cNvSpPr>
            <a:spLocks noGrp="1" noChangeArrowheads="1"/>
          </p:cNvSpPr>
          <p:nvPr>
            <p:ph type="dt" sz="half" idx="12"/>
          </p:nvPr>
        </p:nvSpPr>
        <p:spPr>
          <a:ln/>
        </p:spPr>
        <p:txBody>
          <a:bodyPr/>
          <a:lstStyle>
            <a:lvl1pPr>
              <a:defRPr/>
            </a:lvl1pPr>
          </a:lstStyle>
          <a:p>
            <a:pPr>
              <a:defRPr/>
            </a:pPr>
            <a:fld id="{BB350B7D-42B6-4732-8E01-21FA260FE4DA}" type="datetime1">
              <a:rPr lang="tr-TR"/>
              <a:pPr>
                <a:defRPr/>
              </a:pPr>
              <a:t>03.12.2018</a:t>
            </a:fld>
            <a:endParaRPr lang="tr-TR"/>
          </a:p>
        </p:txBody>
      </p:sp>
    </p:spTree>
    <p:extLst>
      <p:ext uri="{BB962C8B-B14F-4D97-AF65-F5344CB8AC3E}">
        <p14:creationId xmlns:p14="http://schemas.microsoft.com/office/powerpoint/2010/main" val="100842565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9649108D-739F-4233-969C-7DD7E5A3E36B}" type="slidenum">
              <a:rPr lang="tr-TR"/>
              <a:pPr>
                <a:defRPr/>
              </a:pPr>
              <a:t>‹#›</a:t>
            </a:fld>
            <a:endParaRPr lang="tr-TR"/>
          </a:p>
        </p:txBody>
      </p:sp>
      <p:sp>
        <p:nvSpPr>
          <p:cNvPr id="4" name="Rectangle 16"/>
          <p:cNvSpPr>
            <a:spLocks noGrp="1" noChangeArrowheads="1"/>
          </p:cNvSpPr>
          <p:nvPr>
            <p:ph type="dt" sz="half" idx="12"/>
          </p:nvPr>
        </p:nvSpPr>
        <p:spPr>
          <a:ln/>
        </p:spPr>
        <p:txBody>
          <a:bodyPr/>
          <a:lstStyle>
            <a:lvl1pPr>
              <a:defRPr/>
            </a:lvl1pPr>
          </a:lstStyle>
          <a:p>
            <a:pPr>
              <a:defRPr/>
            </a:pPr>
            <a:fld id="{5D7CF1D6-7C17-4EB4-BB56-DA531490A233}" type="datetime1">
              <a:rPr lang="tr-TR"/>
              <a:pPr>
                <a:defRPr/>
              </a:pPr>
              <a:t>03.12.2018</a:t>
            </a:fld>
            <a:endParaRPr lang="tr-TR"/>
          </a:p>
        </p:txBody>
      </p:sp>
    </p:spTree>
    <p:extLst>
      <p:ext uri="{BB962C8B-B14F-4D97-AF65-F5344CB8AC3E}">
        <p14:creationId xmlns:p14="http://schemas.microsoft.com/office/powerpoint/2010/main" val="282872382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4"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FD2E66E7-84C7-4228-8D32-1AA2B81F05A5}"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fld id="{037B9118-91B0-4F9C-8BA3-0AF63F1CB8A1}" type="datetime1">
              <a:rPr lang="tr-TR"/>
              <a:pPr>
                <a:defRPr/>
              </a:pPr>
              <a:t>03.12.2018</a:t>
            </a:fld>
            <a:endParaRPr lang="tr-TR"/>
          </a:p>
        </p:txBody>
      </p:sp>
    </p:spTree>
    <p:extLst>
      <p:ext uri="{BB962C8B-B14F-4D97-AF65-F5344CB8AC3E}">
        <p14:creationId xmlns:p14="http://schemas.microsoft.com/office/powerpoint/2010/main" val="300018255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637F44CA-9756-40A8-BF5C-E04690B674EC}"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fld id="{61809994-C4ED-4B61-9F2C-1D6554FA7240}" type="datetime1">
              <a:rPr lang="tr-TR"/>
              <a:pPr>
                <a:defRPr/>
              </a:pPr>
              <a:t>03.12.2018</a:t>
            </a:fld>
            <a:endParaRPr lang="tr-TR"/>
          </a:p>
        </p:txBody>
      </p:sp>
    </p:spTree>
    <p:extLst>
      <p:ext uri="{BB962C8B-B14F-4D97-AF65-F5344CB8AC3E}">
        <p14:creationId xmlns:p14="http://schemas.microsoft.com/office/powerpoint/2010/main" val="197072679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tr-TR"/>
          </a:p>
        </p:txBody>
      </p:sp>
      <p:sp>
        <p:nvSpPr>
          <p:cNvPr id="5632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B3961563-C734-4EEE-8425-863B96765930}" type="slidenum">
              <a:rPr lang="tr-TR"/>
              <a:pPr>
                <a:defRPr/>
              </a:pPr>
              <a:t>‹#›</a:t>
            </a:fld>
            <a:endParaRPr lang="tr-T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tr-TR"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solidFill>
                  <a:schemeClr val="hlink"/>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solidFill>
                  <a:schemeClr val="hlink"/>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solidFill>
                  <a:schemeClr val="hlink"/>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633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8C157A1-D26A-4752-95C7-66F2802C9096}" type="datetime1">
              <a:rPr lang="tr-TR"/>
              <a:pPr>
                <a:defRPr/>
              </a:pPr>
              <a:t>03.12.2018</a:t>
            </a:fld>
            <a:endParaRPr lang="tr-TR"/>
          </a:p>
        </p:txBody>
      </p:sp>
    </p:spTree>
  </p:cSld>
  <p:clrMap bg1="lt1" tx1="dk1" bg2="lt2" tx2="dk2" accent1="accent1" accent2="accent2" accent3="accent3" accent4="accent4" accent5="accent5" accent6="accent6" hlink="hlink" folHlink="folHlink"/>
  <p:sldLayoutIdLst>
    <p:sldLayoutId id="2147485603" r:id="rId1"/>
    <p:sldLayoutId id="2147485592" r:id="rId2"/>
    <p:sldLayoutId id="2147485593" r:id="rId3"/>
    <p:sldLayoutId id="2147485594" r:id="rId4"/>
    <p:sldLayoutId id="2147485595" r:id="rId5"/>
    <p:sldLayoutId id="2147485596" r:id="rId6"/>
    <p:sldLayoutId id="2147485597" r:id="rId7"/>
    <p:sldLayoutId id="2147485598" r:id="rId8"/>
    <p:sldLayoutId id="2147485599" r:id="rId9"/>
    <p:sldLayoutId id="2147485600" r:id="rId10"/>
    <p:sldLayoutId id="2147485601" r:id="rId11"/>
    <p:sldLayoutId id="2147485602" r:id="rId12"/>
  </p:sldLayoutIdLst>
  <p:transition>
    <p:dissolve/>
  </p:transition>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5717" y="27384"/>
            <a:ext cx="9144001" cy="6858000"/>
          </a:xfrm>
          <a:prstGeom prst="rect">
            <a:avLst/>
          </a:prstGeom>
          <a:gradFill>
            <a:gsLst>
              <a:gs pos="0">
                <a:schemeClr val="accent6">
                  <a:lumMod val="20000"/>
                  <a:lumOff val="80000"/>
                </a:schemeClr>
              </a:gs>
              <a:gs pos="80000">
                <a:schemeClr val="accent5">
                  <a:shade val="93000"/>
                  <a:satMod val="130000"/>
                </a:schemeClr>
              </a:gs>
              <a:gs pos="100000">
                <a:schemeClr val="accent5">
                  <a:shade val="94000"/>
                  <a:satMod val="135000"/>
                </a:schemeClr>
              </a:gs>
            </a:gsLs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2800" b="1" dirty="0" smtClean="0">
              <a:solidFill>
                <a:schemeClr val="tx1"/>
              </a:solidFill>
              <a:effectLst>
                <a:outerShdw blurRad="38100" dist="38100" dir="2700000" algn="tl">
                  <a:srgbClr val="C0C0C0"/>
                </a:outerShdw>
              </a:effectLst>
              <a:latin typeface="Comic Sans MS" pitchFamily="66" charset="0"/>
            </a:endParaRPr>
          </a:p>
          <a:p>
            <a:pPr marL="342900" indent="-342900" algn="ctr" eaLnBrk="0" hangingPunct="0">
              <a:spcBef>
                <a:spcPct val="20000"/>
              </a:spcBef>
              <a:buClr>
                <a:srgbClr val="00007D"/>
              </a:buClr>
              <a:buSzPct val="75000"/>
              <a:defRPr/>
            </a:pPr>
            <a:r>
              <a:rPr lang="tr-TR" sz="2800" b="1" dirty="0" smtClean="0">
                <a:solidFill>
                  <a:schemeClr val="tx1"/>
                </a:solidFill>
                <a:effectLst>
                  <a:outerShdw blurRad="38100" dist="38100" dir="2700000" algn="tl">
                    <a:srgbClr val="C0C0C0"/>
                  </a:outerShdw>
                </a:effectLst>
                <a:latin typeface="Comic Sans MS" pitchFamily="66" charset="0"/>
              </a:rPr>
              <a:t>TURİZM EKONOMİSİ</a:t>
            </a:r>
          </a:p>
          <a:p>
            <a:pPr marL="342900" indent="-342900" algn="ctr" eaLnBrk="0" hangingPunct="0">
              <a:spcBef>
                <a:spcPct val="20000"/>
              </a:spcBef>
              <a:buClr>
                <a:srgbClr val="00007D"/>
              </a:buClr>
              <a:buSzPct val="75000"/>
              <a:defRPr/>
            </a:pPr>
            <a:endParaRPr lang="tr-TR" sz="2400" b="1" dirty="0">
              <a:solidFill>
                <a:schemeClr val="tx1"/>
              </a:solidFill>
              <a:effectLst>
                <a:outerShdw blurRad="38100" dist="38100" dir="2700000" algn="tl">
                  <a:srgbClr val="C0C0C0"/>
                </a:outerShdw>
              </a:effectLst>
              <a:latin typeface="Comic Sans MS" pitchFamily="66"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chemeClr val="tx1"/>
              </a:solidFill>
              <a:effectLst>
                <a:outerShdw blurRad="38100" dist="38100" dir="2700000" algn="tl">
                  <a:srgbClr val="C0C0C0"/>
                </a:outerShdw>
              </a:effectLst>
              <a:latin typeface="Comic Sans MS" pitchFamily="66"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latin typeface="Comic Sans MS" pitchFamily="66"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latin typeface="Comic Sans MS" pitchFamily="66"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latin typeface="Comic Sans MS" pitchFamily="66"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latin typeface="Comic Sans MS" pitchFamily="66" charset="0"/>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8" name="7 Dikdörtgen"/>
          <p:cNvSpPr/>
          <p:nvPr/>
        </p:nvSpPr>
        <p:spPr>
          <a:xfrm>
            <a:off x="2339975" y="4941888"/>
            <a:ext cx="4392613" cy="523875"/>
          </a:xfrm>
          <a:prstGeom prst="rect">
            <a:avLst/>
          </a:prstGeom>
        </p:spPr>
        <p:txBody>
          <a:bodyPr>
            <a:spAutoFit/>
          </a:bodyPr>
          <a:lstStyle/>
          <a:p>
            <a:pPr algn="ctr">
              <a:defRPr/>
            </a:pPr>
            <a:r>
              <a:rPr lang="tr-TR" sz="2800" b="1" dirty="0">
                <a:solidFill>
                  <a:srgbClr val="C00000"/>
                </a:solidFill>
                <a:effectLst>
                  <a:outerShdw blurRad="38100" dist="38100" dir="2700000" algn="tl">
                    <a:srgbClr val="C0C0C0"/>
                  </a:outerShdw>
                </a:effectLst>
                <a:latin typeface="Times New Roman" pitchFamily="18" charset="0"/>
                <a:cs typeface="Times New Roman" pitchFamily="18" charset="0"/>
              </a:rPr>
              <a:t>    </a:t>
            </a:r>
            <a:endParaRPr lang="tr-TR" sz="2400" dirty="0">
              <a:solidFill>
                <a:srgbClr val="C00000"/>
              </a:solidFill>
              <a:latin typeface="Times New Roman" pitchFamily="18" charset="0"/>
              <a:cs typeface="Times New Roman" pitchFamily="18" charset="0"/>
            </a:endParaRPr>
          </a:p>
        </p:txBody>
      </p:sp>
      <p:sp>
        <p:nvSpPr>
          <p:cNvPr id="3078" name="11 Dikdörtgen"/>
          <p:cNvSpPr>
            <a:spLocks noChangeArrowheads="1"/>
          </p:cNvSpPr>
          <p:nvPr/>
        </p:nvSpPr>
        <p:spPr bwMode="auto">
          <a:xfrm>
            <a:off x="1258888" y="5072063"/>
            <a:ext cx="691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tr-TR" sz="2400" b="1" i="1" dirty="0">
              <a:latin typeface="Comic Sans MS" pitchFamily="66" charset="0"/>
              <a:cs typeface="Times New Roman" pitchFamily="18" charset="0"/>
            </a:endParaRPr>
          </a:p>
          <a:p>
            <a:pPr algn="ctr"/>
            <a:r>
              <a:rPr lang="tr-TR" sz="2400" b="1" i="1" dirty="0">
                <a:latin typeface="Comic Sans MS" pitchFamily="66" charset="0"/>
                <a:cs typeface="Times New Roman" pitchFamily="18" charset="0"/>
              </a:rPr>
              <a:t>Doç. Dr. Sibel MEHTER AYKIN</a:t>
            </a:r>
          </a:p>
          <a:p>
            <a:pPr algn="ctr"/>
            <a:r>
              <a:rPr lang="tr-TR" sz="2400" b="1" i="1" dirty="0">
                <a:latin typeface="Comic Sans MS" pitchFamily="66" charset="0"/>
                <a:cs typeface="Times New Roman" pitchFamily="18" charset="0"/>
              </a:rPr>
              <a:t>Akdeniz Üniversitesi</a:t>
            </a:r>
          </a:p>
        </p:txBody>
      </p:sp>
      <p:sp>
        <p:nvSpPr>
          <p:cNvPr id="10" name="9 Dikdörtgen"/>
          <p:cNvSpPr/>
          <p:nvPr/>
        </p:nvSpPr>
        <p:spPr>
          <a:xfrm>
            <a:off x="-35717" y="1988840"/>
            <a:ext cx="9179717" cy="3046988"/>
          </a:xfrm>
          <a:prstGeom prst="rect">
            <a:avLst/>
          </a:prstGeom>
        </p:spPr>
        <p:txBody>
          <a:bodyPr wrap="square">
            <a:spAutoFit/>
          </a:bodyPr>
          <a:lstStyle/>
          <a:p>
            <a:pPr marL="342900" indent="-342900" algn="ctr">
              <a:spcBef>
                <a:spcPts val="0"/>
              </a:spcBef>
              <a:spcAft>
                <a:spcPts val="0"/>
              </a:spcAft>
              <a:buClr>
                <a:schemeClr val="bg2"/>
              </a:buClr>
              <a:buSzPct val="75000"/>
              <a:tabLst>
                <a:tab pos="2333625" algn="l"/>
              </a:tabLst>
              <a:defRPr/>
            </a:pPr>
            <a:endParaRPr lang="tr-TR" sz="2400" b="1" dirty="0" smtClean="0">
              <a:solidFill>
                <a:srgbClr val="FF0000"/>
              </a:solidFill>
            </a:endParaRPr>
          </a:p>
          <a:p>
            <a:pPr algn="ctr">
              <a:defRPr/>
            </a:pPr>
            <a:r>
              <a:rPr lang="tr-TR" sz="2800" b="1" dirty="0" smtClean="0">
                <a:solidFill>
                  <a:srgbClr val="FF0000"/>
                </a:solidFill>
                <a:latin typeface="Comic Sans MS" pitchFamily="66" charset="0"/>
              </a:rPr>
              <a:t>AVRUPA BİRLİĞİ’NİN TURİZM POLİTİKASININ ANA HATLARI</a:t>
            </a:r>
          </a:p>
          <a:p>
            <a:pPr algn="ctr">
              <a:defRPr/>
            </a:pPr>
            <a:endParaRPr lang="tr-TR" sz="2800" b="1" dirty="0" smtClean="0">
              <a:solidFill>
                <a:srgbClr val="FF0000"/>
              </a:solidFill>
              <a:latin typeface="Comic Sans MS" pitchFamily="66" charset="0"/>
            </a:endParaRPr>
          </a:p>
          <a:p>
            <a:pPr algn="ctr">
              <a:defRPr/>
            </a:pPr>
            <a:r>
              <a:rPr lang="tr-TR" sz="2800" b="1" dirty="0" smtClean="0">
                <a:solidFill>
                  <a:srgbClr val="FF0000"/>
                </a:solidFill>
                <a:latin typeface="Comic Sans MS" pitchFamily="66" charset="0"/>
              </a:rPr>
              <a:t>Bu sunum I. Uluslararası Sürdürülebilir Turizm Kongresinde (23-25 Kasım 2017 Kastamonu) sunulan tebliğin özetini içermektedir. </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27384"/>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r>
              <a:rPr lang="tr-TR" sz="3200" b="1" dirty="0" smtClean="0">
                <a:solidFill>
                  <a:srgbClr val="FFFFFF"/>
                </a:solidFill>
                <a:effectLst>
                  <a:outerShdw blurRad="38100" dist="38100" dir="2700000" algn="tl">
                    <a:srgbClr val="C0C0C0"/>
                  </a:outerShdw>
                </a:effectLst>
              </a:rPr>
              <a:t>  </a:t>
            </a:r>
            <a:endParaRPr lang="tr-TR" sz="3200" b="1" dirty="0">
              <a:solidFill>
                <a:srgbClr val="FFFFFF"/>
              </a:solidFill>
              <a:effectLst>
                <a:outerShdw blurRad="38100" dist="38100" dir="2700000" algn="tl">
                  <a:srgbClr val="C0C0C0"/>
                </a:outerShdw>
              </a:effectLst>
            </a:endParaRPr>
          </a:p>
        </p:txBody>
      </p:sp>
      <p:sp>
        <p:nvSpPr>
          <p:cNvPr id="7173" name="9 Dikdörtgen"/>
          <p:cNvSpPr>
            <a:spLocks noChangeArrowheads="1"/>
          </p:cNvSpPr>
          <p:nvPr/>
        </p:nvSpPr>
        <p:spPr bwMode="auto">
          <a:xfrm>
            <a:off x="0" y="0"/>
            <a:ext cx="9036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3200" b="1" dirty="0" smtClean="0">
                <a:latin typeface="Comic Sans MS" pitchFamily="66" charset="0"/>
              </a:rPr>
              <a:t>AB TURİZM STRATEJİSİ</a:t>
            </a:r>
          </a:p>
          <a:p>
            <a:pPr algn="ctr"/>
            <a:r>
              <a:rPr lang="tr-TR" sz="3200" dirty="0">
                <a:latin typeface="Comic Sans MS" pitchFamily="66" charset="0"/>
              </a:rPr>
              <a:t> </a:t>
            </a:r>
            <a:endParaRPr lang="tr-TR" sz="2000" dirty="0">
              <a:latin typeface="Comic Sans MS" pitchFamily="66"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481537192"/>
              </p:ext>
            </p:extLst>
          </p:nvPr>
        </p:nvGraphicFramePr>
        <p:xfrm>
          <a:off x="74388" y="617800"/>
          <a:ext cx="9069611" cy="6223000"/>
        </p:xfrm>
        <a:graphic>
          <a:graphicData uri="http://schemas.openxmlformats.org/drawingml/2006/table">
            <a:tbl>
              <a:tblPr firstRow="1" bandRow="1">
                <a:tableStyleId>{073A0DAA-6AF3-43AB-8588-CEC1D06C72B9}</a:tableStyleId>
              </a:tblPr>
              <a:tblGrid>
                <a:gridCol w="2374300"/>
                <a:gridCol w="6695311"/>
              </a:tblGrid>
              <a:tr h="370840">
                <a:tc>
                  <a:txBody>
                    <a:bodyPr/>
                    <a:lstStyle/>
                    <a:p>
                      <a:pPr algn="ctr"/>
                      <a:r>
                        <a:rPr lang="tr-TR" dirty="0" smtClean="0">
                          <a:solidFill>
                            <a:schemeClr val="bg1"/>
                          </a:solidFill>
                          <a:latin typeface="Comic Sans MS" pitchFamily="66" charset="0"/>
                        </a:rPr>
                        <a:t>AKSLAR</a:t>
                      </a:r>
                      <a:endParaRPr lang="tr-TR" dirty="0">
                        <a:solidFill>
                          <a:schemeClr val="bg1"/>
                        </a:solidFill>
                        <a:latin typeface="Comic Sans MS" pitchFamily="66" charset="0"/>
                      </a:endParaRPr>
                    </a:p>
                  </a:txBody>
                  <a:tcPr>
                    <a:solidFill>
                      <a:srgbClr val="3333CC"/>
                    </a:solidFill>
                  </a:tcPr>
                </a:tc>
                <a:tc>
                  <a:txBody>
                    <a:bodyPr/>
                    <a:lstStyle/>
                    <a:p>
                      <a:pPr algn="ctr"/>
                      <a:r>
                        <a:rPr lang="tr-TR" dirty="0" smtClean="0">
                          <a:solidFill>
                            <a:schemeClr val="bg1"/>
                          </a:solidFill>
                          <a:latin typeface="Comic Sans MS" pitchFamily="66" charset="0"/>
                        </a:rPr>
                        <a:t>ARAÇLAR</a:t>
                      </a:r>
                      <a:endParaRPr lang="tr-TR" dirty="0">
                        <a:solidFill>
                          <a:schemeClr val="bg1"/>
                        </a:solidFill>
                        <a:latin typeface="Comic Sans MS" pitchFamily="66" charset="0"/>
                      </a:endParaRPr>
                    </a:p>
                  </a:txBody>
                  <a:tcPr>
                    <a:solidFill>
                      <a:srgbClr val="3333CC"/>
                    </a:solidFill>
                  </a:tcPr>
                </a:tc>
              </a:tr>
              <a:tr h="370840">
                <a:tc>
                  <a:txBody>
                    <a:bodyPr/>
                    <a:lstStyle/>
                    <a:p>
                      <a:r>
                        <a:rPr lang="tr-TR" dirty="0" smtClean="0">
                          <a:solidFill>
                            <a:schemeClr val="tx1"/>
                          </a:solidFill>
                          <a:latin typeface="Comic Sans MS" pitchFamily="66" charset="0"/>
                        </a:rPr>
                        <a:t>Turiz</a:t>
                      </a:r>
                      <a:r>
                        <a:rPr lang="tr-TR" baseline="0" dirty="0" smtClean="0">
                          <a:solidFill>
                            <a:schemeClr val="tx1"/>
                          </a:solidFill>
                          <a:latin typeface="Comic Sans MS" pitchFamily="66" charset="0"/>
                        </a:rPr>
                        <a:t>m işletmelerinin r</a:t>
                      </a:r>
                      <a:r>
                        <a:rPr lang="tr-TR" dirty="0" smtClean="0">
                          <a:solidFill>
                            <a:schemeClr val="tx1"/>
                          </a:solidFill>
                          <a:latin typeface="Comic Sans MS" pitchFamily="66" charset="0"/>
                        </a:rPr>
                        <a:t>ekabet</a:t>
                      </a:r>
                      <a:r>
                        <a:rPr lang="tr-TR" baseline="0" dirty="0" smtClean="0">
                          <a:solidFill>
                            <a:schemeClr val="tx1"/>
                          </a:solidFill>
                          <a:latin typeface="Comic Sans MS" pitchFamily="66" charset="0"/>
                        </a:rPr>
                        <a:t> gücünün artırılması</a:t>
                      </a:r>
                      <a:endParaRPr lang="tr-TR" dirty="0">
                        <a:solidFill>
                          <a:schemeClr val="tx1"/>
                        </a:solidFill>
                        <a:latin typeface="Comic Sans MS" pitchFamily="66" charset="0"/>
                      </a:endParaRPr>
                    </a:p>
                  </a:txBody>
                  <a:tcPr>
                    <a:solidFill>
                      <a:schemeClr val="bg2">
                        <a:lumMod val="20000"/>
                        <a:lumOff val="80000"/>
                      </a:schemeClr>
                    </a:solidFill>
                  </a:tcPr>
                </a:tc>
                <a:tc>
                  <a:txBody>
                    <a:bodyPr/>
                    <a:lstStyle/>
                    <a:p>
                      <a:pPr marL="285750" indent="-285750">
                        <a:buFont typeface="Wingdings" pitchFamily="2" charset="2"/>
                        <a:buChar char="§"/>
                      </a:pPr>
                      <a:r>
                        <a:rPr lang="tr-TR" baseline="0" dirty="0" smtClean="0">
                          <a:solidFill>
                            <a:schemeClr val="tx1"/>
                          </a:solidFill>
                          <a:latin typeface="Comic Sans MS" pitchFamily="66" charset="0"/>
                        </a:rPr>
                        <a:t>Var olan turizm potansiyelinin gerçekleştirilmesi: Kıyı turizmi, kültür turizmi, kırsal turizm, diğer alternatif turizm türleri</a:t>
                      </a:r>
                    </a:p>
                    <a:p>
                      <a:pPr marL="285750" indent="-285750">
                        <a:buFont typeface="Wingdings" pitchFamily="2" charset="2"/>
                        <a:buChar char="§"/>
                      </a:pPr>
                      <a:r>
                        <a:rPr lang="tr-TR" baseline="0" dirty="0" smtClean="0">
                          <a:solidFill>
                            <a:schemeClr val="tx1"/>
                          </a:solidFill>
                          <a:latin typeface="Comic Sans MS" pitchFamily="66" charset="0"/>
                        </a:rPr>
                        <a:t>Herkes için Turizm İnisiyatifi (CALYPSO, sosyal turizm, engelsiz turizm, vb.)</a:t>
                      </a:r>
                    </a:p>
                    <a:p>
                      <a:pPr marL="285750" indent="-285750">
                        <a:buFont typeface="Wingdings" pitchFamily="2" charset="2"/>
                        <a:buChar char="§"/>
                      </a:pPr>
                      <a:r>
                        <a:rPr lang="tr-TR" sz="1800" kern="1200" dirty="0" smtClean="0">
                          <a:solidFill>
                            <a:schemeClr val="dk1"/>
                          </a:solidFill>
                          <a:effectLst/>
                          <a:latin typeface="Comic Sans MS" pitchFamily="66" charset="0"/>
                          <a:ea typeface="+mn-ea"/>
                          <a:cs typeface="+mn-cs"/>
                        </a:rPr>
                        <a:t>Turizm istatistiklerinin derlenmesi ve piyasaların gözetimi-denetimi (Market </a:t>
                      </a:r>
                      <a:r>
                        <a:rPr lang="tr-TR" sz="1800" kern="1200" dirty="0" err="1" smtClean="0">
                          <a:solidFill>
                            <a:schemeClr val="dk1"/>
                          </a:solidFill>
                          <a:effectLst/>
                          <a:latin typeface="Comic Sans MS" pitchFamily="66" charset="0"/>
                          <a:ea typeface="+mn-ea"/>
                          <a:cs typeface="+mn-cs"/>
                        </a:rPr>
                        <a:t>Scoreboard</a:t>
                      </a:r>
                      <a:r>
                        <a:rPr lang="tr-TR" sz="1800" kern="1200" dirty="0" smtClean="0">
                          <a:solidFill>
                            <a:schemeClr val="dk1"/>
                          </a:solidFill>
                          <a:effectLst/>
                          <a:latin typeface="Comic Sans MS" pitchFamily="66" charset="0"/>
                          <a:ea typeface="+mn-ea"/>
                          <a:cs typeface="+mn-cs"/>
                        </a:rPr>
                        <a:t>, Virtual </a:t>
                      </a:r>
                      <a:r>
                        <a:rPr lang="tr-TR" sz="1800" kern="1200" dirty="0" err="1" smtClean="0">
                          <a:solidFill>
                            <a:schemeClr val="dk1"/>
                          </a:solidFill>
                          <a:effectLst/>
                          <a:latin typeface="Comic Sans MS" pitchFamily="66" charset="0"/>
                          <a:ea typeface="+mn-ea"/>
                          <a:cs typeface="+mn-cs"/>
                        </a:rPr>
                        <a:t>Tourism</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Observatory</a:t>
                      </a:r>
                      <a:r>
                        <a:rPr lang="tr-TR" sz="1800" kern="1200" dirty="0" smtClean="0">
                          <a:solidFill>
                            <a:schemeClr val="dk1"/>
                          </a:solidFill>
                          <a:effectLst/>
                          <a:latin typeface="Comic Sans MS" pitchFamily="66" charset="0"/>
                          <a:ea typeface="+mn-ea"/>
                          <a:cs typeface="+mn-cs"/>
                        </a:rPr>
                        <a:t> (VTO), </a:t>
                      </a:r>
                      <a:r>
                        <a:rPr lang="tr-TR" sz="1800" kern="1200" dirty="0" err="1" smtClean="0">
                          <a:solidFill>
                            <a:schemeClr val="dk1"/>
                          </a:solidFill>
                          <a:effectLst/>
                          <a:latin typeface="Comic Sans MS" pitchFamily="66" charset="0"/>
                          <a:ea typeface="+mn-ea"/>
                          <a:cs typeface="+mn-cs"/>
                        </a:rPr>
                        <a:t>Eurobarometer</a:t>
                      </a:r>
                      <a:r>
                        <a:rPr lang="tr-TR" sz="1800" kern="1200" dirty="0" smtClean="0">
                          <a:solidFill>
                            <a:schemeClr val="dk1"/>
                          </a:solidFill>
                          <a:effectLst/>
                          <a:latin typeface="Comic Sans MS" pitchFamily="66" charset="0"/>
                          <a:ea typeface="+mn-ea"/>
                          <a:cs typeface="+mn-cs"/>
                        </a:rPr>
                        <a:t>)</a:t>
                      </a:r>
                    </a:p>
                    <a:p>
                      <a:pPr marL="285750" indent="-285750">
                        <a:buFont typeface="Wingdings" pitchFamily="2" charset="2"/>
                        <a:buChar char="§"/>
                      </a:pPr>
                      <a:r>
                        <a:rPr lang="tr-TR" sz="1800" kern="1200" dirty="0" smtClean="0">
                          <a:solidFill>
                            <a:schemeClr val="dk1"/>
                          </a:solidFill>
                          <a:effectLst/>
                          <a:latin typeface="Comic Sans MS" pitchFamily="66" charset="0"/>
                          <a:ea typeface="+mn-ea"/>
                          <a:cs typeface="+mn-cs"/>
                        </a:rPr>
                        <a:t>Bilgi ve iletişim teknolojileri (</a:t>
                      </a:r>
                      <a:r>
                        <a:rPr lang="tr-TR" sz="1800" kern="1200" dirty="0" err="1" smtClean="0">
                          <a:solidFill>
                            <a:schemeClr val="dk1"/>
                          </a:solidFill>
                          <a:effectLst/>
                          <a:latin typeface="Comic Sans MS" pitchFamily="66" charset="0"/>
                          <a:ea typeface="+mn-ea"/>
                          <a:cs typeface="+mn-cs"/>
                        </a:rPr>
                        <a:t>BİT’ler</a:t>
                      </a:r>
                      <a:r>
                        <a:rPr lang="tr-TR" sz="1800" kern="1200" dirty="0" smtClean="0">
                          <a:solidFill>
                            <a:schemeClr val="dk1"/>
                          </a:solidFill>
                          <a:effectLst/>
                          <a:latin typeface="Comic Sans MS" pitchFamily="66" charset="0"/>
                          <a:ea typeface="+mn-ea"/>
                          <a:cs typeface="+mn-cs"/>
                        </a:rPr>
                        <a:t>) ile turizm platformunun tesis edilmesi (</a:t>
                      </a:r>
                      <a:r>
                        <a:rPr lang="tr-TR" sz="1800" kern="1200" dirty="0" err="1" smtClean="0">
                          <a:solidFill>
                            <a:schemeClr val="dk1"/>
                          </a:solidFill>
                          <a:effectLst/>
                          <a:latin typeface="Comic Sans MS" pitchFamily="66" charset="0"/>
                          <a:ea typeface="+mn-ea"/>
                          <a:cs typeface="+mn-cs"/>
                        </a:rPr>
                        <a:t>Tourismlink</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Tourism</a:t>
                      </a:r>
                      <a:r>
                        <a:rPr lang="tr-TR" sz="1800" kern="1200" dirty="0" smtClean="0">
                          <a:solidFill>
                            <a:schemeClr val="dk1"/>
                          </a:solidFill>
                          <a:effectLst/>
                          <a:latin typeface="Comic Sans MS" pitchFamily="66" charset="0"/>
                          <a:ea typeface="+mn-ea"/>
                          <a:cs typeface="+mn-cs"/>
                        </a:rPr>
                        <a:t> Business </a:t>
                      </a:r>
                      <a:r>
                        <a:rPr lang="tr-TR" sz="1800" kern="1200" dirty="0" err="1" smtClean="0">
                          <a:solidFill>
                            <a:schemeClr val="dk1"/>
                          </a:solidFill>
                          <a:effectLst/>
                          <a:latin typeface="Comic Sans MS" pitchFamily="66" charset="0"/>
                          <a:ea typeface="+mn-ea"/>
                          <a:cs typeface="+mn-cs"/>
                        </a:rPr>
                        <a:t>Support</a:t>
                      </a:r>
                      <a:r>
                        <a:rPr lang="tr-TR" sz="1800" kern="1200" dirty="0" smtClean="0">
                          <a:solidFill>
                            <a:schemeClr val="dk1"/>
                          </a:solidFill>
                          <a:effectLst/>
                          <a:latin typeface="Comic Sans MS" pitchFamily="66" charset="0"/>
                          <a:ea typeface="+mn-ea"/>
                          <a:cs typeface="+mn-cs"/>
                        </a:rPr>
                        <a:t> Portal)</a:t>
                      </a:r>
                    </a:p>
                    <a:p>
                      <a:pPr marL="285750" indent="-285750">
                        <a:buFont typeface="Wingdings" pitchFamily="2" charset="2"/>
                        <a:buChar char="§"/>
                      </a:pPr>
                      <a:r>
                        <a:rPr lang="tr-TR" sz="1800" kern="1200" dirty="0" smtClean="0">
                          <a:solidFill>
                            <a:schemeClr val="dk1"/>
                          </a:solidFill>
                          <a:effectLst/>
                          <a:latin typeface="Comic Sans MS" pitchFamily="66" charset="0"/>
                          <a:ea typeface="+mn-ea"/>
                          <a:cs typeface="+mn-cs"/>
                        </a:rPr>
                        <a:t>Avrupa İşletmeler Ağı içerisinde turizm ve kültürel miras sektör grubunun oluşturulması (Enterprise Europe Network – </a:t>
                      </a:r>
                      <a:r>
                        <a:rPr lang="tr-TR" sz="1800" kern="1200" dirty="0" err="1" smtClean="0">
                          <a:solidFill>
                            <a:schemeClr val="dk1"/>
                          </a:solidFill>
                          <a:effectLst/>
                          <a:latin typeface="Comic Sans MS" pitchFamily="66" charset="0"/>
                          <a:ea typeface="+mn-ea"/>
                          <a:cs typeface="+mn-cs"/>
                        </a:rPr>
                        <a:t>Tourism</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and</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Cultural</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Heritage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Sector</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Group</a:t>
                      </a:r>
                      <a:r>
                        <a:rPr lang="tr-TR" sz="1800" kern="1200" dirty="0" smtClean="0">
                          <a:solidFill>
                            <a:schemeClr val="dk1"/>
                          </a:solidFill>
                          <a:effectLst/>
                          <a:latin typeface="Comic Sans MS" pitchFamily="66" charset="0"/>
                          <a:ea typeface="+mn-ea"/>
                          <a:cs typeface="+mn-cs"/>
                        </a:rPr>
                        <a:t>)</a:t>
                      </a:r>
                    </a:p>
                    <a:p>
                      <a:pPr marL="285750" indent="-285750">
                        <a:buFont typeface="Wingdings" pitchFamily="2" charset="2"/>
                        <a:buChar char="§"/>
                      </a:pPr>
                      <a:r>
                        <a:rPr lang="tr-TR" sz="1800" kern="1200" dirty="0" smtClean="0">
                          <a:solidFill>
                            <a:schemeClr val="dk1"/>
                          </a:solidFill>
                          <a:effectLst/>
                          <a:latin typeface="Comic Sans MS" pitchFamily="66" charset="0"/>
                          <a:ea typeface="+mn-ea"/>
                          <a:cs typeface="+mn-cs"/>
                        </a:rPr>
                        <a:t>Mesleki bilgi ve becerilerin geliştirilmesi: Turizmde Beceri ve Yetkinlik Çerçevesi (</a:t>
                      </a:r>
                      <a:r>
                        <a:rPr lang="tr-TR" sz="1800" kern="1200" dirty="0" err="1" smtClean="0">
                          <a:solidFill>
                            <a:schemeClr val="dk1"/>
                          </a:solidFill>
                          <a:effectLst/>
                          <a:latin typeface="Comic Sans MS" pitchFamily="66" charset="0"/>
                          <a:ea typeface="+mn-ea"/>
                          <a:cs typeface="+mn-cs"/>
                        </a:rPr>
                        <a:t>Tourism</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Skills</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and</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Competence</a:t>
                      </a:r>
                      <a:r>
                        <a:rPr lang="tr-TR" sz="1800" kern="1200" dirty="0" smtClean="0">
                          <a:solidFill>
                            <a:schemeClr val="dk1"/>
                          </a:solidFill>
                          <a:effectLst/>
                          <a:latin typeface="Comic Sans MS" pitchFamily="66" charset="0"/>
                          <a:ea typeface="+mn-ea"/>
                          <a:cs typeface="+mn-cs"/>
                        </a:rPr>
                        <a:t> Framework), EURES (</a:t>
                      </a:r>
                      <a:r>
                        <a:rPr lang="tr-TR" sz="1800" kern="1200" dirty="0" err="1" smtClean="0">
                          <a:solidFill>
                            <a:schemeClr val="dk1"/>
                          </a:solidFill>
                          <a:effectLst/>
                          <a:latin typeface="Comic Sans MS" pitchFamily="66" charset="0"/>
                          <a:ea typeface="+mn-ea"/>
                          <a:cs typeface="+mn-cs"/>
                        </a:rPr>
                        <a:t>the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Job</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Mobility</a:t>
                      </a:r>
                      <a:r>
                        <a:rPr lang="tr-TR" sz="1800" kern="1200" dirty="0" smtClean="0">
                          <a:solidFill>
                            <a:schemeClr val="dk1"/>
                          </a:solidFill>
                          <a:effectLst/>
                          <a:latin typeface="Comic Sans MS" pitchFamily="66" charset="0"/>
                          <a:ea typeface="+mn-ea"/>
                          <a:cs typeface="+mn-cs"/>
                        </a:rPr>
                        <a:t> Portal)</a:t>
                      </a:r>
                    </a:p>
                    <a:p>
                      <a:pPr marL="285750" indent="-285750">
                        <a:buFont typeface="Wingdings" pitchFamily="2" charset="2"/>
                        <a:buChar char="§"/>
                      </a:pPr>
                      <a:r>
                        <a:rPr lang="tr-TR" sz="1800" kern="1200" dirty="0" smtClean="0">
                          <a:solidFill>
                            <a:srgbClr val="FF0000"/>
                          </a:solidFill>
                          <a:effectLst/>
                          <a:latin typeface="Comic Sans MS" pitchFamily="66" charset="0"/>
                          <a:ea typeface="+mn-ea"/>
                          <a:cs typeface="+mn-cs"/>
                        </a:rPr>
                        <a:t>Uluslararası işbirliklerinin geliştirilmesi ve deklarasyon imzalanması (2018 AB-Çin Turizm Yılı; BRIC Ülkeleri: Brezilya, Rusya, Hindistan, Çin; Latin Amerika ve Akdeniz Ülkeleri)</a:t>
                      </a:r>
                      <a:endParaRPr lang="tr-TR" dirty="0">
                        <a:solidFill>
                          <a:srgbClr val="FF0000"/>
                        </a:solidFill>
                        <a:latin typeface="Comic Sans MS" pitchFamily="66" charset="0"/>
                      </a:endParaRP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3594070433"/>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r>
              <a:rPr lang="tr-TR" sz="3200" b="1" dirty="0" smtClean="0">
                <a:solidFill>
                  <a:srgbClr val="FFFFFF"/>
                </a:solidFill>
                <a:effectLst>
                  <a:outerShdw blurRad="38100" dist="38100" dir="2700000" algn="tl">
                    <a:srgbClr val="C0C0C0"/>
                  </a:outerShdw>
                </a:effectLst>
              </a:rPr>
              <a:t>  </a:t>
            </a:r>
            <a:endParaRPr lang="tr-TR" sz="3200" b="1" dirty="0">
              <a:solidFill>
                <a:srgbClr val="FFFFFF"/>
              </a:solidFill>
              <a:effectLst>
                <a:outerShdw blurRad="38100" dist="38100" dir="2700000" algn="tl">
                  <a:srgbClr val="C0C0C0"/>
                </a:outerShdw>
              </a:effectLst>
            </a:endParaRPr>
          </a:p>
        </p:txBody>
      </p:sp>
      <p:sp>
        <p:nvSpPr>
          <p:cNvPr id="7173" name="9 Dikdörtgen"/>
          <p:cNvSpPr>
            <a:spLocks noChangeArrowheads="1"/>
          </p:cNvSpPr>
          <p:nvPr/>
        </p:nvSpPr>
        <p:spPr bwMode="auto">
          <a:xfrm>
            <a:off x="0" y="0"/>
            <a:ext cx="9036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3200" b="1" dirty="0" smtClean="0">
                <a:latin typeface="Comic Sans MS" pitchFamily="66" charset="0"/>
              </a:rPr>
              <a:t>AB TURİZM STRATEJİSİ</a:t>
            </a:r>
          </a:p>
          <a:p>
            <a:pPr algn="ctr"/>
            <a:r>
              <a:rPr lang="tr-TR" sz="3200" dirty="0">
                <a:latin typeface="Comic Sans MS" pitchFamily="66" charset="0"/>
              </a:rPr>
              <a:t> </a:t>
            </a:r>
            <a:endParaRPr lang="tr-TR" sz="2000" dirty="0">
              <a:latin typeface="Comic Sans MS" pitchFamily="66"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965546217"/>
              </p:ext>
            </p:extLst>
          </p:nvPr>
        </p:nvGraphicFramePr>
        <p:xfrm>
          <a:off x="74389" y="538609"/>
          <a:ext cx="8928546" cy="4577080"/>
        </p:xfrm>
        <a:graphic>
          <a:graphicData uri="http://schemas.openxmlformats.org/drawingml/2006/table">
            <a:tbl>
              <a:tblPr firstRow="1" bandRow="1">
                <a:tableStyleId>{073A0DAA-6AF3-43AB-8588-CEC1D06C72B9}</a:tableStyleId>
              </a:tblPr>
              <a:tblGrid>
                <a:gridCol w="2697411"/>
                <a:gridCol w="6231135"/>
              </a:tblGrid>
              <a:tr h="370840">
                <a:tc>
                  <a:txBody>
                    <a:bodyPr/>
                    <a:lstStyle/>
                    <a:p>
                      <a:pPr algn="ctr"/>
                      <a:r>
                        <a:rPr lang="tr-TR" dirty="0" smtClean="0">
                          <a:solidFill>
                            <a:schemeClr val="bg1"/>
                          </a:solidFill>
                          <a:latin typeface="Comic Sans MS" pitchFamily="66" charset="0"/>
                        </a:rPr>
                        <a:t>AKSLAR</a:t>
                      </a:r>
                      <a:endParaRPr lang="tr-TR" dirty="0">
                        <a:solidFill>
                          <a:schemeClr val="bg1"/>
                        </a:solidFill>
                        <a:latin typeface="Comic Sans MS" pitchFamily="66" charset="0"/>
                      </a:endParaRPr>
                    </a:p>
                  </a:txBody>
                  <a:tcPr>
                    <a:solidFill>
                      <a:srgbClr val="3333CC"/>
                    </a:solidFill>
                  </a:tcPr>
                </a:tc>
                <a:tc>
                  <a:txBody>
                    <a:bodyPr/>
                    <a:lstStyle/>
                    <a:p>
                      <a:pPr algn="ctr"/>
                      <a:r>
                        <a:rPr lang="tr-TR" dirty="0" smtClean="0">
                          <a:solidFill>
                            <a:schemeClr val="bg1"/>
                          </a:solidFill>
                          <a:latin typeface="Comic Sans MS" pitchFamily="66" charset="0"/>
                        </a:rPr>
                        <a:t>ARAÇLAR</a:t>
                      </a:r>
                      <a:endParaRPr lang="tr-TR" dirty="0">
                        <a:solidFill>
                          <a:schemeClr val="bg1"/>
                        </a:solidFill>
                        <a:latin typeface="Comic Sans MS" pitchFamily="66" charset="0"/>
                      </a:endParaRPr>
                    </a:p>
                  </a:txBody>
                  <a:tcPr>
                    <a:solidFill>
                      <a:srgbClr val="3333CC"/>
                    </a:solidFill>
                  </a:tcPr>
                </a:tc>
              </a:tr>
              <a:tr h="370840">
                <a:tc>
                  <a:txBody>
                    <a:bodyPr/>
                    <a:lstStyle/>
                    <a:p>
                      <a:r>
                        <a:rPr lang="tr-TR" dirty="0" smtClean="0">
                          <a:solidFill>
                            <a:schemeClr val="tx1"/>
                          </a:solidFill>
                          <a:latin typeface="Comic Sans MS" pitchFamily="66" charset="0"/>
                        </a:rPr>
                        <a:t>Sürdürülebilir, sorumlu, yüksek kaliteli</a:t>
                      </a:r>
                      <a:r>
                        <a:rPr lang="tr-TR" baseline="0" dirty="0" smtClean="0">
                          <a:solidFill>
                            <a:schemeClr val="tx1"/>
                          </a:solidFill>
                          <a:latin typeface="Comic Sans MS" pitchFamily="66" charset="0"/>
                        </a:rPr>
                        <a:t> turizm anlayışının yerleştirilmesi</a:t>
                      </a:r>
                      <a:endParaRPr lang="tr-TR" dirty="0">
                        <a:solidFill>
                          <a:schemeClr val="tx1"/>
                        </a:solidFill>
                        <a:latin typeface="Comic Sans MS" pitchFamily="66" charset="0"/>
                      </a:endParaRPr>
                    </a:p>
                  </a:txBody>
                  <a:tcPr>
                    <a:solidFill>
                      <a:schemeClr val="bg2">
                        <a:lumMod val="20000"/>
                        <a:lumOff val="80000"/>
                      </a:schemeClr>
                    </a:solidFill>
                  </a:tcPr>
                </a:tc>
                <a:tc>
                  <a:txBody>
                    <a:bodyPr/>
                    <a:lstStyle/>
                    <a:p>
                      <a:pPr marL="285750" lvl="0" indent="-285750">
                        <a:buFont typeface="Wingdings" pitchFamily="2" charset="2"/>
                        <a:buChar char="§"/>
                      </a:pPr>
                      <a:r>
                        <a:rPr lang="tr-TR" sz="1800" kern="1200" dirty="0" smtClean="0">
                          <a:solidFill>
                            <a:srgbClr val="FF0000"/>
                          </a:solidFill>
                          <a:effectLst/>
                          <a:latin typeface="Comic Sans MS" pitchFamily="66" charset="0"/>
                          <a:ea typeface="+mn-ea"/>
                          <a:cs typeface="+mn-cs"/>
                        </a:rPr>
                        <a:t>Avrupa Sürdürülebilir ve Sorumlu Turizm Şartı</a:t>
                      </a:r>
                    </a:p>
                    <a:p>
                      <a:pPr marL="285750" lvl="0" indent="-285750">
                        <a:buFont typeface="Wingdings" pitchFamily="2" charset="2"/>
                        <a:buChar char="§"/>
                      </a:pPr>
                      <a:r>
                        <a:rPr lang="tr-TR" sz="1800" kern="1200" dirty="0" smtClean="0">
                          <a:solidFill>
                            <a:schemeClr val="dk1"/>
                          </a:solidFill>
                          <a:effectLst/>
                          <a:latin typeface="Comic Sans MS" pitchFamily="66" charset="0"/>
                          <a:ea typeface="+mn-ea"/>
                          <a:cs typeface="+mn-cs"/>
                        </a:rPr>
                        <a:t>Kıyı </a:t>
                      </a:r>
                      <a:r>
                        <a:rPr lang="tr-TR" sz="1800" kern="1200" dirty="0" smtClean="0">
                          <a:solidFill>
                            <a:schemeClr val="dk1"/>
                          </a:solidFill>
                          <a:effectLst/>
                          <a:latin typeface="Comic Sans MS" pitchFamily="66" charset="0"/>
                          <a:ea typeface="+mn-ea"/>
                          <a:cs typeface="+mn-cs"/>
                        </a:rPr>
                        <a:t>ve Deniz Turizmi </a:t>
                      </a:r>
                      <a:r>
                        <a:rPr lang="tr-TR" sz="1800" kern="1200" dirty="0" smtClean="0">
                          <a:solidFill>
                            <a:schemeClr val="dk1"/>
                          </a:solidFill>
                          <a:effectLst/>
                          <a:latin typeface="Comic Sans MS" pitchFamily="66" charset="0"/>
                          <a:ea typeface="+mn-ea"/>
                          <a:cs typeface="+mn-cs"/>
                        </a:rPr>
                        <a:t>Stratejisi</a:t>
                      </a:r>
                      <a:endParaRPr lang="tr-TR" sz="1800" kern="1200" dirty="0" smtClean="0">
                        <a:solidFill>
                          <a:schemeClr val="dk1"/>
                        </a:solidFill>
                        <a:effectLst/>
                        <a:latin typeface="Comic Sans MS" pitchFamily="66" charset="0"/>
                        <a:ea typeface="+mn-ea"/>
                        <a:cs typeface="+mn-cs"/>
                      </a:endParaRPr>
                    </a:p>
                    <a:p>
                      <a:pPr marL="285750" lvl="0" indent="-285750">
                        <a:buFont typeface="Wingdings" pitchFamily="2" charset="2"/>
                        <a:buChar char="§"/>
                      </a:pPr>
                      <a:r>
                        <a:rPr lang="tr-TR" sz="1800" kern="1200" dirty="0" smtClean="0">
                          <a:solidFill>
                            <a:schemeClr val="dk1"/>
                          </a:solidFill>
                          <a:effectLst/>
                          <a:latin typeface="Comic Sans MS" pitchFamily="66" charset="0"/>
                          <a:ea typeface="+mn-ea"/>
                          <a:cs typeface="+mn-cs"/>
                        </a:rPr>
                        <a:t>Avrupa İşletmeler </a:t>
                      </a:r>
                      <a:r>
                        <a:rPr lang="tr-TR" sz="1800" kern="1200" dirty="0" err="1" smtClean="0">
                          <a:solidFill>
                            <a:schemeClr val="dk1"/>
                          </a:solidFill>
                          <a:effectLst/>
                          <a:latin typeface="Comic Sans MS" pitchFamily="66" charset="0"/>
                          <a:ea typeface="+mn-ea"/>
                          <a:cs typeface="+mn-cs"/>
                        </a:rPr>
                        <a:t>Biyo</a:t>
                      </a:r>
                      <a:r>
                        <a:rPr lang="tr-TR" sz="1800" kern="1200" dirty="0" smtClean="0">
                          <a:solidFill>
                            <a:schemeClr val="dk1"/>
                          </a:solidFill>
                          <a:effectLst/>
                          <a:latin typeface="Comic Sans MS" pitchFamily="66" charset="0"/>
                          <a:ea typeface="+mn-ea"/>
                          <a:cs typeface="+mn-cs"/>
                        </a:rPr>
                        <a:t>-çeşitlilik Özel Ödülü (EBAE:B&amp;B -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Business </a:t>
                      </a:r>
                      <a:r>
                        <a:rPr lang="tr-TR" sz="1800" kern="1200" dirty="0" err="1" smtClean="0">
                          <a:solidFill>
                            <a:schemeClr val="dk1"/>
                          </a:solidFill>
                          <a:effectLst/>
                          <a:latin typeface="Comic Sans MS" pitchFamily="66" charset="0"/>
                          <a:ea typeface="+mn-ea"/>
                          <a:cs typeface="+mn-cs"/>
                        </a:rPr>
                        <a:t>Awards</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for</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the</a:t>
                      </a:r>
                      <a:r>
                        <a:rPr lang="tr-TR" sz="1800" kern="1200" dirty="0" smtClean="0">
                          <a:solidFill>
                            <a:schemeClr val="dk1"/>
                          </a:solidFill>
                          <a:effectLst/>
                          <a:latin typeface="Comic Sans MS" pitchFamily="66" charset="0"/>
                          <a:ea typeface="+mn-ea"/>
                          <a:cs typeface="+mn-cs"/>
                        </a:rPr>
                        <a:t> Environment – Special </a:t>
                      </a:r>
                      <a:r>
                        <a:rPr lang="tr-TR" sz="1800" kern="1200" dirty="0" err="1" smtClean="0">
                          <a:solidFill>
                            <a:schemeClr val="dk1"/>
                          </a:solidFill>
                          <a:effectLst/>
                          <a:latin typeface="Comic Sans MS" pitchFamily="66" charset="0"/>
                          <a:ea typeface="+mn-ea"/>
                          <a:cs typeface="+mn-cs"/>
                        </a:rPr>
                        <a:t>Mention</a:t>
                      </a:r>
                      <a:r>
                        <a:rPr lang="tr-TR" sz="1800" kern="1200" dirty="0" smtClean="0">
                          <a:solidFill>
                            <a:schemeClr val="dk1"/>
                          </a:solidFill>
                          <a:effectLst/>
                          <a:latin typeface="Comic Sans MS" pitchFamily="66" charset="0"/>
                          <a:ea typeface="+mn-ea"/>
                          <a:cs typeface="+mn-cs"/>
                        </a:rPr>
                        <a:t>: Business </a:t>
                      </a:r>
                      <a:r>
                        <a:rPr lang="tr-TR" sz="1800" kern="1200" dirty="0" err="1" smtClean="0">
                          <a:solidFill>
                            <a:schemeClr val="dk1"/>
                          </a:solidFill>
                          <a:effectLst/>
                          <a:latin typeface="Comic Sans MS" pitchFamily="66" charset="0"/>
                          <a:ea typeface="+mn-ea"/>
                          <a:cs typeface="+mn-cs"/>
                        </a:rPr>
                        <a:t>and</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Biodiversity</a:t>
                      </a:r>
                      <a:r>
                        <a:rPr lang="tr-TR" sz="1800" kern="1200" dirty="0" smtClean="0">
                          <a:solidFill>
                            <a:schemeClr val="dk1"/>
                          </a:solidFill>
                          <a:effectLst/>
                          <a:latin typeface="Comic Sans MS" pitchFamily="66" charset="0"/>
                          <a:ea typeface="+mn-ea"/>
                          <a:cs typeface="+mn-cs"/>
                        </a:rPr>
                        <a:t>)</a:t>
                      </a:r>
                      <a:endParaRPr lang="tr-TR" sz="1800" kern="1200" dirty="0" smtClean="0">
                        <a:solidFill>
                          <a:schemeClr val="dk1"/>
                        </a:solidFill>
                        <a:effectLst/>
                        <a:latin typeface="Comic Sans MS" pitchFamily="66" charset="0"/>
                        <a:ea typeface="+mn-ea"/>
                        <a:cs typeface="+mn-cs"/>
                      </a:endParaRPr>
                    </a:p>
                    <a:p>
                      <a:pPr marL="285750" lvl="0" indent="-285750">
                        <a:buFont typeface="Wingdings" pitchFamily="2" charset="2"/>
                        <a:buChar char="§"/>
                      </a:pPr>
                      <a:r>
                        <a:rPr lang="tr-TR" sz="1800" kern="1200" dirty="0" smtClean="0">
                          <a:solidFill>
                            <a:schemeClr val="dk1"/>
                          </a:solidFill>
                          <a:effectLst/>
                          <a:latin typeface="Comic Sans MS" pitchFamily="66" charset="0"/>
                          <a:ea typeface="+mn-ea"/>
                          <a:cs typeface="+mn-cs"/>
                        </a:rPr>
                        <a:t>Sürdürülebilir Destinasyon Yönetimi İçin Avrupa Turizm Göstergeler Sistemi (ETIS –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Tourism</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Indicators</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System</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for</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Sustainable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Tourism</a:t>
                      </a:r>
                      <a:r>
                        <a:rPr lang="tr-TR" sz="1800" kern="1200" dirty="0" smtClean="0">
                          <a:solidFill>
                            <a:schemeClr val="dk1"/>
                          </a:solidFill>
                          <a:effectLst/>
                          <a:latin typeface="Comic Sans MS" pitchFamily="66" charset="0"/>
                          <a:ea typeface="+mn-ea"/>
                          <a:cs typeface="+mn-cs"/>
                        </a:rPr>
                        <a:t> Management</a:t>
                      </a:r>
                      <a:r>
                        <a:rPr lang="tr-TR" sz="1800" kern="1200" dirty="0" smtClean="0">
                          <a:solidFill>
                            <a:schemeClr val="dk1"/>
                          </a:solidFill>
                          <a:effectLst/>
                          <a:latin typeface="Comic Sans MS" pitchFamily="66" charset="0"/>
                          <a:ea typeface="+mn-ea"/>
                          <a:cs typeface="+mn-cs"/>
                        </a:rPr>
                        <a:t>)</a:t>
                      </a:r>
                      <a:endParaRPr lang="tr-TR" sz="1800" kern="1200" dirty="0" smtClean="0">
                        <a:solidFill>
                          <a:schemeClr val="dk1"/>
                        </a:solidFill>
                        <a:effectLst/>
                        <a:latin typeface="Comic Sans MS" pitchFamily="66" charset="0"/>
                        <a:ea typeface="+mn-ea"/>
                        <a:cs typeface="+mn-cs"/>
                      </a:endParaRPr>
                    </a:p>
                    <a:p>
                      <a:pPr marL="285750" lvl="0" indent="-285750">
                        <a:buFont typeface="Wingdings" pitchFamily="2" charset="2"/>
                        <a:buChar char="§"/>
                      </a:pPr>
                      <a:r>
                        <a:rPr lang="tr-TR" sz="1800" kern="1200" dirty="0" smtClean="0">
                          <a:solidFill>
                            <a:schemeClr val="dk1"/>
                          </a:solidFill>
                          <a:effectLst/>
                          <a:latin typeface="Comic Sans MS" pitchFamily="66" charset="0"/>
                          <a:ea typeface="+mn-ea"/>
                          <a:cs typeface="+mn-cs"/>
                        </a:rPr>
                        <a:t>Avrupa Turizm Kalite Etiketi (ETQ </a:t>
                      </a:r>
                      <a:r>
                        <a:rPr lang="tr-TR" sz="1800" kern="1200" dirty="0" err="1" smtClean="0">
                          <a:solidFill>
                            <a:schemeClr val="dk1"/>
                          </a:solidFill>
                          <a:effectLst/>
                          <a:latin typeface="Comic Sans MS" pitchFamily="66" charset="0"/>
                          <a:ea typeface="+mn-ea"/>
                          <a:cs typeface="+mn-cs"/>
                        </a:rPr>
                        <a:t>Label</a:t>
                      </a:r>
                      <a:r>
                        <a:rPr lang="tr-TR" sz="1800" kern="1200" dirty="0" smtClean="0">
                          <a:solidFill>
                            <a:schemeClr val="dk1"/>
                          </a:solidFill>
                          <a:effectLst/>
                          <a:latin typeface="Comic Sans MS" pitchFamily="66" charset="0"/>
                          <a:ea typeface="+mn-ea"/>
                          <a:cs typeface="+mn-cs"/>
                        </a:rPr>
                        <a:t> -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Label</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for</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Tourism</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Quality</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Schemes</a:t>
                      </a:r>
                      <a:r>
                        <a:rPr lang="tr-TR" sz="1800" kern="1200" dirty="0" smtClean="0">
                          <a:solidFill>
                            <a:schemeClr val="dk1"/>
                          </a:solidFill>
                          <a:effectLst/>
                          <a:latin typeface="Comic Sans MS" pitchFamily="66" charset="0"/>
                          <a:ea typeface="+mn-ea"/>
                          <a:cs typeface="+mn-cs"/>
                        </a:rPr>
                        <a:t>)</a:t>
                      </a:r>
                      <a:endParaRPr lang="tr-TR" sz="1800" kern="1200" dirty="0" smtClean="0">
                        <a:solidFill>
                          <a:schemeClr val="dk1"/>
                        </a:solidFill>
                        <a:effectLst/>
                        <a:latin typeface="Comic Sans MS" pitchFamily="66" charset="0"/>
                        <a:ea typeface="+mn-ea"/>
                        <a:cs typeface="+mn-cs"/>
                      </a:endParaRPr>
                    </a:p>
                    <a:p>
                      <a:pPr marL="285750" lvl="0" indent="-285750">
                        <a:buFont typeface="Wingdings" pitchFamily="2" charset="2"/>
                        <a:buChar char="§"/>
                      </a:pPr>
                      <a:r>
                        <a:rPr lang="tr-TR" sz="1800" kern="1200" dirty="0" smtClean="0">
                          <a:solidFill>
                            <a:schemeClr val="dk1"/>
                          </a:solidFill>
                          <a:effectLst/>
                          <a:latin typeface="Comic Sans MS" pitchFamily="66" charset="0"/>
                          <a:ea typeface="+mn-ea"/>
                          <a:cs typeface="+mn-cs"/>
                        </a:rPr>
                        <a:t>AB Eko-etiketi (</a:t>
                      </a:r>
                      <a:r>
                        <a:rPr lang="tr-TR" sz="1800" kern="1200" dirty="0" err="1" smtClean="0">
                          <a:solidFill>
                            <a:schemeClr val="dk1"/>
                          </a:solidFill>
                          <a:effectLst/>
                          <a:latin typeface="Comic Sans MS" pitchFamily="66" charset="0"/>
                          <a:ea typeface="+mn-ea"/>
                          <a:cs typeface="+mn-cs"/>
                        </a:rPr>
                        <a:t>the</a:t>
                      </a:r>
                      <a:r>
                        <a:rPr lang="tr-TR" sz="1800" kern="1200" dirty="0" smtClean="0">
                          <a:solidFill>
                            <a:schemeClr val="dk1"/>
                          </a:solidFill>
                          <a:effectLst/>
                          <a:latin typeface="Comic Sans MS" pitchFamily="66" charset="0"/>
                          <a:ea typeface="+mn-ea"/>
                          <a:cs typeface="+mn-cs"/>
                        </a:rPr>
                        <a:t> EU </a:t>
                      </a:r>
                      <a:r>
                        <a:rPr lang="tr-TR" sz="1800" kern="1200" dirty="0" err="1" smtClean="0">
                          <a:solidFill>
                            <a:schemeClr val="dk1"/>
                          </a:solidFill>
                          <a:effectLst/>
                          <a:latin typeface="Comic Sans MS" pitchFamily="66" charset="0"/>
                          <a:ea typeface="+mn-ea"/>
                          <a:cs typeface="+mn-cs"/>
                        </a:rPr>
                        <a:t>EcoLabel</a:t>
                      </a:r>
                      <a:r>
                        <a:rPr lang="tr-TR" sz="1800" kern="1200" dirty="0" smtClean="0">
                          <a:solidFill>
                            <a:schemeClr val="dk1"/>
                          </a:solidFill>
                          <a:effectLst/>
                          <a:latin typeface="Comic Sans MS" pitchFamily="66" charset="0"/>
                          <a:ea typeface="+mn-ea"/>
                          <a:cs typeface="+mn-cs"/>
                        </a:rPr>
                        <a:t>)</a:t>
                      </a:r>
                      <a:endParaRPr lang="tr-TR" sz="1800" kern="1200" dirty="0" smtClean="0">
                        <a:solidFill>
                          <a:schemeClr val="dk1"/>
                        </a:solidFill>
                        <a:effectLst/>
                        <a:latin typeface="Comic Sans MS" pitchFamily="66" charset="0"/>
                        <a:ea typeface="+mn-ea"/>
                        <a:cs typeface="+mn-cs"/>
                      </a:endParaRPr>
                    </a:p>
                    <a:p>
                      <a:pPr marL="285750" indent="-285750">
                        <a:buFont typeface="Wingdings" pitchFamily="2" charset="2"/>
                        <a:buChar char="§"/>
                      </a:pPr>
                      <a:r>
                        <a:rPr lang="tr-TR" sz="1800" kern="1200" dirty="0" smtClean="0">
                          <a:solidFill>
                            <a:schemeClr val="dk1"/>
                          </a:solidFill>
                          <a:effectLst/>
                          <a:latin typeface="Comic Sans MS" pitchFamily="66" charset="0"/>
                          <a:ea typeface="+mn-ea"/>
                          <a:cs typeface="+mn-cs"/>
                        </a:rPr>
                        <a:t>AB Eko-yönetim ve Denetim Mekanizması (EMAS – </a:t>
                      </a:r>
                      <a:r>
                        <a:rPr lang="tr-TR" sz="1800" kern="1200" dirty="0" err="1" smtClean="0">
                          <a:solidFill>
                            <a:schemeClr val="dk1"/>
                          </a:solidFill>
                          <a:effectLst/>
                          <a:latin typeface="Comic Sans MS" pitchFamily="66" charset="0"/>
                          <a:ea typeface="+mn-ea"/>
                          <a:cs typeface="+mn-cs"/>
                        </a:rPr>
                        <a:t>Eco-management</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and</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Audit</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Scheme</a:t>
                      </a:r>
                      <a:r>
                        <a:rPr lang="tr-TR" sz="1800" kern="1200" dirty="0" smtClean="0">
                          <a:solidFill>
                            <a:schemeClr val="dk1"/>
                          </a:solidFill>
                          <a:effectLst/>
                          <a:latin typeface="Comic Sans MS" pitchFamily="66" charset="0"/>
                          <a:ea typeface="+mn-ea"/>
                          <a:cs typeface="+mn-cs"/>
                        </a:rPr>
                        <a:t>)</a:t>
                      </a:r>
                      <a:endParaRPr lang="tr-TR" dirty="0">
                        <a:solidFill>
                          <a:schemeClr val="tx1"/>
                        </a:solidFill>
                        <a:latin typeface="Comic Sans MS" pitchFamily="66" charset="0"/>
                      </a:endParaRPr>
                    </a:p>
                  </a:txBody>
                  <a:tcPr>
                    <a:solidFill>
                      <a:schemeClr val="bg2">
                        <a:lumMod val="20000"/>
                        <a:lumOff val="80000"/>
                      </a:schemeClr>
                    </a:solidFill>
                  </a:tcPr>
                </a:tc>
              </a:tr>
            </a:tbl>
          </a:graphicData>
        </a:graphic>
      </p:graphicFrame>
      <p:sp>
        <p:nvSpPr>
          <p:cNvPr id="14" name="9 Dikdörtgen Belirtme Çizgisi"/>
          <p:cNvSpPr/>
          <p:nvPr/>
        </p:nvSpPr>
        <p:spPr>
          <a:xfrm>
            <a:off x="0" y="1556792"/>
            <a:ext cx="9090025" cy="2160240"/>
          </a:xfrm>
          <a:prstGeom prst="wedgeRectCallout">
            <a:avLst>
              <a:gd name="adj1" fmla="val 13558"/>
              <a:gd name="adj2" fmla="val -67595"/>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tr-TR" sz="2000" dirty="0" smtClean="0">
                <a:solidFill>
                  <a:schemeClr val="tx1"/>
                </a:solidFill>
                <a:latin typeface="Comic Sans MS" pitchFamily="66" charset="0"/>
              </a:rPr>
              <a:t>Taslak </a:t>
            </a:r>
            <a:r>
              <a:rPr lang="tr-TR" sz="2000" dirty="0" smtClean="0">
                <a:solidFill>
                  <a:schemeClr val="tx1"/>
                </a:solidFill>
                <a:latin typeface="Comic Sans MS" pitchFamily="66" charset="0"/>
              </a:rPr>
              <a:t>halindedir. </a:t>
            </a:r>
            <a:r>
              <a:rPr lang="tr-TR" sz="2000" b="1" dirty="0" smtClean="0">
                <a:solidFill>
                  <a:schemeClr val="tx1"/>
                </a:solidFill>
                <a:latin typeface="Comic Sans MS" pitchFamily="66" charset="0"/>
              </a:rPr>
              <a:t>7 prensip ve 10 eylem alanı </a:t>
            </a:r>
            <a:r>
              <a:rPr lang="tr-TR" sz="2000" dirty="0" smtClean="0">
                <a:solidFill>
                  <a:schemeClr val="tx1"/>
                </a:solidFill>
                <a:latin typeface="Comic Sans MS" pitchFamily="66" charset="0"/>
              </a:rPr>
              <a:t>mevcuttur. Şart ile yaratılacağı düşünülen etkiler sırasıyla</a:t>
            </a:r>
            <a:r>
              <a:rPr lang="tr-TR" sz="2000" dirty="0">
                <a:solidFill>
                  <a:schemeClr val="tx1"/>
                </a:solidFill>
                <a:latin typeface="Comic Sans MS" pitchFamily="66" charset="0"/>
              </a:rPr>
              <a:t>; </a:t>
            </a:r>
            <a:endParaRPr lang="tr-TR" sz="2000" dirty="0" smtClean="0">
              <a:solidFill>
                <a:schemeClr val="tx1"/>
              </a:solidFill>
              <a:latin typeface="Comic Sans MS" pitchFamily="66" charset="0"/>
            </a:endParaRPr>
          </a:p>
          <a:p>
            <a:r>
              <a:rPr lang="tr-TR" sz="2000" dirty="0" smtClean="0">
                <a:solidFill>
                  <a:schemeClr val="tx1"/>
                </a:solidFill>
                <a:latin typeface="Comic Sans MS" pitchFamily="66" charset="0"/>
              </a:rPr>
              <a:t>(</a:t>
            </a:r>
            <a:r>
              <a:rPr lang="tr-TR" sz="2000" dirty="0">
                <a:solidFill>
                  <a:schemeClr val="tx1"/>
                </a:solidFill>
                <a:latin typeface="Comic Sans MS" pitchFamily="66" charset="0"/>
              </a:rPr>
              <a:t>1) ulusal/bölgesel turizm politikalarının oluşturulması, </a:t>
            </a:r>
            <a:endParaRPr lang="tr-TR" sz="2000" dirty="0" smtClean="0">
              <a:solidFill>
                <a:schemeClr val="tx1"/>
              </a:solidFill>
              <a:latin typeface="Comic Sans MS" pitchFamily="66" charset="0"/>
            </a:endParaRPr>
          </a:p>
          <a:p>
            <a:r>
              <a:rPr lang="tr-TR" sz="2000" dirty="0" smtClean="0">
                <a:solidFill>
                  <a:schemeClr val="tx1"/>
                </a:solidFill>
                <a:latin typeface="Comic Sans MS" pitchFamily="66" charset="0"/>
              </a:rPr>
              <a:t>(</a:t>
            </a:r>
            <a:r>
              <a:rPr lang="tr-TR" sz="2000" dirty="0">
                <a:solidFill>
                  <a:schemeClr val="tx1"/>
                </a:solidFill>
                <a:latin typeface="Comic Sans MS" pitchFamily="66" charset="0"/>
              </a:rPr>
              <a:t>2) turizm destinasyonlarının planlanması ve yönetimi, </a:t>
            </a:r>
            <a:endParaRPr lang="tr-TR" sz="2000" dirty="0" smtClean="0">
              <a:solidFill>
                <a:schemeClr val="tx1"/>
              </a:solidFill>
              <a:latin typeface="Comic Sans MS" pitchFamily="66" charset="0"/>
            </a:endParaRPr>
          </a:p>
          <a:p>
            <a:r>
              <a:rPr lang="tr-TR" sz="2000" dirty="0" smtClean="0">
                <a:solidFill>
                  <a:schemeClr val="tx1"/>
                </a:solidFill>
                <a:latin typeface="Comic Sans MS" pitchFamily="66" charset="0"/>
              </a:rPr>
              <a:t>(</a:t>
            </a:r>
            <a:r>
              <a:rPr lang="tr-TR" sz="2000" dirty="0">
                <a:solidFill>
                  <a:schemeClr val="tx1"/>
                </a:solidFill>
                <a:latin typeface="Comic Sans MS" pitchFamily="66" charset="0"/>
              </a:rPr>
              <a:t>3) turizm endüstrisindeki tüm işletmelerin operasyonları ve performansı, (4) turistlerin seçimleri ve eylemleridir (</a:t>
            </a:r>
            <a:r>
              <a:rPr lang="tr-TR" sz="2000" dirty="0" err="1">
                <a:solidFill>
                  <a:schemeClr val="tx1"/>
                </a:solidFill>
                <a:latin typeface="Comic Sans MS" pitchFamily="66" charset="0"/>
              </a:rPr>
              <a:t>European</a:t>
            </a:r>
            <a:r>
              <a:rPr lang="tr-TR" sz="2000" dirty="0">
                <a:solidFill>
                  <a:schemeClr val="tx1"/>
                </a:solidFill>
                <a:latin typeface="Comic Sans MS" pitchFamily="66" charset="0"/>
              </a:rPr>
              <a:t> </a:t>
            </a:r>
            <a:r>
              <a:rPr lang="tr-TR" sz="2000" dirty="0" err="1">
                <a:solidFill>
                  <a:schemeClr val="tx1"/>
                </a:solidFill>
                <a:latin typeface="Comic Sans MS" pitchFamily="66" charset="0"/>
              </a:rPr>
              <a:t>Commission</a:t>
            </a:r>
            <a:r>
              <a:rPr lang="tr-TR" sz="2000" dirty="0">
                <a:solidFill>
                  <a:schemeClr val="tx1"/>
                </a:solidFill>
                <a:latin typeface="Comic Sans MS" pitchFamily="66" charset="0"/>
              </a:rPr>
              <a:t>, ENTR.F1D(2011)).</a:t>
            </a:r>
            <a:endParaRPr lang="tr-TR" sz="2000" dirty="0" smtClean="0">
              <a:solidFill>
                <a:schemeClr val="tx1"/>
              </a:solidFill>
              <a:latin typeface="Comic Sans MS" pitchFamily="66" charset="0"/>
            </a:endParaRPr>
          </a:p>
        </p:txBody>
      </p:sp>
    </p:spTree>
    <p:extLst>
      <p:ext uri="{BB962C8B-B14F-4D97-AF65-F5344CB8AC3E}">
        <p14:creationId xmlns:p14="http://schemas.microsoft.com/office/powerpoint/2010/main" val="10094624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r>
              <a:rPr lang="tr-TR" sz="3200" b="1" dirty="0" smtClean="0">
                <a:solidFill>
                  <a:srgbClr val="FFFFFF"/>
                </a:solidFill>
                <a:effectLst>
                  <a:outerShdw blurRad="38100" dist="38100" dir="2700000" algn="tl">
                    <a:srgbClr val="C0C0C0"/>
                  </a:outerShdw>
                </a:effectLst>
              </a:rPr>
              <a:t>  </a:t>
            </a:r>
            <a:endParaRPr lang="tr-TR" sz="3200" b="1" dirty="0">
              <a:solidFill>
                <a:srgbClr val="FFFFFF"/>
              </a:solidFill>
              <a:effectLst>
                <a:outerShdw blurRad="38100" dist="38100" dir="2700000" algn="tl">
                  <a:srgbClr val="C0C0C0"/>
                </a:outerShdw>
              </a:effectLst>
            </a:endParaRPr>
          </a:p>
        </p:txBody>
      </p:sp>
      <p:sp>
        <p:nvSpPr>
          <p:cNvPr id="7173" name="9 Dikdörtgen"/>
          <p:cNvSpPr>
            <a:spLocks noChangeArrowheads="1"/>
          </p:cNvSpPr>
          <p:nvPr/>
        </p:nvSpPr>
        <p:spPr bwMode="auto">
          <a:xfrm>
            <a:off x="0" y="0"/>
            <a:ext cx="9036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3200" b="1" dirty="0" smtClean="0">
                <a:latin typeface="Comic Sans MS" pitchFamily="66" charset="0"/>
              </a:rPr>
              <a:t>AB TURİZM STRATEJİSİ</a:t>
            </a:r>
          </a:p>
          <a:p>
            <a:pPr algn="ctr"/>
            <a:r>
              <a:rPr lang="tr-TR" sz="3200" dirty="0">
                <a:latin typeface="Comic Sans MS" pitchFamily="66" charset="0"/>
              </a:rPr>
              <a:t> </a:t>
            </a:r>
            <a:endParaRPr lang="tr-TR" sz="2000" dirty="0">
              <a:latin typeface="Comic Sans MS" pitchFamily="66" charset="0"/>
            </a:endParaRPr>
          </a:p>
        </p:txBody>
      </p:sp>
      <p:graphicFrame>
        <p:nvGraphicFramePr>
          <p:cNvPr id="2" name="Tablo 1"/>
          <p:cNvGraphicFramePr>
            <a:graphicFrameLocks noGrp="1"/>
          </p:cNvGraphicFramePr>
          <p:nvPr>
            <p:extLst>
              <p:ext uri="{D42A27DB-BD31-4B8C-83A1-F6EECF244321}">
                <p14:modId xmlns:p14="http://schemas.microsoft.com/office/powerpoint/2010/main" val="569021341"/>
              </p:ext>
            </p:extLst>
          </p:nvPr>
        </p:nvGraphicFramePr>
        <p:xfrm>
          <a:off x="107726" y="538609"/>
          <a:ext cx="8928546" cy="6314440"/>
        </p:xfrm>
        <a:graphic>
          <a:graphicData uri="http://schemas.openxmlformats.org/drawingml/2006/table">
            <a:tbl>
              <a:tblPr firstRow="1" bandRow="1">
                <a:tableStyleId>{073A0DAA-6AF3-43AB-8588-CEC1D06C72B9}</a:tableStyleId>
              </a:tblPr>
              <a:tblGrid>
                <a:gridCol w="2337371"/>
                <a:gridCol w="6591175"/>
              </a:tblGrid>
              <a:tr h="370840">
                <a:tc>
                  <a:txBody>
                    <a:bodyPr/>
                    <a:lstStyle/>
                    <a:p>
                      <a:pPr algn="ctr"/>
                      <a:r>
                        <a:rPr lang="tr-TR" dirty="0" smtClean="0">
                          <a:solidFill>
                            <a:schemeClr val="bg1"/>
                          </a:solidFill>
                          <a:latin typeface="Comic Sans MS" pitchFamily="66" charset="0"/>
                        </a:rPr>
                        <a:t>AKSLAR</a:t>
                      </a:r>
                      <a:endParaRPr lang="tr-TR" dirty="0">
                        <a:solidFill>
                          <a:schemeClr val="bg1"/>
                        </a:solidFill>
                        <a:latin typeface="Comic Sans MS" pitchFamily="66" charset="0"/>
                      </a:endParaRPr>
                    </a:p>
                  </a:txBody>
                  <a:tcPr>
                    <a:solidFill>
                      <a:srgbClr val="3333CC"/>
                    </a:solidFill>
                  </a:tcPr>
                </a:tc>
                <a:tc>
                  <a:txBody>
                    <a:bodyPr/>
                    <a:lstStyle/>
                    <a:p>
                      <a:pPr algn="ctr"/>
                      <a:r>
                        <a:rPr lang="tr-TR" dirty="0" smtClean="0">
                          <a:solidFill>
                            <a:schemeClr val="bg1"/>
                          </a:solidFill>
                          <a:latin typeface="Comic Sans MS" pitchFamily="66" charset="0"/>
                        </a:rPr>
                        <a:t>ARAÇLAR</a:t>
                      </a:r>
                      <a:endParaRPr lang="tr-TR" dirty="0">
                        <a:solidFill>
                          <a:schemeClr val="bg1"/>
                        </a:solidFill>
                        <a:latin typeface="Comic Sans MS" pitchFamily="66" charset="0"/>
                      </a:endParaRPr>
                    </a:p>
                  </a:txBody>
                  <a:tcPr>
                    <a:solidFill>
                      <a:srgbClr val="3333CC"/>
                    </a:solidFill>
                  </a:tcPr>
                </a:tc>
              </a:tr>
              <a:tr h="370840">
                <a:tc>
                  <a:txBody>
                    <a:bodyPr/>
                    <a:lstStyle/>
                    <a:p>
                      <a:r>
                        <a:rPr lang="tr-TR" dirty="0" smtClean="0">
                          <a:solidFill>
                            <a:schemeClr val="tx1"/>
                          </a:solidFill>
                          <a:latin typeface="Comic Sans MS" pitchFamily="66" charset="0"/>
                        </a:rPr>
                        <a:t>Bütünleşik bir Avrupa imajının yaratılması</a:t>
                      </a:r>
                      <a:endParaRPr lang="tr-TR" dirty="0">
                        <a:solidFill>
                          <a:schemeClr val="tx1"/>
                        </a:solidFill>
                        <a:latin typeface="Comic Sans MS" pitchFamily="66" charset="0"/>
                      </a:endParaRPr>
                    </a:p>
                  </a:txBody>
                  <a:tcPr>
                    <a:solidFill>
                      <a:schemeClr val="bg2">
                        <a:lumMod val="20000"/>
                        <a:lumOff val="80000"/>
                      </a:schemeClr>
                    </a:solidFill>
                  </a:tcPr>
                </a:tc>
                <a:tc>
                  <a:txBody>
                    <a:bodyPr/>
                    <a:lstStyle/>
                    <a:p>
                      <a:pPr marL="285750" lvl="0" indent="-285750">
                        <a:buFont typeface="Wingdings" pitchFamily="2" charset="2"/>
                        <a:buChar char="§"/>
                      </a:pPr>
                      <a:r>
                        <a:rPr lang="tr-TR" sz="1800" kern="1200" dirty="0" smtClean="0">
                          <a:solidFill>
                            <a:srgbClr val="FF0000"/>
                          </a:solidFill>
                          <a:effectLst/>
                          <a:latin typeface="Comic Sans MS" pitchFamily="66" charset="0"/>
                          <a:ea typeface="+mn-ea"/>
                          <a:cs typeface="+mn-cs"/>
                        </a:rPr>
                        <a:t>Sınır Aşırı Tematik Rotalar: Bisiklet Turizmi ve </a:t>
                      </a:r>
                      <a:r>
                        <a:rPr lang="tr-TR" sz="1800" kern="1200" dirty="0" err="1" smtClean="0">
                          <a:solidFill>
                            <a:srgbClr val="FF0000"/>
                          </a:solidFill>
                          <a:effectLst/>
                          <a:latin typeface="Comic Sans MS" pitchFamily="66" charset="0"/>
                          <a:ea typeface="+mn-ea"/>
                          <a:cs typeface="+mn-cs"/>
                        </a:rPr>
                        <a:t>EuroVelo</a:t>
                      </a:r>
                      <a:r>
                        <a:rPr lang="tr-TR" sz="1800" kern="1200" dirty="0" smtClean="0">
                          <a:solidFill>
                            <a:srgbClr val="FF0000"/>
                          </a:solidFill>
                          <a:effectLst/>
                          <a:latin typeface="Comic Sans MS" pitchFamily="66" charset="0"/>
                          <a:ea typeface="+mn-ea"/>
                          <a:cs typeface="+mn-cs"/>
                        </a:rPr>
                        <a:t> Parkurları, Avrupa Kültür Rotaları, İnanç Turizmi ve Hac Rotaları, Kültürel ve Endüstriyel Miras Projeleri, </a:t>
                      </a:r>
                      <a:r>
                        <a:rPr lang="tr-TR" sz="1800" kern="1200" dirty="0" err="1" smtClean="0">
                          <a:solidFill>
                            <a:srgbClr val="FF0000"/>
                          </a:solidFill>
                          <a:effectLst/>
                          <a:latin typeface="Comic Sans MS" pitchFamily="66" charset="0"/>
                          <a:ea typeface="+mn-ea"/>
                          <a:cs typeface="+mn-cs"/>
                        </a:rPr>
                        <a:t>Crossroads</a:t>
                      </a:r>
                      <a:r>
                        <a:rPr lang="tr-TR" sz="1800" kern="1200" dirty="0" smtClean="0">
                          <a:solidFill>
                            <a:srgbClr val="FF0000"/>
                          </a:solidFill>
                          <a:effectLst/>
                          <a:latin typeface="Comic Sans MS" pitchFamily="66" charset="0"/>
                          <a:ea typeface="+mn-ea"/>
                          <a:cs typeface="+mn-cs"/>
                        </a:rPr>
                        <a:t> of Europe / </a:t>
                      </a:r>
                      <a:r>
                        <a:rPr lang="tr-TR" sz="1800" kern="1200" dirty="0" err="1" smtClean="0">
                          <a:solidFill>
                            <a:srgbClr val="FF0000"/>
                          </a:solidFill>
                          <a:effectLst/>
                          <a:latin typeface="Comic Sans MS" pitchFamily="66" charset="0"/>
                          <a:ea typeface="+mn-ea"/>
                          <a:cs typeface="+mn-cs"/>
                        </a:rPr>
                        <a:t>Carrefours</a:t>
                      </a:r>
                      <a:r>
                        <a:rPr lang="tr-TR" sz="1800" kern="1200" dirty="0" smtClean="0">
                          <a:solidFill>
                            <a:srgbClr val="FF0000"/>
                          </a:solidFill>
                          <a:effectLst/>
                          <a:latin typeface="Comic Sans MS" pitchFamily="66" charset="0"/>
                          <a:ea typeface="+mn-ea"/>
                          <a:cs typeface="+mn-cs"/>
                        </a:rPr>
                        <a:t> </a:t>
                      </a:r>
                      <a:r>
                        <a:rPr lang="tr-TR" sz="1800" kern="1200" dirty="0" err="1" smtClean="0">
                          <a:solidFill>
                            <a:srgbClr val="FF0000"/>
                          </a:solidFill>
                          <a:effectLst/>
                          <a:latin typeface="Comic Sans MS" pitchFamily="66" charset="0"/>
                          <a:ea typeface="+mn-ea"/>
                          <a:cs typeface="+mn-cs"/>
                        </a:rPr>
                        <a:t>d’Europe</a:t>
                      </a:r>
                      <a:r>
                        <a:rPr lang="tr-TR" sz="1800" kern="1200" dirty="0" smtClean="0">
                          <a:solidFill>
                            <a:srgbClr val="FF0000"/>
                          </a:solidFill>
                          <a:effectLst/>
                          <a:latin typeface="Comic Sans MS" pitchFamily="66" charset="0"/>
                          <a:ea typeface="+mn-ea"/>
                          <a:cs typeface="+mn-cs"/>
                        </a:rPr>
                        <a:t> </a:t>
                      </a:r>
                      <a:r>
                        <a:rPr lang="tr-TR" sz="1800" kern="1200" dirty="0" err="1" smtClean="0">
                          <a:solidFill>
                            <a:srgbClr val="FF0000"/>
                          </a:solidFill>
                          <a:effectLst/>
                          <a:latin typeface="Comic Sans MS" pitchFamily="66" charset="0"/>
                          <a:ea typeface="+mn-ea"/>
                          <a:cs typeface="+mn-cs"/>
                        </a:rPr>
                        <a:t>v.b</a:t>
                      </a:r>
                      <a:r>
                        <a:rPr lang="tr-TR" sz="1800" kern="1200" dirty="0" smtClean="0">
                          <a:solidFill>
                            <a:srgbClr val="FF0000"/>
                          </a:solidFill>
                          <a:effectLst/>
                          <a:latin typeface="Comic Sans MS" pitchFamily="66" charset="0"/>
                          <a:ea typeface="+mn-ea"/>
                          <a:cs typeface="+mn-cs"/>
                        </a:rPr>
                        <a:t>.</a:t>
                      </a:r>
                    </a:p>
                    <a:p>
                      <a:pPr marL="285750" lvl="0" indent="-285750">
                        <a:buFont typeface="Wingdings" pitchFamily="2" charset="2"/>
                        <a:buChar char="§"/>
                      </a:pPr>
                      <a:r>
                        <a:rPr lang="tr-TR" sz="1800" kern="1200" dirty="0" smtClean="0">
                          <a:solidFill>
                            <a:schemeClr val="dk1"/>
                          </a:solidFill>
                          <a:effectLst/>
                          <a:latin typeface="Comic Sans MS" pitchFamily="66" charset="0"/>
                          <a:ea typeface="+mn-ea"/>
                          <a:cs typeface="+mn-cs"/>
                        </a:rPr>
                        <a:t>Avrupa Seçkin Destinasyonlar Ağı (EDEN –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Destinations</a:t>
                      </a:r>
                      <a:r>
                        <a:rPr lang="tr-TR" sz="1800" kern="1200" dirty="0" smtClean="0">
                          <a:solidFill>
                            <a:schemeClr val="dk1"/>
                          </a:solidFill>
                          <a:effectLst/>
                          <a:latin typeface="Comic Sans MS" pitchFamily="66" charset="0"/>
                          <a:ea typeface="+mn-ea"/>
                          <a:cs typeface="+mn-cs"/>
                        </a:rPr>
                        <a:t> of </a:t>
                      </a:r>
                      <a:r>
                        <a:rPr lang="tr-TR" sz="1800" kern="1200" dirty="0" err="1" smtClean="0">
                          <a:solidFill>
                            <a:schemeClr val="dk1"/>
                          </a:solidFill>
                          <a:effectLst/>
                          <a:latin typeface="Comic Sans MS" pitchFamily="66" charset="0"/>
                          <a:ea typeface="+mn-ea"/>
                          <a:cs typeface="+mn-cs"/>
                        </a:rPr>
                        <a:t>Excellence</a:t>
                      </a:r>
                      <a:r>
                        <a:rPr lang="tr-TR" sz="1800" kern="1200" dirty="0" smtClean="0">
                          <a:solidFill>
                            <a:schemeClr val="dk1"/>
                          </a:solidFill>
                          <a:effectLst/>
                          <a:latin typeface="Comic Sans MS" pitchFamily="66" charset="0"/>
                          <a:ea typeface="+mn-ea"/>
                          <a:cs typeface="+mn-cs"/>
                        </a:rPr>
                        <a:t> Network)</a:t>
                      </a:r>
                    </a:p>
                    <a:p>
                      <a:pPr marL="285750" lvl="0" indent="-285750">
                        <a:buFont typeface="Wingdings" pitchFamily="2" charset="2"/>
                        <a:buChar char="§"/>
                      </a:pPr>
                      <a:r>
                        <a:rPr lang="tr-TR" sz="1800" kern="1200" dirty="0" err="1" smtClean="0">
                          <a:solidFill>
                            <a:schemeClr val="dk1"/>
                          </a:solidFill>
                          <a:effectLst/>
                          <a:latin typeface="Comic Sans MS" pitchFamily="66" charset="0"/>
                          <a:ea typeface="+mn-ea"/>
                          <a:cs typeface="+mn-cs"/>
                        </a:rPr>
                        <a:t>Pan</a:t>
                      </a:r>
                      <a:r>
                        <a:rPr lang="tr-TR" sz="1800" kern="1200" dirty="0" smtClean="0">
                          <a:solidFill>
                            <a:schemeClr val="dk1"/>
                          </a:solidFill>
                          <a:effectLst/>
                          <a:latin typeface="Comic Sans MS" pitchFamily="66" charset="0"/>
                          <a:ea typeface="+mn-ea"/>
                          <a:cs typeface="+mn-cs"/>
                        </a:rPr>
                        <a:t>-Avrupa Destinasyonları </a:t>
                      </a:r>
                      <a:r>
                        <a:rPr lang="tr-TR" sz="1800" kern="1200" dirty="0" err="1" smtClean="0">
                          <a:solidFill>
                            <a:schemeClr val="dk1"/>
                          </a:solidFill>
                          <a:effectLst/>
                          <a:latin typeface="Comic Sans MS" pitchFamily="66" charset="0"/>
                          <a:ea typeface="+mn-ea"/>
                          <a:cs typeface="+mn-cs"/>
                        </a:rPr>
                        <a:t>Portalı</a:t>
                      </a:r>
                      <a:r>
                        <a:rPr lang="tr-TR" sz="1800" kern="1200" dirty="0" smtClean="0">
                          <a:solidFill>
                            <a:schemeClr val="dk1"/>
                          </a:solidFill>
                          <a:effectLst/>
                          <a:latin typeface="Comic Sans MS" pitchFamily="66" charset="0"/>
                          <a:ea typeface="+mn-ea"/>
                          <a:cs typeface="+mn-cs"/>
                        </a:rPr>
                        <a:t> (visiteurope.com)</a:t>
                      </a:r>
                    </a:p>
                    <a:p>
                      <a:pPr marL="285750" lvl="0" indent="-285750">
                        <a:buFont typeface="Wingdings" pitchFamily="2" charset="2"/>
                        <a:buChar char="§"/>
                      </a:pPr>
                      <a:r>
                        <a:rPr lang="tr-TR" sz="1800" kern="1200" dirty="0" smtClean="0">
                          <a:solidFill>
                            <a:schemeClr val="dk1"/>
                          </a:solidFill>
                          <a:effectLst/>
                          <a:latin typeface="Comic Sans MS" pitchFamily="66" charset="0"/>
                          <a:ea typeface="+mn-ea"/>
                          <a:cs typeface="+mn-cs"/>
                        </a:rPr>
                        <a:t>Avrupa Engelsiz Turizm Rehberi (</a:t>
                      </a:r>
                      <a:r>
                        <a:rPr lang="tr-TR" sz="1800" kern="1200" dirty="0" err="1" smtClean="0">
                          <a:solidFill>
                            <a:schemeClr val="dk1"/>
                          </a:solidFill>
                          <a:effectLst/>
                          <a:latin typeface="Comic Sans MS" pitchFamily="66" charset="0"/>
                          <a:ea typeface="+mn-ea"/>
                          <a:cs typeface="+mn-cs"/>
                        </a:rPr>
                        <a:t>Pantou</a:t>
                      </a:r>
                      <a:r>
                        <a:rPr lang="tr-TR" sz="1800" kern="1200" dirty="0" smtClean="0">
                          <a:solidFill>
                            <a:schemeClr val="dk1"/>
                          </a:solidFill>
                          <a:effectLst/>
                          <a:latin typeface="Comic Sans MS" pitchFamily="66" charset="0"/>
                          <a:ea typeface="+mn-ea"/>
                          <a:cs typeface="+mn-cs"/>
                        </a:rPr>
                        <a:t> – </a:t>
                      </a:r>
                      <a:r>
                        <a:rPr lang="tr-TR" sz="1800" kern="1200" dirty="0" err="1" smtClean="0">
                          <a:solidFill>
                            <a:schemeClr val="dk1"/>
                          </a:solidFill>
                          <a:effectLst/>
                          <a:latin typeface="Comic Sans MS" pitchFamily="66" charset="0"/>
                          <a:ea typeface="+mn-ea"/>
                          <a:cs typeface="+mn-cs"/>
                        </a:rPr>
                        <a:t>the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Accessible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Tourism</a:t>
                      </a:r>
                      <a:r>
                        <a:rPr lang="tr-TR" sz="1800" kern="1200" dirty="0" smtClean="0">
                          <a:solidFill>
                            <a:schemeClr val="dk1"/>
                          </a:solidFill>
                          <a:effectLst/>
                          <a:latin typeface="Comic Sans MS" pitchFamily="66" charset="0"/>
                          <a:ea typeface="+mn-ea"/>
                          <a:cs typeface="+mn-cs"/>
                        </a:rPr>
                        <a:t> Directory)</a:t>
                      </a:r>
                    </a:p>
                    <a:p>
                      <a:pPr marL="285750" indent="-285750">
                        <a:buFont typeface="Wingdings" pitchFamily="2" charset="2"/>
                        <a:buChar char="§"/>
                      </a:pPr>
                      <a:r>
                        <a:rPr lang="tr-TR" sz="1800" kern="1200" dirty="0" smtClean="0">
                          <a:solidFill>
                            <a:schemeClr val="dk1"/>
                          </a:solidFill>
                          <a:effectLst/>
                          <a:latin typeface="Comic Sans MS" pitchFamily="66" charset="0"/>
                          <a:ea typeface="+mn-ea"/>
                          <a:cs typeface="+mn-cs"/>
                        </a:rPr>
                        <a:t>Avrupa Turizm Günü, Avrupa Turizm Forumu </a:t>
                      </a:r>
                      <a:r>
                        <a:rPr lang="tr-TR" sz="1800" kern="1200" dirty="0" err="1" smtClean="0">
                          <a:solidFill>
                            <a:schemeClr val="dk1"/>
                          </a:solidFill>
                          <a:effectLst/>
                          <a:latin typeface="Comic Sans MS" pitchFamily="66" charset="0"/>
                          <a:ea typeface="+mn-ea"/>
                          <a:cs typeface="+mn-cs"/>
                        </a:rPr>
                        <a:t>v.b</a:t>
                      </a:r>
                      <a:r>
                        <a:rPr lang="tr-TR" sz="1800" kern="1200" dirty="0" smtClean="0">
                          <a:solidFill>
                            <a:schemeClr val="dk1"/>
                          </a:solidFill>
                          <a:effectLst/>
                          <a:latin typeface="Comic Sans MS" pitchFamily="66" charset="0"/>
                          <a:ea typeface="+mn-ea"/>
                          <a:cs typeface="+mn-cs"/>
                        </a:rPr>
                        <a:t>.</a:t>
                      </a:r>
                    </a:p>
                    <a:p>
                      <a:pPr marL="0" indent="0">
                        <a:buFont typeface="Wingdings" pitchFamily="2" charset="2"/>
                        <a:buNone/>
                      </a:pPr>
                      <a:endParaRPr lang="tr-TR" baseline="0" dirty="0" smtClean="0">
                        <a:solidFill>
                          <a:schemeClr val="tx1"/>
                        </a:solidFill>
                        <a:latin typeface="Comic Sans MS" pitchFamily="66" charset="0"/>
                      </a:endParaRPr>
                    </a:p>
                  </a:txBody>
                  <a:tcPr>
                    <a:solidFill>
                      <a:schemeClr val="bg2">
                        <a:lumMod val="20000"/>
                        <a:lumOff val="80000"/>
                      </a:schemeClr>
                    </a:solidFill>
                  </a:tcPr>
                </a:tc>
              </a:tr>
              <a:tr h="370840">
                <a:tc>
                  <a:txBody>
                    <a:bodyPr/>
                    <a:lstStyle/>
                    <a:p>
                      <a:r>
                        <a:rPr lang="tr-TR" dirty="0" smtClean="0">
                          <a:solidFill>
                            <a:schemeClr val="tx1"/>
                          </a:solidFill>
                          <a:latin typeface="Comic Sans MS" pitchFamily="66" charset="0"/>
                        </a:rPr>
                        <a:t>AB’nin mali</a:t>
                      </a:r>
                      <a:r>
                        <a:rPr lang="tr-TR" baseline="0" dirty="0" smtClean="0">
                          <a:solidFill>
                            <a:schemeClr val="tx1"/>
                          </a:solidFill>
                          <a:latin typeface="Comic Sans MS" pitchFamily="66" charset="0"/>
                        </a:rPr>
                        <a:t> politika ve araçlarının turizmin hizmetine sunulması</a:t>
                      </a:r>
                      <a:endParaRPr lang="tr-TR" dirty="0">
                        <a:solidFill>
                          <a:schemeClr val="tx1"/>
                        </a:solidFill>
                        <a:latin typeface="Comic Sans MS" pitchFamily="66" charset="0"/>
                      </a:endParaRPr>
                    </a:p>
                  </a:txBody>
                  <a:tcPr>
                    <a:solidFill>
                      <a:schemeClr val="bg2">
                        <a:lumMod val="20000"/>
                        <a:lumOff val="80000"/>
                      </a:schemeClr>
                    </a:solidFill>
                  </a:tcPr>
                </a:tc>
                <a:tc>
                  <a:txBody>
                    <a:bodyPr/>
                    <a:lstStyle/>
                    <a:p>
                      <a:pPr marL="285750" indent="-285750">
                        <a:buFont typeface="Wingdings" pitchFamily="2" charset="2"/>
                        <a:buChar char="§"/>
                      </a:pPr>
                      <a:r>
                        <a:rPr lang="tr-TR" sz="1800" kern="1200" dirty="0" smtClean="0">
                          <a:solidFill>
                            <a:schemeClr val="dk1"/>
                          </a:solidFill>
                          <a:effectLst/>
                          <a:latin typeface="Comic Sans MS" pitchFamily="66" charset="0"/>
                          <a:ea typeface="+mn-ea"/>
                          <a:cs typeface="+mn-cs"/>
                        </a:rPr>
                        <a:t>2014-2020 Dönemi Çok Yıllı Mali Çerçeve Araçları (EFSI –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Fund</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for</a:t>
                      </a:r>
                      <a:r>
                        <a:rPr lang="tr-TR" sz="1800" kern="1200" dirty="0" smtClean="0">
                          <a:solidFill>
                            <a:schemeClr val="dk1"/>
                          </a:solidFill>
                          <a:effectLst/>
                          <a:latin typeface="Comic Sans MS" pitchFamily="66" charset="0"/>
                          <a:ea typeface="+mn-ea"/>
                          <a:cs typeface="+mn-cs"/>
                        </a:rPr>
                        <a:t> Strategic </a:t>
                      </a:r>
                      <a:r>
                        <a:rPr lang="tr-TR" sz="1800" kern="1200" dirty="0" err="1" smtClean="0">
                          <a:solidFill>
                            <a:schemeClr val="dk1"/>
                          </a:solidFill>
                          <a:effectLst/>
                          <a:latin typeface="Comic Sans MS" pitchFamily="66" charset="0"/>
                          <a:ea typeface="+mn-ea"/>
                          <a:cs typeface="+mn-cs"/>
                        </a:rPr>
                        <a:t>Investments</a:t>
                      </a:r>
                      <a:r>
                        <a:rPr lang="tr-TR" sz="1800" kern="1200" dirty="0" smtClean="0">
                          <a:solidFill>
                            <a:schemeClr val="dk1"/>
                          </a:solidFill>
                          <a:effectLst/>
                          <a:latin typeface="Comic Sans MS" pitchFamily="66" charset="0"/>
                          <a:ea typeface="+mn-ea"/>
                          <a:cs typeface="+mn-cs"/>
                        </a:rPr>
                        <a:t>, </a:t>
                      </a:r>
                      <a:r>
                        <a:rPr lang="tr-TR" sz="1800" kern="1200" dirty="0" smtClean="0">
                          <a:solidFill>
                            <a:srgbClr val="FF0000"/>
                          </a:solidFill>
                          <a:effectLst/>
                          <a:latin typeface="Comic Sans MS" pitchFamily="66" charset="0"/>
                          <a:ea typeface="+mn-ea"/>
                          <a:cs typeface="+mn-cs"/>
                        </a:rPr>
                        <a:t>ERDF – </a:t>
                      </a:r>
                      <a:r>
                        <a:rPr lang="tr-TR" sz="1800" kern="1200" dirty="0" err="1" smtClean="0">
                          <a:solidFill>
                            <a:srgbClr val="FF0000"/>
                          </a:solidFill>
                          <a:effectLst/>
                          <a:latin typeface="Comic Sans MS" pitchFamily="66" charset="0"/>
                          <a:ea typeface="+mn-ea"/>
                          <a:cs typeface="+mn-cs"/>
                        </a:rPr>
                        <a:t>European</a:t>
                      </a:r>
                      <a:r>
                        <a:rPr lang="tr-TR" sz="1800" kern="1200" dirty="0" smtClean="0">
                          <a:solidFill>
                            <a:srgbClr val="FF0000"/>
                          </a:solidFill>
                          <a:effectLst/>
                          <a:latin typeface="Comic Sans MS" pitchFamily="66" charset="0"/>
                          <a:ea typeface="+mn-ea"/>
                          <a:cs typeface="+mn-cs"/>
                        </a:rPr>
                        <a:t> </a:t>
                      </a:r>
                      <a:r>
                        <a:rPr lang="tr-TR" sz="1800" kern="1200" dirty="0" err="1" smtClean="0">
                          <a:solidFill>
                            <a:srgbClr val="FF0000"/>
                          </a:solidFill>
                          <a:effectLst/>
                          <a:latin typeface="Comic Sans MS" pitchFamily="66" charset="0"/>
                          <a:ea typeface="+mn-ea"/>
                          <a:cs typeface="+mn-cs"/>
                        </a:rPr>
                        <a:t>Regional</a:t>
                      </a:r>
                      <a:r>
                        <a:rPr lang="tr-TR" sz="1800" kern="1200" dirty="0" smtClean="0">
                          <a:solidFill>
                            <a:srgbClr val="FF0000"/>
                          </a:solidFill>
                          <a:effectLst/>
                          <a:latin typeface="Comic Sans MS" pitchFamily="66" charset="0"/>
                          <a:ea typeface="+mn-ea"/>
                          <a:cs typeface="+mn-cs"/>
                        </a:rPr>
                        <a:t> Development </a:t>
                      </a:r>
                      <a:r>
                        <a:rPr lang="tr-TR" sz="1800" kern="1200" dirty="0" err="1" smtClean="0">
                          <a:solidFill>
                            <a:srgbClr val="FF0000"/>
                          </a:solidFill>
                          <a:effectLst/>
                          <a:latin typeface="Comic Sans MS" pitchFamily="66" charset="0"/>
                          <a:ea typeface="+mn-ea"/>
                          <a:cs typeface="+mn-cs"/>
                        </a:rPr>
                        <a:t>Fund</a:t>
                      </a:r>
                      <a:r>
                        <a:rPr lang="tr-TR" sz="1800" kern="1200" dirty="0" smtClean="0">
                          <a:solidFill>
                            <a:srgbClr val="FF0000"/>
                          </a:solidFill>
                          <a:effectLst/>
                          <a:latin typeface="Comic Sans MS" pitchFamily="66" charset="0"/>
                          <a:ea typeface="+mn-ea"/>
                          <a:cs typeface="+mn-cs"/>
                        </a:rPr>
                        <a:t>, CF – </a:t>
                      </a:r>
                      <a:r>
                        <a:rPr lang="tr-TR" sz="1800" kern="1200" dirty="0" err="1" smtClean="0">
                          <a:solidFill>
                            <a:srgbClr val="FF0000"/>
                          </a:solidFill>
                          <a:effectLst/>
                          <a:latin typeface="Comic Sans MS" pitchFamily="66" charset="0"/>
                          <a:ea typeface="+mn-ea"/>
                          <a:cs typeface="+mn-cs"/>
                        </a:rPr>
                        <a:t>Cohesion</a:t>
                      </a:r>
                      <a:r>
                        <a:rPr lang="tr-TR" sz="1800" kern="1200" dirty="0" smtClean="0">
                          <a:solidFill>
                            <a:srgbClr val="FF0000"/>
                          </a:solidFill>
                          <a:effectLst/>
                          <a:latin typeface="Comic Sans MS" pitchFamily="66" charset="0"/>
                          <a:ea typeface="+mn-ea"/>
                          <a:cs typeface="+mn-cs"/>
                        </a:rPr>
                        <a:t> </a:t>
                      </a:r>
                      <a:r>
                        <a:rPr lang="tr-TR" sz="1800" kern="1200" dirty="0" err="1" smtClean="0">
                          <a:solidFill>
                            <a:srgbClr val="FF0000"/>
                          </a:solidFill>
                          <a:effectLst/>
                          <a:latin typeface="Comic Sans MS" pitchFamily="66" charset="0"/>
                          <a:ea typeface="+mn-ea"/>
                          <a:cs typeface="+mn-cs"/>
                        </a:rPr>
                        <a:t>Fund</a:t>
                      </a:r>
                      <a:r>
                        <a:rPr lang="tr-TR" sz="1800" kern="1200" dirty="0" smtClean="0">
                          <a:solidFill>
                            <a:srgbClr val="FF0000"/>
                          </a:solidFill>
                          <a:effectLst/>
                          <a:latin typeface="Comic Sans MS" pitchFamily="66" charset="0"/>
                          <a:ea typeface="+mn-ea"/>
                          <a:cs typeface="+mn-cs"/>
                        </a:rPr>
                        <a:t>, </a:t>
                      </a:r>
                      <a:r>
                        <a:rPr lang="tr-TR" sz="1800" kern="1200" dirty="0" smtClean="0">
                          <a:solidFill>
                            <a:schemeClr val="dk1"/>
                          </a:solidFill>
                          <a:effectLst/>
                          <a:latin typeface="Comic Sans MS" pitchFamily="66" charset="0"/>
                          <a:ea typeface="+mn-ea"/>
                          <a:cs typeface="+mn-cs"/>
                        </a:rPr>
                        <a:t>ESF –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Social</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Fund</a:t>
                      </a:r>
                      <a:r>
                        <a:rPr lang="tr-TR" sz="1800" kern="1200" dirty="0" smtClean="0">
                          <a:solidFill>
                            <a:schemeClr val="dk1"/>
                          </a:solidFill>
                          <a:effectLst/>
                          <a:latin typeface="Comic Sans MS" pitchFamily="66" charset="0"/>
                          <a:ea typeface="+mn-ea"/>
                          <a:cs typeface="+mn-cs"/>
                        </a:rPr>
                        <a:t>, EAFRD –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Agricultural</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Fund</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for</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Rural</a:t>
                      </a:r>
                      <a:r>
                        <a:rPr lang="tr-TR" sz="1800" kern="1200" dirty="0" smtClean="0">
                          <a:solidFill>
                            <a:schemeClr val="dk1"/>
                          </a:solidFill>
                          <a:effectLst/>
                          <a:latin typeface="Comic Sans MS" pitchFamily="66" charset="0"/>
                          <a:ea typeface="+mn-ea"/>
                          <a:cs typeface="+mn-cs"/>
                        </a:rPr>
                        <a:t> Development, EMFF –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Maritime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and</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Fisheries</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Fund</a:t>
                      </a:r>
                      <a:r>
                        <a:rPr lang="tr-TR" sz="1800" kern="1200" dirty="0" smtClean="0">
                          <a:solidFill>
                            <a:schemeClr val="dk1"/>
                          </a:solidFill>
                          <a:effectLst/>
                          <a:latin typeface="Comic Sans MS" pitchFamily="66" charset="0"/>
                          <a:ea typeface="+mn-ea"/>
                          <a:cs typeface="+mn-cs"/>
                        </a:rPr>
                        <a:t>, LIFE, Horizon-2020, COSME – </a:t>
                      </a:r>
                      <a:r>
                        <a:rPr lang="tr-TR" sz="1800" kern="1200" dirty="0" err="1" smtClean="0">
                          <a:solidFill>
                            <a:schemeClr val="dk1"/>
                          </a:solidFill>
                          <a:effectLst/>
                          <a:latin typeface="Comic Sans MS" pitchFamily="66" charset="0"/>
                          <a:ea typeface="+mn-ea"/>
                          <a:cs typeface="+mn-cs"/>
                        </a:rPr>
                        <a:t>Programme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for</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the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Competitiveness</a:t>
                      </a:r>
                      <a:r>
                        <a:rPr lang="tr-TR" sz="1800" kern="1200" dirty="0" smtClean="0">
                          <a:solidFill>
                            <a:schemeClr val="dk1"/>
                          </a:solidFill>
                          <a:effectLst/>
                          <a:latin typeface="Comic Sans MS" pitchFamily="66" charset="0"/>
                          <a:ea typeface="+mn-ea"/>
                          <a:cs typeface="+mn-cs"/>
                        </a:rPr>
                        <a:t> of Enterprises </a:t>
                      </a:r>
                      <a:r>
                        <a:rPr lang="tr-TR" sz="1800" kern="1200" dirty="0" err="1" smtClean="0">
                          <a:solidFill>
                            <a:schemeClr val="dk1"/>
                          </a:solidFill>
                          <a:effectLst/>
                          <a:latin typeface="Comic Sans MS" pitchFamily="66" charset="0"/>
                          <a:ea typeface="+mn-ea"/>
                          <a:cs typeface="+mn-cs"/>
                        </a:rPr>
                        <a:t>and</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SMEs</a:t>
                      </a:r>
                      <a:r>
                        <a:rPr lang="tr-TR" sz="1800" kern="1200" dirty="0" smtClean="0">
                          <a:solidFill>
                            <a:schemeClr val="dk1"/>
                          </a:solidFill>
                          <a:effectLst/>
                          <a:latin typeface="Comic Sans MS" pitchFamily="66" charset="0"/>
                          <a:ea typeface="+mn-ea"/>
                          <a:cs typeface="+mn-cs"/>
                        </a:rPr>
                        <a:t>, Creative Europe </a:t>
                      </a:r>
                      <a:r>
                        <a:rPr lang="tr-TR" sz="1800" kern="1200" dirty="0" err="1" smtClean="0">
                          <a:solidFill>
                            <a:schemeClr val="dk1"/>
                          </a:solidFill>
                          <a:effectLst/>
                          <a:latin typeface="Comic Sans MS" pitchFamily="66" charset="0"/>
                          <a:ea typeface="+mn-ea"/>
                          <a:cs typeface="+mn-cs"/>
                        </a:rPr>
                        <a:t>Programme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Erasmus</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EaSI</a:t>
                      </a:r>
                      <a:r>
                        <a:rPr lang="tr-TR" sz="1800" kern="1200" dirty="0" smtClean="0">
                          <a:solidFill>
                            <a:schemeClr val="dk1"/>
                          </a:solidFill>
                          <a:effectLst/>
                          <a:latin typeface="Comic Sans MS" pitchFamily="66" charset="0"/>
                          <a:ea typeface="+mn-ea"/>
                          <a:cs typeface="+mn-cs"/>
                        </a:rPr>
                        <a:t> – </a:t>
                      </a:r>
                      <a:r>
                        <a:rPr lang="tr-TR" sz="1800" kern="1200" dirty="0" err="1" smtClean="0">
                          <a:solidFill>
                            <a:schemeClr val="dk1"/>
                          </a:solidFill>
                          <a:effectLst/>
                          <a:latin typeface="Comic Sans MS" pitchFamily="66" charset="0"/>
                          <a:ea typeface="+mn-ea"/>
                          <a:cs typeface="+mn-cs"/>
                        </a:rPr>
                        <a:t>European</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Programme</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for</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Employment</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and</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Social</a:t>
                      </a:r>
                      <a:r>
                        <a:rPr lang="tr-TR" sz="1800" kern="1200" dirty="0" smtClean="0">
                          <a:solidFill>
                            <a:schemeClr val="dk1"/>
                          </a:solidFill>
                          <a:effectLst/>
                          <a:latin typeface="Comic Sans MS" pitchFamily="66" charset="0"/>
                          <a:ea typeface="+mn-ea"/>
                          <a:cs typeface="+mn-cs"/>
                        </a:rPr>
                        <a:t> </a:t>
                      </a:r>
                      <a:r>
                        <a:rPr lang="tr-TR" sz="1800" kern="1200" dirty="0" err="1" smtClean="0">
                          <a:solidFill>
                            <a:schemeClr val="dk1"/>
                          </a:solidFill>
                          <a:effectLst/>
                          <a:latin typeface="Comic Sans MS" pitchFamily="66" charset="0"/>
                          <a:ea typeface="+mn-ea"/>
                          <a:cs typeface="+mn-cs"/>
                        </a:rPr>
                        <a:t>Innovation</a:t>
                      </a:r>
                      <a:r>
                        <a:rPr lang="tr-TR" sz="1800" kern="1200" dirty="0" smtClean="0">
                          <a:solidFill>
                            <a:schemeClr val="dk1"/>
                          </a:solidFill>
                          <a:effectLst/>
                          <a:latin typeface="Comic Sans MS" pitchFamily="66" charset="0"/>
                          <a:ea typeface="+mn-ea"/>
                          <a:cs typeface="+mn-cs"/>
                        </a:rPr>
                        <a:t>)</a:t>
                      </a:r>
                      <a:endParaRPr lang="tr-TR" dirty="0">
                        <a:solidFill>
                          <a:schemeClr val="tx1"/>
                        </a:solidFill>
                        <a:latin typeface="Comic Sans MS" pitchFamily="66" charset="0"/>
                      </a:endParaRP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315573734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80528" y="-3517"/>
            <a:ext cx="9324528"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pic>
        <p:nvPicPr>
          <p:cNvPr id="16389" name="Picture 3" descr="C:\Users\Toshıba\Pictures\soru işar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2214563"/>
            <a:ext cx="38766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7 Bulut Belirtme Çizgisi"/>
          <p:cNvSpPr/>
          <p:nvPr/>
        </p:nvSpPr>
        <p:spPr>
          <a:xfrm>
            <a:off x="-153988" y="3598863"/>
            <a:ext cx="3429001" cy="3286125"/>
          </a:xfrm>
          <a:prstGeom prst="cloudCallout">
            <a:avLst>
              <a:gd name="adj1" fmla="val 73495"/>
              <a:gd name="adj2" fmla="val -546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latin typeface="Comic Sans MS" pitchFamily="66" charset="0"/>
              </a:rPr>
              <a:t>Türkiye Turizm Stratejisi (2023) ve Uygulamalarının AB perspektifinden değerlendirilmesi</a:t>
            </a:r>
            <a:endParaRPr lang="tr-TR" b="1" dirty="0">
              <a:latin typeface="Comic Sans MS" pitchFamily="66" charset="0"/>
            </a:endParaRPr>
          </a:p>
        </p:txBody>
      </p:sp>
    </p:spTree>
    <p:extLst>
      <p:ext uri="{BB962C8B-B14F-4D97-AF65-F5344CB8AC3E}">
        <p14:creationId xmlns:p14="http://schemas.microsoft.com/office/powerpoint/2010/main" val="3617633160"/>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27384"/>
            <a:ext cx="9144001" cy="6885384"/>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dirty="0">
              <a:solidFill>
                <a:schemeClr val="tx1"/>
              </a:solidFill>
              <a:latin typeface="Comic Sans MS" pitchFamily="66" charset="0"/>
            </a:endParaRPr>
          </a:p>
          <a:p>
            <a:pPr marL="342900" indent="-342900">
              <a:lnSpc>
                <a:spcPct val="80000"/>
              </a:lnSpc>
              <a:spcBef>
                <a:spcPct val="20000"/>
              </a:spcBef>
              <a:buClr>
                <a:schemeClr val="bg2"/>
              </a:buClr>
              <a:buSzPct val="75000"/>
              <a:buFont typeface="Wingdings" pitchFamily="2" charset="2"/>
              <a:buChar char="n"/>
              <a:defRPr/>
            </a:pPr>
            <a:endParaRPr lang="tr-TR" dirty="0">
              <a:solidFill>
                <a:schemeClr val="tx1"/>
              </a:solidFill>
              <a:latin typeface="Comic Sans MS" pitchFamily="66" charset="0"/>
            </a:endParaRPr>
          </a:p>
          <a:p>
            <a:pPr algn="ctr">
              <a:lnSpc>
                <a:spcPct val="80000"/>
              </a:lnSpc>
              <a:spcBef>
                <a:spcPct val="20000"/>
              </a:spcBef>
              <a:buClr>
                <a:schemeClr val="bg2"/>
              </a:buClr>
              <a:buSzPct val="75000"/>
              <a:defRPr/>
            </a:pPr>
            <a:r>
              <a:rPr lang="tr-TR" sz="3200" b="1" dirty="0">
                <a:solidFill>
                  <a:schemeClr val="tx1"/>
                </a:solidFill>
                <a:latin typeface="Comic Sans MS" pitchFamily="66" charset="0"/>
              </a:rPr>
              <a:t>TÜRKİYE TURİZM STRATEJİSİ (2023</a:t>
            </a:r>
            <a:r>
              <a:rPr lang="tr-TR" sz="3200" b="1" dirty="0" smtClean="0">
                <a:solidFill>
                  <a:schemeClr val="tx1"/>
                </a:solidFill>
                <a:latin typeface="Comic Sans MS" pitchFamily="66" charset="0"/>
              </a:rPr>
              <a:t>)</a:t>
            </a:r>
            <a:endParaRPr lang="tr-TR" sz="3200" b="1" dirty="0">
              <a:solidFill>
                <a:schemeClr val="tx1"/>
              </a:solidFill>
              <a:latin typeface="Comic Sans MS" pitchFamily="66" charset="0"/>
            </a:endParaRPr>
          </a:p>
          <a:p>
            <a:pPr marL="342900" indent="-342900">
              <a:lnSpc>
                <a:spcPct val="80000"/>
              </a:lnSpc>
              <a:spcBef>
                <a:spcPct val="20000"/>
              </a:spcBef>
              <a:buClr>
                <a:schemeClr val="bg2"/>
              </a:buClr>
              <a:buSzPct val="75000"/>
              <a:buFont typeface="Wingdings" pitchFamily="2" charset="2"/>
              <a:buChar char="n"/>
              <a:defRPr/>
            </a:pPr>
            <a:endParaRPr lang="tr-TR" dirty="0">
              <a:solidFill>
                <a:schemeClr val="tx1"/>
              </a:solidFill>
              <a:latin typeface="Comic Sans MS" pitchFamily="66" charset="0"/>
            </a:endParaRPr>
          </a:p>
          <a:p>
            <a:r>
              <a:rPr lang="tr-TR" sz="2400" dirty="0" smtClean="0">
                <a:solidFill>
                  <a:schemeClr val="tx1"/>
                </a:solidFill>
                <a:latin typeface="Comic Sans MS" pitchFamily="66" charset="0"/>
              </a:rPr>
              <a:t>Türkiye’nin </a:t>
            </a:r>
            <a:r>
              <a:rPr lang="tr-TR" sz="2400" dirty="0">
                <a:solidFill>
                  <a:schemeClr val="tx1"/>
                </a:solidFill>
                <a:latin typeface="Comic Sans MS" pitchFamily="66" charset="0"/>
              </a:rPr>
              <a:t>turizm vizyonu </a:t>
            </a:r>
            <a:r>
              <a:rPr lang="tr-TR" sz="2400" b="1" i="1" dirty="0">
                <a:solidFill>
                  <a:schemeClr val="tx1"/>
                </a:solidFill>
                <a:latin typeface="Comic Sans MS" pitchFamily="66" charset="0"/>
              </a:rPr>
              <a:t>“sürdürülebilir turizm yaklaşımı benimsenerek istihdamın artırılmasında ve bölgesel gelişmede turizmin öncü bir sektör konumuna ulaştırılması ve Türkiye’nin 2023 yılına kadar, uluslararası pazarda turist sayısı ve turizm geliri bakımından ilk beş ülke arasında önemli bir varış noktası haline ve uluslararası bir marka haline getirilmesinin sağlanması”</a:t>
            </a:r>
            <a:r>
              <a:rPr lang="tr-TR" sz="2400" b="1" dirty="0">
                <a:solidFill>
                  <a:schemeClr val="tx1"/>
                </a:solidFill>
                <a:latin typeface="Comic Sans MS" pitchFamily="66" charset="0"/>
              </a:rPr>
              <a:t> </a:t>
            </a:r>
            <a:r>
              <a:rPr lang="tr-TR" sz="2400" dirty="0">
                <a:solidFill>
                  <a:schemeClr val="tx1"/>
                </a:solidFill>
                <a:latin typeface="Comic Sans MS" pitchFamily="66" charset="0"/>
              </a:rPr>
              <a:t>şeklinde </a:t>
            </a:r>
            <a:r>
              <a:rPr lang="tr-TR" sz="2400" dirty="0" smtClean="0">
                <a:solidFill>
                  <a:schemeClr val="tx1"/>
                </a:solidFill>
                <a:latin typeface="Comic Sans MS" pitchFamily="66" charset="0"/>
              </a:rPr>
              <a:t>tanımlanmıştır. </a:t>
            </a:r>
            <a:endParaRPr lang="tr-TR" sz="2400" dirty="0">
              <a:solidFill>
                <a:schemeClr val="tx1"/>
              </a:solidFill>
              <a:latin typeface="Comic Sans MS" pitchFamily="66" charset="0"/>
            </a:endParaRP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Turizm </a:t>
            </a:r>
            <a:r>
              <a:rPr lang="tr-TR" sz="2400" dirty="0">
                <a:solidFill>
                  <a:schemeClr val="tx1"/>
                </a:solidFill>
                <a:latin typeface="Comic Sans MS" pitchFamily="66" charset="0"/>
              </a:rPr>
              <a:t>sektörünün güçlendirilmesine yönelik 16 adet alt-strateji oluşturulmuştur.  Bunların hepsi ya doğrudan (açıkça) ya da dolaylı olarak (zımnen) sürdürülebilir turizm bağlamında hedef ve faaliyetlerin gerçekleştirilmesini öngörmektedir</a:t>
            </a:r>
            <a:r>
              <a:rPr lang="tr-TR" sz="2400" dirty="0" smtClean="0">
                <a:solidFill>
                  <a:schemeClr val="tx1"/>
                </a:solidFill>
                <a:latin typeface="Comic Sans MS" pitchFamily="66" charset="0"/>
              </a:rPr>
              <a:t>.</a:t>
            </a:r>
          </a:p>
          <a:p>
            <a:endParaRPr lang="tr-TR" sz="2400" dirty="0">
              <a:solidFill>
                <a:schemeClr val="tx1"/>
              </a:solidFill>
              <a:latin typeface="Comic Sans MS" pitchFamily="66" charset="0"/>
            </a:endParaRPr>
          </a:p>
          <a:p>
            <a:r>
              <a:rPr lang="tr-TR" sz="2400" dirty="0" smtClean="0">
                <a:solidFill>
                  <a:schemeClr val="tx1"/>
                </a:solidFill>
                <a:latin typeface="Comic Sans MS" pitchFamily="66" charset="0"/>
              </a:rPr>
              <a:t> </a:t>
            </a:r>
            <a:endParaRPr lang="tr-TR" sz="2400" dirty="0">
              <a:solidFill>
                <a:schemeClr val="tx1"/>
              </a:solidFill>
              <a:latin typeface="Comic Sans MS" pitchFamily="66" charset="0"/>
            </a:endParaRPr>
          </a:p>
        </p:txBody>
      </p:sp>
      <p:sp>
        <p:nvSpPr>
          <p:cNvPr id="5" name="9 Dikdörtgen Belirtme Çizgisi"/>
          <p:cNvSpPr/>
          <p:nvPr/>
        </p:nvSpPr>
        <p:spPr>
          <a:xfrm>
            <a:off x="26985" y="-99392"/>
            <a:ext cx="9090027" cy="3672408"/>
          </a:xfrm>
          <a:prstGeom prst="wedgeRectCallout">
            <a:avLst>
              <a:gd name="adj1" fmla="val 24237"/>
              <a:gd name="adj2" fmla="val 67874"/>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tr-TR" sz="2000" i="1" dirty="0" smtClean="0">
              <a:solidFill>
                <a:schemeClr val="tx1"/>
              </a:solidFill>
              <a:latin typeface="Comic Sans MS" pitchFamily="66" charset="0"/>
            </a:endParaRPr>
          </a:p>
          <a:p>
            <a:r>
              <a:rPr lang="tr-TR" sz="2000" i="1" dirty="0" smtClean="0">
                <a:solidFill>
                  <a:schemeClr val="tx1"/>
                </a:solidFill>
                <a:latin typeface="Comic Sans MS" pitchFamily="66" charset="0"/>
              </a:rPr>
              <a:t>Planlama Stratejisi		</a:t>
            </a:r>
            <a:r>
              <a:rPr lang="tr-TR" sz="2000" i="1" dirty="0">
                <a:solidFill>
                  <a:schemeClr val="tx1"/>
                </a:solidFill>
                <a:latin typeface="Comic Sans MS" pitchFamily="66" charset="0"/>
              </a:rPr>
              <a:t>	Kentsel Ölçekte Markalaşma </a:t>
            </a:r>
            <a:r>
              <a:rPr lang="tr-TR" sz="2000" i="1" dirty="0" err="1">
                <a:solidFill>
                  <a:schemeClr val="tx1"/>
                </a:solidFill>
                <a:latin typeface="Comic Sans MS" pitchFamily="66" charset="0"/>
              </a:rPr>
              <a:t>Str</a:t>
            </a:r>
            <a:r>
              <a:rPr lang="tr-TR" sz="2000" i="1" dirty="0" smtClean="0">
                <a:solidFill>
                  <a:schemeClr val="tx1"/>
                </a:solidFill>
                <a:latin typeface="Comic Sans MS" pitchFamily="66" charset="0"/>
              </a:rPr>
              <a:t>.</a:t>
            </a:r>
          </a:p>
          <a:p>
            <a:r>
              <a:rPr lang="tr-TR" sz="2000" i="1" dirty="0" smtClean="0">
                <a:solidFill>
                  <a:schemeClr val="tx1"/>
                </a:solidFill>
                <a:latin typeface="Comic Sans MS" pitchFamily="66" charset="0"/>
              </a:rPr>
              <a:t>Yatırım Stratejisi			Turizmin </a:t>
            </a:r>
            <a:r>
              <a:rPr lang="tr-TR" sz="2000" i="1" dirty="0">
                <a:solidFill>
                  <a:schemeClr val="tx1"/>
                </a:solidFill>
                <a:latin typeface="Comic Sans MS" pitchFamily="66" charset="0"/>
              </a:rPr>
              <a:t>Çeşitlendirilmesi Stratejisi</a:t>
            </a:r>
            <a:endParaRPr lang="tr-TR" sz="2000" i="1" dirty="0" smtClean="0">
              <a:solidFill>
                <a:schemeClr val="tx1"/>
              </a:solidFill>
              <a:latin typeface="Comic Sans MS" pitchFamily="66" charset="0"/>
            </a:endParaRPr>
          </a:p>
          <a:p>
            <a:r>
              <a:rPr lang="tr-TR" sz="2000" i="1" dirty="0" smtClean="0">
                <a:solidFill>
                  <a:schemeClr val="tx1"/>
                </a:solidFill>
                <a:latin typeface="Comic Sans MS" pitchFamily="66" charset="0"/>
              </a:rPr>
              <a:t>Örgütlenme Stratejisi			</a:t>
            </a:r>
            <a:r>
              <a:rPr lang="tr-TR" sz="2000" i="1" dirty="0">
                <a:solidFill>
                  <a:schemeClr val="tx1"/>
                </a:solidFill>
                <a:latin typeface="Comic Sans MS" pitchFamily="66" charset="0"/>
              </a:rPr>
              <a:t> Mevcut Turizm Alanlarının İyileşti- </a:t>
            </a:r>
            <a:r>
              <a:rPr lang="tr-TR" sz="2000" i="1" dirty="0" smtClean="0">
                <a:solidFill>
                  <a:schemeClr val="tx1"/>
                </a:solidFill>
                <a:latin typeface="Comic Sans MS" pitchFamily="66" charset="0"/>
              </a:rPr>
              <a:t>İç turizm Stratejisi			</a:t>
            </a:r>
            <a:r>
              <a:rPr lang="tr-TR" sz="2000" i="1" dirty="0">
                <a:solidFill>
                  <a:schemeClr val="tx1"/>
                </a:solidFill>
                <a:latin typeface="Comic Sans MS" pitchFamily="66" charset="0"/>
              </a:rPr>
              <a:t> </a:t>
            </a:r>
            <a:r>
              <a:rPr lang="tr-TR" sz="2000" i="1" dirty="0" err="1">
                <a:solidFill>
                  <a:schemeClr val="tx1"/>
                </a:solidFill>
                <a:latin typeface="Comic Sans MS" pitchFamily="66" charset="0"/>
              </a:rPr>
              <a:t>rileceği</a:t>
            </a:r>
            <a:r>
              <a:rPr lang="tr-TR" sz="2000" i="1" dirty="0">
                <a:solidFill>
                  <a:schemeClr val="tx1"/>
                </a:solidFill>
                <a:latin typeface="Comic Sans MS" pitchFamily="66" charset="0"/>
              </a:rPr>
              <a:t> Alanlara Dair Strateji </a:t>
            </a:r>
            <a:endParaRPr lang="tr-TR" sz="2000" i="1" dirty="0" smtClean="0">
              <a:solidFill>
                <a:schemeClr val="tx1"/>
              </a:solidFill>
              <a:latin typeface="Comic Sans MS" pitchFamily="66" charset="0"/>
            </a:endParaRPr>
          </a:p>
          <a:p>
            <a:r>
              <a:rPr lang="tr-TR" sz="2000" i="1" dirty="0" smtClean="0">
                <a:solidFill>
                  <a:schemeClr val="tx1"/>
                </a:solidFill>
                <a:latin typeface="Comic Sans MS" pitchFamily="66" charset="0"/>
              </a:rPr>
              <a:t>Ar-Ge Stratejisi			Turizm Gelişim Bölgelerine Dair </a:t>
            </a:r>
            <a:r>
              <a:rPr lang="tr-TR" sz="2000" i="1" dirty="0" err="1" smtClean="0">
                <a:solidFill>
                  <a:schemeClr val="tx1"/>
                </a:solidFill>
                <a:latin typeface="Comic Sans MS" pitchFamily="66" charset="0"/>
              </a:rPr>
              <a:t>Str</a:t>
            </a:r>
            <a:r>
              <a:rPr lang="tr-TR" sz="2000" i="1" dirty="0" smtClean="0">
                <a:solidFill>
                  <a:schemeClr val="tx1"/>
                </a:solidFill>
                <a:latin typeface="Comic Sans MS" pitchFamily="66" charset="0"/>
              </a:rPr>
              <a:t>.</a:t>
            </a:r>
          </a:p>
          <a:p>
            <a:r>
              <a:rPr lang="tr-TR" sz="2000" i="1" dirty="0" smtClean="0">
                <a:solidFill>
                  <a:schemeClr val="tx1"/>
                </a:solidFill>
                <a:latin typeface="Comic Sans MS" pitchFamily="66" charset="0"/>
              </a:rPr>
              <a:t>Ulaşım ve Altyapı Stratejisi		</a:t>
            </a:r>
            <a:r>
              <a:rPr lang="tr-TR" sz="2000" i="1" dirty="0">
                <a:solidFill>
                  <a:schemeClr val="tx1"/>
                </a:solidFill>
                <a:latin typeface="Comic Sans MS" pitchFamily="66" charset="0"/>
              </a:rPr>
              <a:t>Turizm Gelişim Koridorlarına Dair S.</a:t>
            </a:r>
          </a:p>
          <a:p>
            <a:r>
              <a:rPr lang="tr-TR" sz="2000" i="1" dirty="0" smtClean="0">
                <a:solidFill>
                  <a:schemeClr val="tx1"/>
                </a:solidFill>
                <a:latin typeface="Comic Sans MS" pitchFamily="66" charset="0"/>
              </a:rPr>
              <a:t>Tanıtım ve Pazarlama Stratejisi	</a:t>
            </a:r>
            <a:r>
              <a:rPr lang="tr-TR" sz="2000" i="1" dirty="0">
                <a:solidFill>
                  <a:schemeClr val="tx1"/>
                </a:solidFill>
                <a:latin typeface="Comic Sans MS" pitchFamily="66" charset="0"/>
              </a:rPr>
              <a:t>Turizm Kentleri </a:t>
            </a:r>
            <a:r>
              <a:rPr lang="tr-TR" sz="2000" i="1" dirty="0" smtClean="0">
                <a:solidFill>
                  <a:schemeClr val="tx1"/>
                </a:solidFill>
                <a:latin typeface="Comic Sans MS" pitchFamily="66" charset="0"/>
              </a:rPr>
              <a:t>Stratejisi</a:t>
            </a:r>
          </a:p>
          <a:p>
            <a:r>
              <a:rPr lang="tr-TR" sz="2000" i="1" dirty="0" smtClean="0">
                <a:solidFill>
                  <a:schemeClr val="tx1"/>
                </a:solidFill>
                <a:latin typeface="Comic Sans MS" pitchFamily="66" charset="0"/>
              </a:rPr>
              <a:t>Eğitim Stratejisi			</a:t>
            </a:r>
            <a:r>
              <a:rPr lang="tr-TR" sz="2000" i="1" dirty="0">
                <a:solidFill>
                  <a:schemeClr val="tx1"/>
                </a:solidFill>
                <a:latin typeface="Comic Sans MS" pitchFamily="66" charset="0"/>
              </a:rPr>
              <a:t>Eko-turizm Bölgelerine Dair </a:t>
            </a:r>
            <a:r>
              <a:rPr lang="tr-TR" sz="2000" i="1" dirty="0" err="1" smtClean="0">
                <a:solidFill>
                  <a:schemeClr val="tx1"/>
                </a:solidFill>
                <a:latin typeface="Comic Sans MS" pitchFamily="66" charset="0"/>
              </a:rPr>
              <a:t>Str</a:t>
            </a:r>
            <a:r>
              <a:rPr lang="tr-TR" sz="2000" i="1" dirty="0" smtClean="0">
                <a:solidFill>
                  <a:schemeClr val="tx1"/>
                </a:solidFill>
                <a:latin typeface="Comic Sans MS" pitchFamily="66" charset="0"/>
              </a:rPr>
              <a:t>.</a:t>
            </a:r>
          </a:p>
          <a:p>
            <a:r>
              <a:rPr lang="tr-TR" sz="2000" i="1" dirty="0" smtClean="0">
                <a:solidFill>
                  <a:schemeClr val="tx1"/>
                </a:solidFill>
                <a:latin typeface="Comic Sans MS" pitchFamily="66" charset="0"/>
              </a:rPr>
              <a:t>Hizmet </a:t>
            </a:r>
            <a:r>
              <a:rPr lang="tr-TR" sz="2000" i="1" dirty="0">
                <a:solidFill>
                  <a:schemeClr val="tx1"/>
                </a:solidFill>
                <a:latin typeface="Comic Sans MS" pitchFamily="66" charset="0"/>
              </a:rPr>
              <a:t>Kalitesi </a:t>
            </a:r>
            <a:r>
              <a:rPr lang="tr-TR" sz="2000" i="1" dirty="0" smtClean="0">
                <a:solidFill>
                  <a:schemeClr val="tx1"/>
                </a:solidFill>
                <a:latin typeface="Comic Sans MS" pitchFamily="66" charset="0"/>
              </a:rPr>
              <a:t>Stratejisi</a:t>
            </a:r>
          </a:p>
          <a:p>
            <a:endParaRPr lang="tr-TR" sz="2000" dirty="0" smtClean="0">
              <a:solidFill>
                <a:schemeClr val="tx1"/>
              </a:solidFill>
              <a:latin typeface="Comic Sans MS" pitchFamily="66" charset="0"/>
            </a:endParaRPr>
          </a:p>
        </p:txBody>
      </p:sp>
      <p:sp>
        <p:nvSpPr>
          <p:cNvPr id="4" name="9 Dikdörtgen Belirtme Çizgisi"/>
          <p:cNvSpPr/>
          <p:nvPr/>
        </p:nvSpPr>
        <p:spPr>
          <a:xfrm>
            <a:off x="-3495" y="4672282"/>
            <a:ext cx="9090027" cy="2151932"/>
          </a:xfrm>
          <a:prstGeom prst="wedgeRectCallout">
            <a:avLst>
              <a:gd name="adj1" fmla="val -20024"/>
              <a:gd name="adj2" fmla="val -90327"/>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2000" b="1" dirty="0" smtClean="0">
                <a:solidFill>
                  <a:srgbClr val="FF0000"/>
                </a:solidFill>
                <a:latin typeface="Comic Sans MS" pitchFamily="66" charset="0"/>
              </a:rPr>
              <a:t>HEDEF</a:t>
            </a:r>
          </a:p>
          <a:p>
            <a:pPr lvl="4"/>
            <a:r>
              <a:rPr lang="tr-TR" sz="2000" dirty="0" smtClean="0">
                <a:solidFill>
                  <a:schemeClr val="tx1"/>
                </a:solidFill>
                <a:latin typeface="Comic Sans MS" pitchFamily="66" charset="0"/>
              </a:rPr>
              <a:t>2023 </a:t>
            </a:r>
            <a:r>
              <a:rPr lang="tr-TR" sz="2000" dirty="0">
                <a:solidFill>
                  <a:schemeClr val="tx1"/>
                </a:solidFill>
                <a:latin typeface="Comic Sans MS" pitchFamily="66" charset="0"/>
              </a:rPr>
              <a:t>yılı itibariyle; </a:t>
            </a:r>
          </a:p>
          <a:p>
            <a:pPr lvl="5">
              <a:buFont typeface="Wingdings" pitchFamily="2" charset="2"/>
              <a:buChar char="Ø"/>
              <a:defRPr/>
            </a:pPr>
            <a:r>
              <a:rPr lang="tr-TR" sz="2000" dirty="0">
                <a:solidFill>
                  <a:schemeClr val="tx1"/>
                </a:solidFill>
                <a:latin typeface="Comic Sans MS" pitchFamily="66" charset="0"/>
              </a:rPr>
              <a:t>63 milyon turist, </a:t>
            </a:r>
          </a:p>
          <a:p>
            <a:pPr lvl="5">
              <a:buFont typeface="Wingdings" pitchFamily="2" charset="2"/>
              <a:buChar char="Ø"/>
              <a:defRPr/>
            </a:pPr>
            <a:r>
              <a:rPr lang="tr-TR" sz="2000" dirty="0">
                <a:solidFill>
                  <a:schemeClr val="tx1"/>
                </a:solidFill>
                <a:latin typeface="Comic Sans MS" pitchFamily="66" charset="0"/>
              </a:rPr>
              <a:t>86 milyar US$ dış turizm geliri </a:t>
            </a:r>
          </a:p>
          <a:p>
            <a:pPr lvl="5">
              <a:buFont typeface="Wingdings" pitchFamily="2" charset="2"/>
              <a:buChar char="Ø"/>
              <a:defRPr/>
            </a:pPr>
            <a:r>
              <a:rPr lang="tr-TR" sz="2000" dirty="0">
                <a:solidFill>
                  <a:schemeClr val="tx1"/>
                </a:solidFill>
                <a:latin typeface="Comic Sans MS" pitchFamily="66" charset="0"/>
              </a:rPr>
              <a:t>turist başına yaklaşık 1350$ harcama</a:t>
            </a:r>
            <a:r>
              <a:rPr lang="tr-TR" sz="2000" dirty="0" smtClean="0">
                <a:solidFill>
                  <a:schemeClr val="tx1"/>
                </a:solidFill>
                <a:latin typeface="Comic Sans MS" pitchFamily="66" charset="0"/>
              </a:rPr>
              <a:t> </a:t>
            </a:r>
          </a:p>
        </p:txBody>
      </p:sp>
    </p:spTree>
    <p:extLst>
      <p:ext uri="{BB962C8B-B14F-4D97-AF65-F5344CB8AC3E}">
        <p14:creationId xmlns:p14="http://schemas.microsoft.com/office/powerpoint/2010/main" val="18461333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2" name="9 Dikdörtgen"/>
          <p:cNvSpPr/>
          <p:nvPr/>
        </p:nvSpPr>
        <p:spPr>
          <a:xfrm>
            <a:off x="0" y="0"/>
            <a:ext cx="9144000" cy="2246313"/>
          </a:xfrm>
          <a:prstGeom prst="rect">
            <a:avLst/>
          </a:prstGeom>
        </p:spPr>
        <p:txBody>
          <a:bodyPr>
            <a:spAutoFit/>
          </a:bodyPr>
          <a:lstStyle/>
          <a:p>
            <a:pPr>
              <a:buFont typeface="Wingdings" pitchFamily="2" charset="2"/>
              <a:buChar char="Ø"/>
              <a:defRPr/>
            </a:pPr>
            <a:endParaRPr lang="tr-TR" sz="2800" dirty="0"/>
          </a:p>
          <a:p>
            <a:pPr algn="ctr">
              <a:defRPr/>
            </a:pPr>
            <a:endParaRPr lang="tr-TR" sz="2800" b="1" dirty="0">
              <a:latin typeface="Comic Sans MS" pitchFamily="66" charset="0"/>
            </a:endParaRPr>
          </a:p>
          <a:p>
            <a:pPr>
              <a:buFont typeface="Wingdings" pitchFamily="2" charset="2"/>
              <a:buChar char="Ø"/>
              <a:defRPr/>
            </a:pPr>
            <a:endParaRPr lang="tr-TR" sz="2800" dirty="0">
              <a:latin typeface="Comic Sans MS" pitchFamily="66" charset="0"/>
            </a:endParaRPr>
          </a:p>
          <a:p>
            <a:pPr>
              <a:buFont typeface="Wingdings" pitchFamily="2" charset="2"/>
              <a:buChar char="Ø"/>
              <a:defRPr/>
            </a:pPr>
            <a:endParaRPr lang="tr-TR" sz="2800" b="1" dirty="0">
              <a:latin typeface="Comic Sans MS" pitchFamily="66" charset="0"/>
            </a:endParaRPr>
          </a:p>
          <a:p>
            <a:pPr marL="342900" indent="-342900" algn="just">
              <a:buClr>
                <a:schemeClr val="bg2"/>
              </a:buClr>
              <a:buSzPct val="75000"/>
              <a:buFont typeface="Wingdings" pitchFamily="2" charset="2"/>
              <a:buNone/>
              <a:tabLst>
                <a:tab pos="2333625" algn="l"/>
              </a:tabLst>
              <a:defRPr/>
            </a:pPr>
            <a:endParaRPr lang="tr-TR" sz="2800" b="1" dirty="0">
              <a:effectLst>
                <a:outerShdw blurRad="38100" dist="38100" dir="2700000" algn="tl">
                  <a:srgbClr val="C0C0C0"/>
                </a:outerShdw>
              </a:effectLst>
              <a:latin typeface="Comic Sans MS" pitchFamily="66" charset="0"/>
              <a:cs typeface="Times New Roman" pitchFamily="18" charset="0"/>
            </a:endParaRPr>
          </a:p>
        </p:txBody>
      </p:sp>
      <p:pic>
        <p:nvPicPr>
          <p:cNvPr id="14342" name="Rectangle 10035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902707"/>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21509" name="9 Dikdörtgen"/>
          <p:cNvSpPr>
            <a:spLocks noChangeArrowheads="1"/>
          </p:cNvSpPr>
          <p:nvPr/>
        </p:nvSpPr>
        <p:spPr bwMode="auto">
          <a:xfrm>
            <a:off x="0" y="0"/>
            <a:ext cx="9144000"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tr-TR" sz="2400" b="1" dirty="0" smtClean="0">
              <a:latin typeface="Comic Sans MS" pitchFamily="66" charset="0"/>
            </a:endParaRPr>
          </a:p>
          <a:p>
            <a:pPr algn="ctr">
              <a:defRPr/>
            </a:pPr>
            <a:r>
              <a:rPr lang="tr-TR" sz="3200" b="1" dirty="0" smtClean="0">
                <a:latin typeface="Comic Sans MS" pitchFamily="66" charset="0"/>
              </a:rPr>
              <a:t>DURUM TESPİTİ</a:t>
            </a:r>
          </a:p>
          <a:p>
            <a:pPr>
              <a:defRPr/>
            </a:pPr>
            <a:endParaRPr lang="tr-TR" sz="3200" b="1" dirty="0">
              <a:latin typeface="Comic Sans MS" pitchFamily="66" charset="0"/>
            </a:endParaRPr>
          </a:p>
          <a:p>
            <a:pPr>
              <a:defRPr/>
            </a:pPr>
            <a:r>
              <a:rPr lang="tr-TR" sz="2400" dirty="0" smtClean="0">
                <a:latin typeface="Comic Sans MS" pitchFamily="66" charset="0"/>
              </a:rPr>
              <a:t>Kültür </a:t>
            </a:r>
            <a:r>
              <a:rPr lang="tr-TR" sz="2400" dirty="0">
                <a:latin typeface="Comic Sans MS" pitchFamily="66" charset="0"/>
              </a:rPr>
              <a:t>ve Turizm Bakanlığı </a:t>
            </a:r>
            <a:r>
              <a:rPr lang="tr-TR" sz="2400" dirty="0" smtClean="0">
                <a:latin typeface="Comic Sans MS" pitchFamily="66" charset="0"/>
              </a:rPr>
              <a:t>2008 yılından bu yana konaklama </a:t>
            </a:r>
            <a:r>
              <a:rPr lang="tr-TR" sz="2400" dirty="0">
                <a:latin typeface="Comic Sans MS" pitchFamily="66" charset="0"/>
              </a:rPr>
              <a:t>tesislerine </a:t>
            </a:r>
            <a:r>
              <a:rPr lang="tr-TR" sz="2400" b="1" dirty="0">
                <a:latin typeface="Comic Sans MS" pitchFamily="66" charset="0"/>
              </a:rPr>
              <a:t>yeşil çam </a:t>
            </a:r>
            <a:r>
              <a:rPr lang="tr-TR" sz="2400" dirty="0">
                <a:latin typeface="Comic Sans MS" pitchFamily="66" charset="0"/>
              </a:rPr>
              <a:t>logosuyla lanse edilen </a:t>
            </a:r>
            <a:r>
              <a:rPr lang="tr-TR" sz="2400" b="1" dirty="0">
                <a:latin typeface="Comic Sans MS" pitchFamily="66" charset="0"/>
              </a:rPr>
              <a:t>Çevre Dostu Kuruluş Belgesi </a:t>
            </a:r>
            <a:r>
              <a:rPr lang="tr-TR" sz="2400" dirty="0">
                <a:latin typeface="Comic Sans MS" pitchFamily="66" charset="0"/>
              </a:rPr>
              <a:t>vermektedir. </a:t>
            </a:r>
            <a:r>
              <a:rPr lang="tr-TR" sz="2400" dirty="0" smtClean="0">
                <a:latin typeface="Comic Sans MS" pitchFamily="66" charset="0"/>
              </a:rPr>
              <a:t>Çevrenin </a:t>
            </a:r>
            <a:r>
              <a:rPr lang="tr-TR" sz="2400" dirty="0">
                <a:latin typeface="Comic Sans MS" pitchFamily="66" charset="0"/>
              </a:rPr>
              <a:t>korunması, çevre bilincinin geliştirilmesi, turistik tesislerin çevreye olan olumlu katkılarının teşvik edilmesi ve özendirilmesi açısından yeşil çam verilmesi ve işletmelerin buna itibar ederek bunun gereklerini yerine getirmeleri çok değerli çabalardır. </a:t>
            </a:r>
            <a:endParaRPr lang="tr-TR" sz="2400" dirty="0" smtClean="0">
              <a:latin typeface="Comic Sans MS" pitchFamily="66" charset="0"/>
            </a:endParaRPr>
          </a:p>
          <a:p>
            <a:pPr>
              <a:defRPr/>
            </a:pPr>
            <a:endParaRPr lang="tr-TR" sz="2400" dirty="0">
              <a:latin typeface="Comic Sans MS" pitchFamily="66" charset="0"/>
            </a:endParaRPr>
          </a:p>
          <a:p>
            <a:pPr>
              <a:defRPr/>
            </a:pPr>
            <a:r>
              <a:rPr lang="tr-TR" sz="2400" dirty="0" smtClean="0">
                <a:latin typeface="Comic Sans MS" pitchFamily="66" charset="0"/>
              </a:rPr>
              <a:t>Ancak, Türkiye’de </a:t>
            </a:r>
            <a:r>
              <a:rPr lang="tr-TR" sz="2400" dirty="0">
                <a:latin typeface="Comic Sans MS" pitchFamily="66" charset="0"/>
              </a:rPr>
              <a:t>geçerli olan Çevre Dostu Kuruluş Belgesinin ve yeşil çam simgenin uluslararası tanınırlığı ve bilinirliği mevcut değildir. Yabancı turist açısından yeşil çam yeterli bir çağrışımda bulunmamaktadır. Bu bağlamda, Türkiye’nin çevreyle dost uygulamalarının hedef ülkelerde tanıtılması ve tutundurulması önem arz etmektedir. </a:t>
            </a:r>
            <a:endParaRPr lang="tr-TR" sz="3200" b="1" dirty="0" smtClean="0">
              <a:latin typeface="Comic Sans MS" pitchFamily="66" charset="0"/>
            </a:endParaRPr>
          </a:p>
        </p:txBody>
      </p:sp>
    </p:spTree>
    <p:extLst>
      <p:ext uri="{BB962C8B-B14F-4D97-AF65-F5344CB8AC3E}">
        <p14:creationId xmlns:p14="http://schemas.microsoft.com/office/powerpoint/2010/main" val="2727274656"/>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21509" name="9 Dikdörtgen"/>
          <p:cNvSpPr>
            <a:spLocks noChangeArrowheads="1"/>
          </p:cNvSpPr>
          <p:nvPr/>
        </p:nvSpPr>
        <p:spPr bwMode="auto">
          <a:xfrm>
            <a:off x="0" y="0"/>
            <a:ext cx="9144000"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tr-TR" sz="2400" b="1" dirty="0">
              <a:latin typeface="Comic Sans MS" pitchFamily="66" charset="0"/>
            </a:endParaRPr>
          </a:p>
          <a:p>
            <a:pPr algn="ctr">
              <a:defRPr/>
            </a:pPr>
            <a:r>
              <a:rPr lang="tr-TR" sz="3200" b="1" dirty="0">
                <a:latin typeface="Comic Sans MS" pitchFamily="66" charset="0"/>
              </a:rPr>
              <a:t>DURUM TESPİTİ</a:t>
            </a:r>
          </a:p>
          <a:p>
            <a:pPr>
              <a:defRPr/>
            </a:pPr>
            <a:endParaRPr lang="tr-TR" sz="3200" b="1" dirty="0">
              <a:latin typeface="Comic Sans MS" pitchFamily="66" charset="0"/>
            </a:endParaRPr>
          </a:p>
          <a:p>
            <a:pPr>
              <a:defRPr/>
            </a:pPr>
            <a:r>
              <a:rPr lang="tr-TR" sz="2400" dirty="0">
                <a:latin typeface="Comic Sans MS" pitchFamily="66" charset="0"/>
              </a:rPr>
              <a:t>Tıpkı AB’de olduğu </a:t>
            </a:r>
            <a:r>
              <a:rPr lang="tr-TR" sz="2400" dirty="0" smtClean="0">
                <a:latin typeface="Comic Sans MS" pitchFamily="66" charset="0"/>
              </a:rPr>
              <a:t>gibi Türkiye Turizm Stratejisinde de (TTS) tematik </a:t>
            </a:r>
            <a:r>
              <a:rPr lang="tr-TR" sz="2400" dirty="0">
                <a:latin typeface="Comic Sans MS" pitchFamily="66" charset="0"/>
              </a:rPr>
              <a:t>rotalar üzerinden </a:t>
            </a:r>
            <a:r>
              <a:rPr lang="tr-TR" sz="2400" b="1" dirty="0">
                <a:latin typeface="Comic Sans MS" pitchFamily="66" charset="0"/>
              </a:rPr>
              <a:t>Turizm </a:t>
            </a:r>
            <a:r>
              <a:rPr lang="tr-TR" sz="2400" b="1" dirty="0" smtClean="0">
                <a:latin typeface="Comic Sans MS" pitchFamily="66" charset="0"/>
              </a:rPr>
              <a:t>Bölgeleri </a:t>
            </a:r>
            <a:r>
              <a:rPr lang="tr-TR" sz="2400" dirty="0">
                <a:latin typeface="Comic Sans MS" pitchFamily="66" charset="0"/>
              </a:rPr>
              <a:t>ve</a:t>
            </a:r>
            <a:r>
              <a:rPr lang="tr-TR" sz="2400" b="1" dirty="0">
                <a:latin typeface="Comic Sans MS" pitchFamily="66" charset="0"/>
              </a:rPr>
              <a:t> </a:t>
            </a:r>
            <a:r>
              <a:rPr lang="tr-TR" sz="2400" b="1" dirty="0" smtClean="0">
                <a:latin typeface="Comic Sans MS" pitchFamily="66" charset="0"/>
              </a:rPr>
              <a:t>Turizm Koridorları </a:t>
            </a:r>
            <a:r>
              <a:rPr lang="tr-TR" sz="2400" dirty="0">
                <a:latin typeface="Comic Sans MS" pitchFamily="66" charset="0"/>
              </a:rPr>
              <a:t>tanımlanmış, mevcut turizm varlıkları ve kentler bu temalar çerçevesinde bir diğerine bağlanmıştır. </a:t>
            </a:r>
            <a:r>
              <a:rPr lang="tr-TR" sz="2400" dirty="0" smtClean="0">
                <a:latin typeface="Comic Sans MS" pitchFamily="66" charset="0"/>
              </a:rPr>
              <a:t>Bu </a:t>
            </a:r>
            <a:r>
              <a:rPr lang="tr-TR" sz="2400" dirty="0">
                <a:latin typeface="Comic Sans MS" pitchFamily="66" charset="0"/>
              </a:rPr>
              <a:t>birleştirmeler yapılırken sürdürülebilir turizmin gerekleri gözetilmeye çalışılmıştır. </a:t>
            </a:r>
            <a:endParaRPr lang="tr-TR" sz="2400" dirty="0" smtClean="0">
              <a:latin typeface="Comic Sans MS" pitchFamily="66" charset="0"/>
            </a:endParaRPr>
          </a:p>
          <a:p>
            <a:pPr>
              <a:defRPr/>
            </a:pPr>
            <a:endParaRPr lang="tr-TR" sz="2400" dirty="0">
              <a:latin typeface="Comic Sans MS" pitchFamily="66" charset="0"/>
            </a:endParaRPr>
          </a:p>
          <a:p>
            <a:pPr>
              <a:defRPr/>
            </a:pPr>
            <a:r>
              <a:rPr lang="tr-TR" sz="2400" dirty="0" err="1" smtClean="0">
                <a:latin typeface="Comic Sans MS" pitchFamily="66" charset="0"/>
              </a:rPr>
              <a:t>TTS’nin</a:t>
            </a:r>
            <a:r>
              <a:rPr lang="tr-TR" sz="2400" dirty="0" smtClean="0">
                <a:latin typeface="Comic Sans MS" pitchFamily="66" charset="0"/>
              </a:rPr>
              <a:t> </a:t>
            </a:r>
            <a:r>
              <a:rPr lang="tr-TR" sz="2400" dirty="0">
                <a:latin typeface="Comic Sans MS" pitchFamily="66" charset="0"/>
              </a:rPr>
              <a:t>öngördüğü arazi </a:t>
            </a:r>
            <a:r>
              <a:rPr lang="tr-TR" sz="2400" dirty="0" smtClean="0">
                <a:latin typeface="Comic Sans MS" pitchFamily="66" charset="0"/>
              </a:rPr>
              <a:t>geliştirme </a:t>
            </a:r>
            <a:r>
              <a:rPr lang="tr-TR" sz="2400" dirty="0">
                <a:latin typeface="Comic Sans MS" pitchFamily="66" charset="0"/>
              </a:rPr>
              <a:t>modeli önemli bir kazanım olmakla birlikte, AB stratejisinde izlenenin aksine sınır ötesi girişim ve işbirliği ağları mevcut değildir. </a:t>
            </a:r>
            <a:endParaRPr lang="tr-TR" sz="2400" dirty="0" smtClean="0">
              <a:latin typeface="Comic Sans MS" pitchFamily="66" charset="0"/>
            </a:endParaRPr>
          </a:p>
          <a:p>
            <a:pPr>
              <a:defRPr/>
            </a:pPr>
            <a:endParaRPr lang="tr-TR" sz="2400" dirty="0">
              <a:latin typeface="Comic Sans MS" pitchFamily="66" charset="0"/>
            </a:endParaRPr>
          </a:p>
          <a:p>
            <a:pPr>
              <a:defRPr/>
            </a:pPr>
            <a:r>
              <a:rPr lang="tr-TR" sz="2400" dirty="0" smtClean="0">
                <a:latin typeface="Comic Sans MS" pitchFamily="66" charset="0"/>
              </a:rPr>
              <a:t>Ayrıca</a:t>
            </a:r>
            <a:r>
              <a:rPr lang="tr-TR" sz="2400" dirty="0">
                <a:latin typeface="Comic Sans MS" pitchFamily="66" charset="0"/>
              </a:rPr>
              <a:t>, Türkiye’de </a:t>
            </a:r>
            <a:r>
              <a:rPr lang="tr-TR" sz="2400" b="1" dirty="0">
                <a:latin typeface="Comic Sans MS" pitchFamily="66" charset="0"/>
              </a:rPr>
              <a:t>sorumlu turizm </a:t>
            </a:r>
            <a:r>
              <a:rPr lang="tr-TR" sz="2400" dirty="0">
                <a:latin typeface="Comic Sans MS" pitchFamily="66" charset="0"/>
              </a:rPr>
              <a:t>yaklaşımının tanımlanması ve tutundurulmasına yönelik bir strateji de geliştirilmiş </a:t>
            </a:r>
            <a:r>
              <a:rPr lang="tr-TR" sz="2400" dirty="0" smtClean="0">
                <a:latin typeface="Comic Sans MS" pitchFamily="66" charset="0"/>
              </a:rPr>
              <a:t>değildir.</a:t>
            </a:r>
            <a:endParaRPr lang="tr-TR" sz="3200" b="1" dirty="0" smtClean="0">
              <a:latin typeface="Comic Sans MS" pitchFamily="66" charset="0"/>
            </a:endParaRPr>
          </a:p>
          <a:p>
            <a:pPr algn="just">
              <a:defRPr/>
            </a:pPr>
            <a:r>
              <a:rPr lang="tr-TR" sz="3200" dirty="0" smtClean="0">
                <a:latin typeface="Comic Sans MS" pitchFamily="66" charset="0"/>
              </a:rPr>
              <a:t> </a:t>
            </a:r>
            <a:endParaRPr lang="tr-TR" sz="2000" dirty="0" smtClean="0">
              <a:latin typeface="Comic Sans MS" pitchFamily="66" charset="0"/>
            </a:endParaRPr>
          </a:p>
          <a:p>
            <a:pPr marL="342900" indent="-342900" algn="just">
              <a:buFont typeface="Wingdings" pitchFamily="2" charset="2"/>
              <a:buChar char="Ø"/>
              <a:defRPr/>
            </a:pPr>
            <a:endParaRPr lang="tr-TR" sz="2400" dirty="0">
              <a:latin typeface="Comic Sans MS" pitchFamily="66" charset="0"/>
            </a:endParaRPr>
          </a:p>
          <a:p>
            <a:pPr marL="342900" indent="-342900" algn="just">
              <a:buFont typeface="Wingdings" pitchFamily="2" charset="2"/>
              <a:buChar char="Ø"/>
              <a:defRPr/>
            </a:pPr>
            <a:endParaRPr lang="tr-TR" sz="2200" dirty="0">
              <a:latin typeface="Comic Sans MS" pitchFamily="66" charset="0"/>
            </a:endParaRPr>
          </a:p>
          <a:p>
            <a:pPr marL="342900" indent="-342900" algn="just">
              <a:buFont typeface="Wingdings" pitchFamily="2" charset="2"/>
              <a:buChar char="Ø"/>
              <a:defRPr/>
            </a:pPr>
            <a:endParaRPr lang="tr-TR" sz="2200" dirty="0">
              <a:latin typeface="Comic Sans MS" pitchFamily="66" charset="0"/>
            </a:endParaRPr>
          </a:p>
          <a:p>
            <a:pPr marL="342900" indent="-342900" algn="just">
              <a:buFont typeface="Wingdings" pitchFamily="2" charset="2"/>
              <a:buChar char="Ø"/>
              <a:defRPr/>
            </a:pPr>
            <a:endParaRPr lang="tr-TR" sz="2200" dirty="0">
              <a:latin typeface="Comic Sans MS" pitchFamily="66" charset="0"/>
            </a:endParaRPr>
          </a:p>
          <a:p>
            <a:pPr algn="just">
              <a:defRPr/>
            </a:pPr>
            <a:endParaRPr lang="tr-TR" sz="2200" dirty="0">
              <a:latin typeface="Comic Sans MS" pitchFamily="66" charset="0"/>
            </a:endParaRPr>
          </a:p>
        </p:txBody>
      </p:sp>
    </p:spTree>
    <p:extLst>
      <p:ext uri="{BB962C8B-B14F-4D97-AF65-F5344CB8AC3E}">
        <p14:creationId xmlns:p14="http://schemas.microsoft.com/office/powerpoint/2010/main" val="3427740226"/>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21509" name="9 Dikdörtgen"/>
          <p:cNvSpPr>
            <a:spLocks noChangeArrowheads="1"/>
          </p:cNvSpPr>
          <p:nvPr/>
        </p:nvSpPr>
        <p:spPr bwMode="auto">
          <a:xfrm>
            <a:off x="0" y="0"/>
            <a:ext cx="91440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tr-TR" sz="2400" b="1" dirty="0">
              <a:latin typeface="Comic Sans MS" pitchFamily="66" charset="0"/>
            </a:endParaRPr>
          </a:p>
          <a:p>
            <a:pPr algn="ctr">
              <a:defRPr/>
            </a:pPr>
            <a:r>
              <a:rPr lang="tr-TR" sz="3200" b="1" dirty="0">
                <a:latin typeface="Comic Sans MS" pitchFamily="66" charset="0"/>
              </a:rPr>
              <a:t>DURUM TESPİTİ</a:t>
            </a:r>
          </a:p>
          <a:p>
            <a:pPr>
              <a:defRPr/>
            </a:pPr>
            <a:endParaRPr lang="tr-TR" sz="3200" b="1" dirty="0">
              <a:latin typeface="Comic Sans MS" pitchFamily="66" charset="0"/>
            </a:endParaRPr>
          </a:p>
          <a:p>
            <a:r>
              <a:rPr lang="tr-TR" sz="2400" dirty="0" smtClean="0">
                <a:latin typeface="Comic Sans MS" pitchFamily="66" charset="0"/>
              </a:rPr>
              <a:t>2023 </a:t>
            </a:r>
            <a:r>
              <a:rPr lang="tr-TR" sz="2400" dirty="0">
                <a:latin typeface="Comic Sans MS" pitchFamily="66" charset="0"/>
              </a:rPr>
              <a:t>hedeflerine kolaylıkla ulaşılabilmesi için </a:t>
            </a:r>
            <a:r>
              <a:rPr lang="tr-TR" sz="2400" b="1" dirty="0">
                <a:latin typeface="Comic Sans MS" pitchFamily="66" charset="0"/>
              </a:rPr>
              <a:t>gönüllülük ekseninde çalışan uluslararası platformlara dahil olunarak turizm varlıklarımızın ve destinasyonlarımızın tanınırlığının sağlanması, ulusal boyuttaki turizm stratejimizde Avrupa boyutunun yaratılması ve ayrıca sürdürülebilir turizm ile birlikte sorumlu turizm anlayışının da yaygınlaştırılması amacıyla mevcut stratejimizin genişletilmesi doğru bir yaklaşım gibi gözükmektedir. </a:t>
            </a:r>
          </a:p>
          <a:p>
            <a:pPr>
              <a:defRPr/>
            </a:pPr>
            <a:endParaRPr lang="tr-TR" sz="2400" b="1" dirty="0" smtClean="0">
              <a:latin typeface="Comic Sans MS" pitchFamily="66" charset="0"/>
            </a:endParaRPr>
          </a:p>
          <a:p>
            <a:pPr>
              <a:defRPr/>
            </a:pPr>
            <a:endParaRPr lang="tr-TR" sz="3200" b="1" dirty="0">
              <a:latin typeface="Comic Sans MS" pitchFamily="66" charset="0"/>
            </a:endParaRPr>
          </a:p>
          <a:p>
            <a:pPr algn="just">
              <a:defRPr/>
            </a:pPr>
            <a:r>
              <a:rPr lang="tr-TR" sz="3200" dirty="0">
                <a:latin typeface="Comic Sans MS" pitchFamily="66" charset="0"/>
              </a:rPr>
              <a:t> </a:t>
            </a:r>
            <a:endParaRPr lang="tr-TR" sz="2000" dirty="0">
              <a:latin typeface="Comic Sans MS" pitchFamily="66" charset="0"/>
            </a:endParaRPr>
          </a:p>
          <a:p>
            <a:pPr marL="342900" indent="-342900" algn="just">
              <a:buFont typeface="Wingdings" pitchFamily="2" charset="2"/>
              <a:buChar char="Ø"/>
              <a:defRPr/>
            </a:pPr>
            <a:endParaRPr lang="tr-TR" sz="2400" dirty="0">
              <a:latin typeface="Comic Sans MS" pitchFamily="66" charset="0"/>
            </a:endParaRPr>
          </a:p>
          <a:p>
            <a:pPr marL="342900" indent="-342900" algn="just">
              <a:buFont typeface="Wingdings" pitchFamily="2" charset="2"/>
              <a:buChar char="Ø"/>
              <a:defRPr/>
            </a:pPr>
            <a:endParaRPr lang="tr-TR" sz="2200" dirty="0">
              <a:latin typeface="Comic Sans MS" pitchFamily="66" charset="0"/>
            </a:endParaRPr>
          </a:p>
          <a:p>
            <a:pPr marL="342900" indent="-342900" algn="just">
              <a:buFont typeface="Wingdings" pitchFamily="2" charset="2"/>
              <a:buChar char="Ø"/>
              <a:defRPr/>
            </a:pPr>
            <a:endParaRPr lang="tr-TR" sz="2200" dirty="0">
              <a:latin typeface="Comic Sans MS" pitchFamily="66" charset="0"/>
            </a:endParaRPr>
          </a:p>
          <a:p>
            <a:pPr marL="342900" indent="-342900" algn="just">
              <a:buFont typeface="Wingdings" pitchFamily="2" charset="2"/>
              <a:buChar char="Ø"/>
              <a:defRPr/>
            </a:pPr>
            <a:endParaRPr lang="tr-TR" sz="2200" dirty="0">
              <a:latin typeface="Comic Sans MS" pitchFamily="66" charset="0"/>
            </a:endParaRPr>
          </a:p>
          <a:p>
            <a:pPr algn="just">
              <a:defRPr/>
            </a:pPr>
            <a:endParaRPr lang="tr-TR" sz="2200" dirty="0">
              <a:latin typeface="Comic Sans MS" pitchFamily="66" charset="0"/>
            </a:endParaRPr>
          </a:p>
        </p:txBody>
      </p:sp>
    </p:spTree>
    <p:extLst>
      <p:ext uri="{BB962C8B-B14F-4D97-AF65-F5344CB8AC3E}">
        <p14:creationId xmlns:p14="http://schemas.microsoft.com/office/powerpoint/2010/main" val="1885685263"/>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80528" y="-3517"/>
            <a:ext cx="9324528"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pic>
        <p:nvPicPr>
          <p:cNvPr id="24581" name="Picture 3" descr="C:\Users\Toshıba\Pictures\soru işar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2214563"/>
            <a:ext cx="38766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8 Bulut Belirtme Çizgisi"/>
          <p:cNvSpPr/>
          <p:nvPr/>
        </p:nvSpPr>
        <p:spPr>
          <a:xfrm>
            <a:off x="5715000" y="3571875"/>
            <a:ext cx="3429000" cy="3286125"/>
          </a:xfrm>
          <a:prstGeom prst="cloudCallout">
            <a:avLst>
              <a:gd name="adj1" fmla="val -78942"/>
              <a:gd name="adj2" fmla="val -326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dirty="0">
                <a:latin typeface="Comic Sans MS" pitchFamily="66" charset="0"/>
              </a:rPr>
              <a:t>Soru-Cevap,</a:t>
            </a:r>
          </a:p>
          <a:p>
            <a:pPr>
              <a:defRPr/>
            </a:pPr>
            <a:r>
              <a:rPr lang="tr-TR" b="1" dirty="0">
                <a:latin typeface="Comic Sans MS" pitchFamily="66" charset="0"/>
              </a:rPr>
              <a:t>Önerilen Kaynaklar</a:t>
            </a:r>
          </a:p>
        </p:txBody>
      </p:sp>
    </p:spTree>
    <p:extLst>
      <p:ext uri="{BB962C8B-B14F-4D97-AF65-F5344CB8AC3E}">
        <p14:creationId xmlns:p14="http://schemas.microsoft.com/office/powerpoint/2010/main" val="22841451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80528" y="-3517"/>
            <a:ext cx="9324528"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pic>
        <p:nvPicPr>
          <p:cNvPr id="5125" name="Picture 3" descr="C:\Users\Toshıba\Pictures\soru işar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2214563"/>
            <a:ext cx="38766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Bulut Belirtme Çizgisi"/>
          <p:cNvSpPr/>
          <p:nvPr/>
        </p:nvSpPr>
        <p:spPr>
          <a:xfrm>
            <a:off x="5715000" y="0"/>
            <a:ext cx="3429000" cy="3286125"/>
          </a:xfrm>
          <a:prstGeom prst="cloudCallout">
            <a:avLst>
              <a:gd name="adj1" fmla="val -78147"/>
              <a:gd name="adj2" fmla="val 292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tr-TR" b="1" dirty="0" smtClean="0">
                <a:latin typeface="Comic Sans MS" pitchFamily="66" charset="0"/>
              </a:rPr>
              <a:t>Avrupa Birliği’nin Sürdürülebilir ve Sorumlu Turizm Stratejisi ve Araçları</a:t>
            </a:r>
            <a:endParaRPr lang="tr-TR" dirty="0">
              <a:latin typeface="Comic Sans MS" pitchFamily="66" charset="0"/>
            </a:endParaRPr>
          </a:p>
        </p:txBody>
      </p:sp>
      <p:sp>
        <p:nvSpPr>
          <p:cNvPr id="8" name="7 Bulut Belirtme Çizgisi"/>
          <p:cNvSpPr/>
          <p:nvPr/>
        </p:nvSpPr>
        <p:spPr>
          <a:xfrm>
            <a:off x="-153988" y="3598863"/>
            <a:ext cx="3429001" cy="3286125"/>
          </a:xfrm>
          <a:prstGeom prst="cloudCallout">
            <a:avLst>
              <a:gd name="adj1" fmla="val 73495"/>
              <a:gd name="adj2" fmla="val -546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dirty="0">
              <a:latin typeface="Comic Sans MS" pitchFamily="66" charset="0"/>
            </a:endParaRPr>
          </a:p>
          <a:p>
            <a:pPr algn="ctr">
              <a:defRPr/>
            </a:pPr>
            <a:r>
              <a:rPr lang="tr-TR" b="1" dirty="0">
                <a:latin typeface="Comic Sans MS" pitchFamily="66" charset="0"/>
              </a:rPr>
              <a:t>Türkiye Turizm Stratejisi (2023) ve Uygulamalarının AB perspektifinden değerlendirilmesi</a:t>
            </a:r>
          </a:p>
        </p:txBody>
      </p:sp>
      <p:sp>
        <p:nvSpPr>
          <p:cNvPr id="9" name="8 Bulut Belirtme Çizgisi"/>
          <p:cNvSpPr/>
          <p:nvPr/>
        </p:nvSpPr>
        <p:spPr>
          <a:xfrm>
            <a:off x="5715000" y="3571875"/>
            <a:ext cx="3429000" cy="3286125"/>
          </a:xfrm>
          <a:prstGeom prst="cloudCallout">
            <a:avLst>
              <a:gd name="adj1" fmla="val -78942"/>
              <a:gd name="adj2" fmla="val -326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dirty="0">
                <a:latin typeface="Comic Sans MS" pitchFamily="66" charset="0"/>
              </a:rPr>
              <a:t>Soru-Cevap,</a:t>
            </a:r>
          </a:p>
          <a:p>
            <a:pPr>
              <a:defRPr/>
            </a:pPr>
            <a:r>
              <a:rPr lang="tr-TR" b="1" dirty="0">
                <a:latin typeface="Comic Sans MS" pitchFamily="66" charset="0"/>
              </a:rPr>
              <a:t>Önerilen Kaynaklar</a:t>
            </a:r>
          </a:p>
        </p:txBody>
      </p:sp>
      <p:sp>
        <p:nvSpPr>
          <p:cNvPr id="12" name="5 Bulut Belirtme Çizgisi"/>
          <p:cNvSpPr/>
          <p:nvPr/>
        </p:nvSpPr>
        <p:spPr>
          <a:xfrm>
            <a:off x="-180976" y="0"/>
            <a:ext cx="3672855" cy="3425483"/>
          </a:xfrm>
          <a:prstGeom prst="cloudCallout">
            <a:avLst>
              <a:gd name="adj1" fmla="val 64340"/>
              <a:gd name="adj2" fmla="val 379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tr-TR" b="1" dirty="0" smtClean="0">
                <a:latin typeface="Comic Sans MS" pitchFamily="66" charset="0"/>
              </a:rPr>
              <a:t>Avrupa Birliği’nin Turizm Politikası</a:t>
            </a:r>
            <a:endParaRPr lang="tr-TR" dirty="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18437" name="9 Dikdörtgen"/>
          <p:cNvSpPr>
            <a:spLocks noChangeArrowheads="1"/>
          </p:cNvSpPr>
          <p:nvPr/>
        </p:nvSpPr>
        <p:spPr bwMode="auto">
          <a:xfrm>
            <a:off x="0" y="0"/>
            <a:ext cx="91440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endParaRPr lang="tr-TR" sz="3200" b="1" dirty="0">
              <a:latin typeface="Comic Sans MS" pitchFamily="66" charset="0"/>
            </a:endParaRPr>
          </a:p>
          <a:p>
            <a:pPr algn="ctr">
              <a:defRPr/>
            </a:pPr>
            <a:r>
              <a:rPr lang="tr-TR" sz="3200" b="1" dirty="0">
                <a:latin typeface="Comic Sans MS" pitchFamily="66" charset="0"/>
              </a:rPr>
              <a:t>ÖNERİLEN KAYNAKLAR</a:t>
            </a:r>
          </a:p>
          <a:p>
            <a:pPr>
              <a:defRPr/>
            </a:pPr>
            <a:endParaRPr lang="tr-TR" sz="3200" b="1" dirty="0">
              <a:latin typeface="Comic Sans MS" pitchFamily="66" charset="0"/>
            </a:endParaRPr>
          </a:p>
          <a:p>
            <a:pPr marL="457200" indent="-457200">
              <a:buFont typeface="Wingdings" pitchFamily="2" charset="2"/>
              <a:buChar char="Ø"/>
              <a:defRPr/>
            </a:pPr>
            <a:r>
              <a:rPr lang="tr-TR" sz="2000" dirty="0" smtClean="0">
                <a:latin typeface="Comic Sans MS" pitchFamily="66" charset="0"/>
              </a:rPr>
              <a:t>Sibel Mehter </a:t>
            </a:r>
            <a:r>
              <a:rPr lang="tr-TR" sz="2000" dirty="0" err="1" smtClean="0">
                <a:latin typeface="Comic Sans MS" pitchFamily="66" charset="0"/>
              </a:rPr>
              <a:t>Aykın</a:t>
            </a:r>
            <a:r>
              <a:rPr lang="tr-TR" sz="2000" dirty="0">
                <a:latin typeface="Comic Sans MS" pitchFamily="66" charset="0"/>
              </a:rPr>
              <a:t> </a:t>
            </a:r>
            <a:r>
              <a:rPr lang="tr-TR" sz="2000" dirty="0" smtClean="0">
                <a:latin typeface="Comic Sans MS" pitchFamily="66" charset="0"/>
              </a:rPr>
              <a:t>(2017). </a:t>
            </a:r>
            <a:r>
              <a:rPr lang="tr-TR" sz="2000" i="1" dirty="0" smtClean="0">
                <a:latin typeface="Comic Sans MS" pitchFamily="66" charset="0"/>
              </a:rPr>
              <a:t>Avrupa Birliği’nde Sürdürülebilir ve Sorumlu Turizm Uygulamaları ve Türkiye. </a:t>
            </a:r>
            <a:r>
              <a:rPr lang="tr-TR" sz="2000" b="1" dirty="0" smtClean="0">
                <a:latin typeface="Comic Sans MS" pitchFamily="66" charset="0"/>
              </a:rPr>
              <a:t>I. Uluslararası Sürdürülebilir Turizm Kongresi </a:t>
            </a:r>
            <a:r>
              <a:rPr lang="tr-TR" sz="2000" dirty="0" smtClean="0">
                <a:latin typeface="Comic Sans MS" pitchFamily="66" charset="0"/>
              </a:rPr>
              <a:t>(23-25 Kasım). Kastamonu</a:t>
            </a:r>
          </a:p>
          <a:p>
            <a:pPr marL="457200" indent="-457200">
              <a:buFont typeface="Wingdings" pitchFamily="2" charset="2"/>
              <a:buChar char="Ø"/>
              <a:defRPr/>
            </a:pPr>
            <a:endParaRPr lang="tr-TR" sz="2000" b="1" dirty="0">
              <a:latin typeface="Comic Sans MS" pitchFamily="66" charset="0"/>
            </a:endParaRPr>
          </a:p>
          <a:p>
            <a:pPr marL="457200" indent="-457200">
              <a:buFont typeface="Wingdings" pitchFamily="2" charset="2"/>
              <a:buChar char="Ø"/>
              <a:defRPr/>
            </a:pPr>
            <a:endParaRPr lang="tr-TR" sz="2000" b="1" dirty="0">
              <a:latin typeface="Comic Sans MS" pitchFamily="66" charset="0"/>
            </a:endParaRPr>
          </a:p>
          <a:p>
            <a:pPr lvl="2">
              <a:defRPr/>
            </a:pPr>
            <a:r>
              <a:rPr lang="tr-TR" sz="2000" b="1" dirty="0" smtClean="0">
                <a:solidFill>
                  <a:srgbClr val="FF0000"/>
                </a:solidFill>
                <a:latin typeface="Comic Sans MS" pitchFamily="66" charset="0"/>
              </a:rPr>
              <a:t>.</a:t>
            </a:r>
            <a:endParaRPr lang="tr-TR" sz="2000" b="1" dirty="0">
              <a:solidFill>
                <a:srgbClr val="FF0000"/>
              </a:solidFill>
              <a:latin typeface="Comic Sans MS" pitchFamily="66" charset="0"/>
            </a:endParaRPr>
          </a:p>
          <a:p>
            <a:pPr>
              <a:defRPr/>
            </a:pPr>
            <a:endParaRPr lang="tr-TR" sz="2000" dirty="0">
              <a:latin typeface="Comic Sans MS" pitchFamily="66" charset="0"/>
            </a:endParaRPr>
          </a:p>
        </p:txBody>
      </p:sp>
    </p:spTree>
    <p:extLst>
      <p:ext uri="{BB962C8B-B14F-4D97-AF65-F5344CB8AC3E}">
        <p14:creationId xmlns:p14="http://schemas.microsoft.com/office/powerpoint/2010/main" val="3049761309"/>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a:lnSpc>
                <a:spcPct val="80000"/>
              </a:lnSpc>
              <a:spcBef>
                <a:spcPct val="20000"/>
              </a:spcBef>
              <a:buClr>
                <a:schemeClr val="bg2"/>
              </a:buClr>
              <a:buSzPct val="75000"/>
              <a:defRPr/>
            </a:pPr>
            <a:endParaRPr lang="tr-TR" sz="3200" b="1" dirty="0">
              <a:solidFill>
                <a:srgbClr val="FFFFFF"/>
              </a:solidFill>
              <a:effectLst>
                <a:outerShdw blurRad="38100" dist="38100" dir="2700000" algn="tl">
                  <a:srgbClr val="C0C0C0"/>
                </a:outerShdw>
              </a:effectLst>
            </a:endParaRPr>
          </a:p>
        </p:txBody>
      </p:sp>
      <p:sp>
        <p:nvSpPr>
          <p:cNvPr id="28677" name="9 Başlık"/>
          <p:cNvSpPr txBox="1">
            <a:spLocks/>
          </p:cNvSpPr>
          <p:nvPr/>
        </p:nvSpPr>
        <p:spPr bwMode="auto">
          <a:xfrm>
            <a:off x="3779838" y="671513"/>
            <a:ext cx="44719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tr-TR" sz="4400" b="1" i="1">
              <a:latin typeface="Comic Sans MS" pitchFamily="66" charset="0"/>
              <a:cs typeface="Arabic Typesetting" pitchFamily="66" charset="-78"/>
            </a:endParaRPr>
          </a:p>
          <a:p>
            <a:r>
              <a:rPr lang="tr-TR" sz="4400" b="1" i="1">
                <a:latin typeface="Comic Sans MS" pitchFamily="66" charset="0"/>
                <a:cs typeface="Arabic Typesetting" pitchFamily="66" charset="-78"/>
              </a:rPr>
              <a:t>teşekkürler</a:t>
            </a:r>
            <a:r>
              <a:rPr lang="tr-TR" sz="4400" b="1">
                <a:latin typeface="Comic Sans MS" pitchFamily="66" charset="0"/>
              </a:rPr>
              <a:t>…</a:t>
            </a:r>
          </a:p>
        </p:txBody>
      </p:sp>
      <p:sp>
        <p:nvSpPr>
          <p:cNvPr id="28678" name="10 İçerik Yer Tutucusu"/>
          <p:cNvSpPr txBox="1">
            <a:spLocks/>
          </p:cNvSpPr>
          <p:nvPr/>
        </p:nvSpPr>
        <p:spPr bwMode="auto">
          <a:xfrm>
            <a:off x="295275" y="3429000"/>
            <a:ext cx="83629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20000"/>
              </a:spcBef>
              <a:buClr>
                <a:schemeClr val="bg2"/>
              </a:buClr>
              <a:buSzPct val="75000"/>
              <a:buFont typeface="Wingdings" pitchFamily="2" charset="2"/>
              <a:buNone/>
            </a:pPr>
            <a:endParaRPr lang="tr-TR" sz="2400" dirty="0" smtClean="0">
              <a:latin typeface="Comic Sans MS" pitchFamily="66" charset="0"/>
            </a:endParaRPr>
          </a:p>
          <a:p>
            <a:pPr algn="ctr">
              <a:spcBef>
                <a:spcPct val="20000"/>
              </a:spcBef>
              <a:buClr>
                <a:schemeClr val="bg2"/>
              </a:buClr>
              <a:buSzPct val="75000"/>
              <a:buFont typeface="Wingdings" pitchFamily="2" charset="2"/>
              <a:buNone/>
            </a:pPr>
            <a:r>
              <a:rPr lang="tr-TR" sz="2400" dirty="0" smtClean="0">
                <a:latin typeface="Comic Sans MS" pitchFamily="66" charset="0"/>
              </a:rPr>
              <a:t>Doç</a:t>
            </a:r>
            <a:r>
              <a:rPr lang="tr-TR" sz="2400" dirty="0">
                <a:latin typeface="Comic Sans MS" pitchFamily="66" charset="0"/>
              </a:rPr>
              <a:t>. Dr. Sibel MEHTER AYKIN</a:t>
            </a:r>
          </a:p>
          <a:p>
            <a:pPr algn="ctr">
              <a:spcBef>
                <a:spcPct val="20000"/>
              </a:spcBef>
              <a:buClr>
                <a:schemeClr val="bg2"/>
              </a:buClr>
              <a:buSzPct val="75000"/>
              <a:buFont typeface="Wingdings" pitchFamily="2" charset="2"/>
              <a:buNone/>
            </a:pPr>
            <a:r>
              <a:rPr lang="tr-TR" sz="2400" dirty="0" smtClean="0">
                <a:latin typeface="Comic Sans MS" pitchFamily="66" charset="0"/>
              </a:rPr>
              <a:t>sibelaykin@akdeniz.edu.tr</a:t>
            </a:r>
          </a:p>
          <a:p>
            <a:pPr algn="ctr">
              <a:spcBef>
                <a:spcPct val="20000"/>
              </a:spcBef>
              <a:buClr>
                <a:schemeClr val="bg2"/>
              </a:buClr>
              <a:buSzPct val="75000"/>
              <a:buFont typeface="Wingdings" pitchFamily="2" charset="2"/>
              <a:buNone/>
            </a:pPr>
            <a:endParaRPr lang="tr-TR" sz="2400" dirty="0">
              <a:latin typeface="Comic Sans MS" pitchFamily="66" charset="0"/>
            </a:endParaRPr>
          </a:p>
          <a:p>
            <a:pPr algn="ctr">
              <a:spcBef>
                <a:spcPct val="20000"/>
              </a:spcBef>
              <a:buClr>
                <a:schemeClr val="bg2"/>
              </a:buClr>
              <a:buSzPct val="75000"/>
              <a:buFont typeface="Wingdings" pitchFamily="2" charset="2"/>
              <a:buNone/>
            </a:pPr>
            <a:endParaRPr lang="tr-TR" sz="2400" dirty="0">
              <a:latin typeface="Comic Sans MS" pitchFamily="66" charset="0"/>
            </a:endParaRPr>
          </a:p>
          <a:p>
            <a:pPr algn="ctr">
              <a:spcBef>
                <a:spcPct val="20000"/>
              </a:spcBef>
              <a:buClr>
                <a:schemeClr val="bg2"/>
              </a:buClr>
              <a:buSzPct val="75000"/>
              <a:buFont typeface="Wingdings" pitchFamily="2" charset="2"/>
              <a:buNone/>
            </a:pPr>
            <a:endParaRPr lang="tr-TR" sz="2400" dirty="0">
              <a:latin typeface="Comic Sans MS" pitchFamily="66" charset="0"/>
            </a:endParaRPr>
          </a:p>
          <a:p>
            <a:pPr algn="ctr">
              <a:spcBef>
                <a:spcPct val="20000"/>
              </a:spcBef>
              <a:buClr>
                <a:schemeClr val="bg2"/>
              </a:buClr>
              <a:buSzPct val="75000"/>
              <a:buFont typeface="Wingdings" pitchFamily="2" charset="2"/>
              <a:buNone/>
            </a:pPr>
            <a:endParaRPr lang="tr-TR" sz="2400" dirty="0">
              <a:latin typeface="Comic Sans MS" pitchFamily="66" charset="0"/>
            </a:endParaRPr>
          </a:p>
          <a:p>
            <a:pPr algn="ctr">
              <a:spcBef>
                <a:spcPct val="20000"/>
              </a:spcBef>
              <a:buClr>
                <a:schemeClr val="bg2"/>
              </a:buClr>
              <a:buSzPct val="75000"/>
              <a:buFont typeface="Wingdings" pitchFamily="2" charset="2"/>
              <a:buNone/>
            </a:pPr>
            <a:r>
              <a:rPr lang="tr-TR" sz="3200" dirty="0">
                <a:latin typeface="Arial" charset="0"/>
              </a:rPr>
              <a:t> </a:t>
            </a:r>
          </a:p>
        </p:txBody>
      </p:sp>
      <p:pic>
        <p:nvPicPr>
          <p:cNvPr id="28679" name="Picture 10" descr="C:\Users\Toshıba\Pictures\dün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8000"/>
            <a:ext cx="2614613"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9 Dikdörtgen"/>
          <p:cNvSpPr>
            <a:spLocks noChangeArrowheads="1"/>
          </p:cNvSpPr>
          <p:nvPr/>
        </p:nvSpPr>
        <p:spPr bwMode="auto">
          <a:xfrm>
            <a:off x="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tr-TR" sz="3200" b="1">
              <a:latin typeface="Comic Sans MS" pitchFamily="66" charset="0"/>
            </a:endParaRPr>
          </a:p>
          <a:p>
            <a:endParaRPr lang="tr-TR" sz="280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graphicFrame>
        <p:nvGraphicFramePr>
          <p:cNvPr id="5" name="Diyagram 4"/>
          <p:cNvGraphicFramePr/>
          <p:nvPr>
            <p:extLst>
              <p:ext uri="{D42A27DB-BD31-4B8C-83A1-F6EECF244321}">
                <p14:modId xmlns:p14="http://schemas.microsoft.com/office/powerpoint/2010/main" val="431660226"/>
              </p:ext>
            </p:extLst>
          </p:nvPr>
        </p:nvGraphicFramePr>
        <p:xfrm>
          <a:off x="126365" y="0"/>
          <a:ext cx="889127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Çember Ok 1"/>
          <p:cNvSpPr/>
          <p:nvPr/>
        </p:nvSpPr>
        <p:spPr>
          <a:xfrm>
            <a:off x="4283968" y="-29765"/>
            <a:ext cx="3505092" cy="1584176"/>
          </a:xfrm>
          <a:prstGeom prst="circularArrow">
            <a:avLst>
              <a:gd name="adj1" fmla="val 12500"/>
              <a:gd name="adj2" fmla="val 1437748"/>
              <a:gd name="adj3" fmla="val 20457681"/>
              <a:gd name="adj4" fmla="val 10800000"/>
              <a:gd name="adj5" fmla="val 14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Çember Ok 7"/>
          <p:cNvSpPr/>
          <p:nvPr/>
        </p:nvSpPr>
        <p:spPr>
          <a:xfrm flipV="1">
            <a:off x="1259632" y="5215508"/>
            <a:ext cx="3505092" cy="1700808"/>
          </a:xfrm>
          <a:prstGeom prst="circularArrow">
            <a:avLst>
              <a:gd name="adj1" fmla="val 12500"/>
              <a:gd name="adj2" fmla="val 1419995"/>
              <a:gd name="adj3" fmla="val 20457681"/>
              <a:gd name="adj4" fmla="val 10800000"/>
              <a:gd name="adj5" fmla="val 14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328819469"/>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80528" y="-3517"/>
            <a:ext cx="9324528"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pic>
        <p:nvPicPr>
          <p:cNvPr id="6149" name="Picture 3" descr="C:\Users\Toshıba\Pictures\soru işar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2214563"/>
            <a:ext cx="38766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 Bulut Belirtme Çizgisi"/>
          <p:cNvSpPr/>
          <p:nvPr/>
        </p:nvSpPr>
        <p:spPr>
          <a:xfrm>
            <a:off x="-180976" y="0"/>
            <a:ext cx="3672855" cy="3425483"/>
          </a:xfrm>
          <a:prstGeom prst="cloudCallout">
            <a:avLst>
              <a:gd name="adj1" fmla="val 64340"/>
              <a:gd name="adj2" fmla="val 379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tr-TR" b="1" dirty="0">
                <a:latin typeface="Comic Sans MS" pitchFamily="66" charset="0"/>
              </a:rPr>
              <a:t>Avrupa Birliği’nin Turizm Politikası</a:t>
            </a:r>
            <a:endParaRPr lang="tr-TR" dirty="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7173" name="9 Dikdörtgen"/>
          <p:cNvSpPr>
            <a:spLocks noChangeArrowheads="1"/>
          </p:cNvSpPr>
          <p:nvPr/>
        </p:nvSpPr>
        <p:spPr bwMode="auto">
          <a:xfrm>
            <a:off x="179388" y="0"/>
            <a:ext cx="8856662"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tr-TR" sz="3200" b="1" dirty="0">
              <a:latin typeface="Comic Sans MS" pitchFamily="66" charset="0"/>
            </a:endParaRPr>
          </a:p>
          <a:p>
            <a:pPr algn="ctr"/>
            <a:r>
              <a:rPr lang="tr-TR" sz="3200" b="1" dirty="0" smtClean="0">
                <a:latin typeface="Comic Sans MS" pitchFamily="66" charset="0"/>
              </a:rPr>
              <a:t>AB’de YETKİ DEVRİ ve KULLANIMI</a:t>
            </a:r>
            <a:endParaRPr lang="tr-TR" sz="3200" b="1" dirty="0">
              <a:latin typeface="Comic Sans MS" pitchFamily="66" charset="0"/>
            </a:endParaRPr>
          </a:p>
          <a:p>
            <a:pPr algn="just"/>
            <a:r>
              <a:rPr lang="tr-TR" sz="3200" dirty="0">
                <a:latin typeface="Comic Sans MS" pitchFamily="66" charset="0"/>
              </a:rPr>
              <a:t> </a:t>
            </a:r>
            <a:endParaRPr lang="tr-TR" sz="2000" dirty="0">
              <a:latin typeface="Comic Sans MS" pitchFamily="66" charset="0"/>
            </a:endParaRPr>
          </a:p>
          <a:p>
            <a:pPr algn="just"/>
            <a:r>
              <a:rPr lang="tr-TR" sz="2200" dirty="0" smtClean="0">
                <a:latin typeface="Comic Sans MS" pitchFamily="66" charset="0"/>
              </a:rPr>
              <a:t>ABA / 5. madde; </a:t>
            </a:r>
          </a:p>
          <a:p>
            <a:pPr marL="457200" indent="-457200" algn="just">
              <a:buFont typeface="+mj-lt"/>
              <a:buAutoNum type="arabicPeriod"/>
            </a:pPr>
            <a:r>
              <a:rPr lang="tr-TR" sz="2200" b="1" dirty="0" smtClean="0">
                <a:latin typeface="Comic Sans MS" pitchFamily="66" charset="0"/>
              </a:rPr>
              <a:t>“</a:t>
            </a:r>
            <a:r>
              <a:rPr lang="tr-TR" sz="2200" b="1" dirty="0">
                <a:latin typeface="Comic Sans MS" pitchFamily="66" charset="0"/>
              </a:rPr>
              <a:t>Y</a:t>
            </a:r>
            <a:r>
              <a:rPr lang="tr-TR" sz="2200" b="1" dirty="0" smtClean="0">
                <a:latin typeface="Comic Sans MS" pitchFamily="66" charset="0"/>
              </a:rPr>
              <a:t>etki Devri </a:t>
            </a:r>
            <a:r>
              <a:rPr lang="tr-TR" sz="2200" b="1" dirty="0">
                <a:latin typeface="Comic Sans MS" pitchFamily="66" charset="0"/>
              </a:rPr>
              <a:t>İ</a:t>
            </a:r>
            <a:r>
              <a:rPr lang="tr-TR" sz="2200" b="1" dirty="0" smtClean="0">
                <a:latin typeface="Comic Sans MS" pitchFamily="66" charset="0"/>
              </a:rPr>
              <a:t>lkesi</a:t>
            </a:r>
            <a:r>
              <a:rPr lang="tr-TR" sz="2200" b="1" dirty="0">
                <a:latin typeface="Comic Sans MS" pitchFamily="66" charset="0"/>
              </a:rPr>
              <a:t>”</a:t>
            </a:r>
            <a:r>
              <a:rPr lang="tr-TR" sz="2200" dirty="0">
                <a:latin typeface="Comic Sans MS" pitchFamily="66" charset="0"/>
              </a:rPr>
              <a:t> (</a:t>
            </a:r>
            <a:r>
              <a:rPr lang="tr-TR" sz="2200" dirty="0" err="1">
                <a:latin typeface="Comic Sans MS" pitchFamily="66" charset="0"/>
              </a:rPr>
              <a:t>principle</a:t>
            </a:r>
            <a:r>
              <a:rPr lang="tr-TR" sz="2200" dirty="0">
                <a:latin typeface="Comic Sans MS" pitchFamily="66" charset="0"/>
              </a:rPr>
              <a:t> of </a:t>
            </a:r>
            <a:r>
              <a:rPr lang="tr-TR" sz="2200" dirty="0" err="1">
                <a:latin typeface="Comic Sans MS" pitchFamily="66" charset="0"/>
              </a:rPr>
              <a:t>conferral</a:t>
            </a:r>
            <a:r>
              <a:rPr lang="tr-TR" sz="2200" dirty="0">
                <a:latin typeface="Comic Sans MS" pitchFamily="66" charset="0"/>
              </a:rPr>
              <a:t>) uyarınca, Birlik Kurucu Antlaşmada öngörülen amaçlara ulaşmak üzere Üye Devletler tarafından kendisine devredilen yetki dahilinde hareket eder. Yetkisinin bulunmadığı alanlarda hareket hakkı Üye Devletlerdedir. </a:t>
            </a:r>
            <a:endParaRPr lang="tr-TR" sz="2200" dirty="0" smtClean="0">
              <a:latin typeface="Comic Sans MS" pitchFamily="66" charset="0"/>
            </a:endParaRPr>
          </a:p>
          <a:p>
            <a:pPr marL="457200" indent="-457200" algn="just">
              <a:buFont typeface="+mj-lt"/>
              <a:buAutoNum type="arabicPeriod"/>
            </a:pPr>
            <a:r>
              <a:rPr lang="tr-TR" sz="2200" b="1" dirty="0" smtClean="0">
                <a:latin typeface="Comic Sans MS" pitchFamily="66" charset="0"/>
              </a:rPr>
              <a:t>“</a:t>
            </a:r>
            <a:r>
              <a:rPr lang="tr-TR" sz="2200" b="1" dirty="0">
                <a:latin typeface="Comic Sans MS" pitchFamily="66" charset="0"/>
              </a:rPr>
              <a:t>Yetki </a:t>
            </a:r>
            <a:r>
              <a:rPr lang="tr-TR" sz="2200" b="1" dirty="0" smtClean="0">
                <a:latin typeface="Comic Sans MS" pitchFamily="66" charset="0"/>
              </a:rPr>
              <a:t>İkamesi </a:t>
            </a:r>
            <a:r>
              <a:rPr lang="tr-TR" sz="2200" b="1" dirty="0">
                <a:latin typeface="Comic Sans MS" pitchFamily="66" charset="0"/>
              </a:rPr>
              <a:t>İ</a:t>
            </a:r>
            <a:r>
              <a:rPr lang="tr-TR" sz="2200" b="1" dirty="0" smtClean="0">
                <a:latin typeface="Comic Sans MS" pitchFamily="66" charset="0"/>
              </a:rPr>
              <a:t>lkesi</a:t>
            </a:r>
            <a:r>
              <a:rPr lang="tr-TR" sz="2200" b="1" dirty="0">
                <a:latin typeface="Comic Sans MS" pitchFamily="66" charset="0"/>
              </a:rPr>
              <a:t>” </a:t>
            </a:r>
            <a:r>
              <a:rPr lang="tr-TR" sz="2200" dirty="0">
                <a:latin typeface="Comic Sans MS" pitchFamily="66" charset="0"/>
              </a:rPr>
              <a:t>(</a:t>
            </a:r>
            <a:r>
              <a:rPr lang="tr-TR" sz="2200" dirty="0" err="1">
                <a:latin typeface="Comic Sans MS" pitchFamily="66" charset="0"/>
              </a:rPr>
              <a:t>principle</a:t>
            </a:r>
            <a:r>
              <a:rPr lang="tr-TR" sz="2200" dirty="0">
                <a:latin typeface="Comic Sans MS" pitchFamily="66" charset="0"/>
              </a:rPr>
              <a:t> of </a:t>
            </a:r>
            <a:r>
              <a:rPr lang="tr-TR" sz="2200" dirty="0" err="1">
                <a:latin typeface="Comic Sans MS" pitchFamily="66" charset="0"/>
              </a:rPr>
              <a:t>subsidiarity</a:t>
            </a:r>
            <a:r>
              <a:rPr lang="tr-TR" sz="2200" dirty="0">
                <a:latin typeface="Comic Sans MS" pitchFamily="66" charset="0"/>
              </a:rPr>
              <a:t>) uyarınca, AB’ye münhasır yetkinin verilmediği alanlarla ilgili olarak, </a:t>
            </a:r>
            <a:r>
              <a:rPr lang="tr-TR" sz="2200" b="1" i="1" dirty="0">
                <a:solidFill>
                  <a:srgbClr val="FF0000"/>
                </a:solidFill>
                <a:latin typeface="Comic Sans MS" pitchFamily="66" charset="0"/>
              </a:rPr>
              <a:t>öngörülen hedefe Üye Devletler tarafından </a:t>
            </a:r>
            <a:r>
              <a:rPr lang="tr-TR" sz="2200" dirty="0">
                <a:latin typeface="Comic Sans MS" pitchFamily="66" charset="0"/>
              </a:rPr>
              <a:t>(ister merkezi, ister bölgesel, isterse yöresel düzeyde) </a:t>
            </a:r>
            <a:r>
              <a:rPr lang="tr-TR" sz="2200" b="1" i="1" dirty="0">
                <a:solidFill>
                  <a:srgbClr val="FF0000"/>
                </a:solidFill>
                <a:latin typeface="Comic Sans MS" pitchFamily="66" charset="0"/>
              </a:rPr>
              <a:t>etkin bir şekilde ulaşılamaması ve eylemin kapsamı ve etkisi bakımından öngörülen hedefe ancak Birlik düzeyinde daha iyi ulaşılması </a:t>
            </a:r>
            <a:r>
              <a:rPr lang="tr-TR" sz="2200" b="1" i="1" dirty="0" smtClean="0">
                <a:solidFill>
                  <a:srgbClr val="FF0000"/>
                </a:solidFill>
                <a:latin typeface="Comic Sans MS" pitchFamily="66" charset="0"/>
              </a:rPr>
              <a:t>halinde </a:t>
            </a:r>
            <a:r>
              <a:rPr lang="tr-TR" sz="2200" b="1" i="1" dirty="0">
                <a:solidFill>
                  <a:srgbClr val="FF0000"/>
                </a:solidFill>
                <a:latin typeface="Comic Sans MS" pitchFamily="66" charset="0"/>
              </a:rPr>
              <a:t>AB harekete geçebilir. </a:t>
            </a:r>
            <a:endParaRPr lang="tr-TR" sz="2200" b="1" i="1" dirty="0" smtClean="0">
              <a:solidFill>
                <a:srgbClr val="FF0000"/>
              </a:solidFill>
              <a:latin typeface="Comic Sans MS" pitchFamily="66" charset="0"/>
            </a:endParaRPr>
          </a:p>
          <a:p>
            <a:pPr marL="457200" indent="-457200" algn="just">
              <a:buFont typeface="+mj-lt"/>
              <a:buAutoNum type="arabicPeriod"/>
            </a:pPr>
            <a:r>
              <a:rPr lang="tr-TR" sz="2200" b="1" dirty="0" smtClean="0">
                <a:latin typeface="Comic Sans MS" pitchFamily="66" charset="0"/>
              </a:rPr>
              <a:t>“</a:t>
            </a:r>
            <a:r>
              <a:rPr lang="tr-TR" sz="2200" b="1" dirty="0" err="1">
                <a:latin typeface="Comic Sans MS" pitchFamily="66" charset="0"/>
              </a:rPr>
              <a:t>Orantısallık</a:t>
            </a:r>
            <a:r>
              <a:rPr lang="tr-TR" sz="2200" b="1" dirty="0">
                <a:latin typeface="Comic Sans MS" pitchFamily="66" charset="0"/>
              </a:rPr>
              <a:t> </a:t>
            </a:r>
            <a:r>
              <a:rPr lang="tr-TR" sz="2200" b="1" dirty="0" smtClean="0">
                <a:latin typeface="Comic Sans MS" pitchFamily="66" charset="0"/>
              </a:rPr>
              <a:t>İlkesi</a:t>
            </a:r>
            <a:r>
              <a:rPr lang="tr-TR" sz="2200" b="1" dirty="0">
                <a:latin typeface="Comic Sans MS" pitchFamily="66" charset="0"/>
              </a:rPr>
              <a:t>” </a:t>
            </a:r>
            <a:r>
              <a:rPr lang="tr-TR" sz="2200" dirty="0">
                <a:latin typeface="Comic Sans MS" pitchFamily="66" charset="0"/>
              </a:rPr>
              <a:t>(</a:t>
            </a:r>
            <a:r>
              <a:rPr lang="tr-TR" sz="2200" dirty="0" err="1">
                <a:latin typeface="Comic Sans MS" pitchFamily="66" charset="0"/>
              </a:rPr>
              <a:t>principle</a:t>
            </a:r>
            <a:r>
              <a:rPr lang="tr-TR" sz="2200" dirty="0">
                <a:latin typeface="Comic Sans MS" pitchFamily="66" charset="0"/>
              </a:rPr>
              <a:t> of </a:t>
            </a:r>
            <a:r>
              <a:rPr lang="tr-TR" sz="2200" dirty="0" err="1">
                <a:latin typeface="Comic Sans MS" pitchFamily="66" charset="0"/>
              </a:rPr>
              <a:t>proportionality</a:t>
            </a:r>
            <a:r>
              <a:rPr lang="tr-TR" sz="2200" dirty="0">
                <a:latin typeface="Comic Sans MS" pitchFamily="66" charset="0"/>
              </a:rPr>
              <a:t>) uyarınca ise, Birlik eylemlerinin içeriği ve biçimi Antlaşmaların hedeflerine ulaşmak için gerekli olanın ötesine geçemez</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7173" name="9 Dikdörtgen"/>
          <p:cNvSpPr>
            <a:spLocks noChangeArrowheads="1"/>
          </p:cNvSpPr>
          <p:nvPr/>
        </p:nvSpPr>
        <p:spPr bwMode="auto">
          <a:xfrm>
            <a:off x="179388" y="0"/>
            <a:ext cx="8856662"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tr-TR" sz="3200" b="1" dirty="0">
              <a:latin typeface="Comic Sans MS" pitchFamily="66" charset="0"/>
            </a:endParaRPr>
          </a:p>
          <a:p>
            <a:pPr algn="ctr"/>
            <a:r>
              <a:rPr lang="tr-TR" sz="3200" b="1" dirty="0" smtClean="0">
                <a:latin typeface="Comic Sans MS" pitchFamily="66" charset="0"/>
              </a:rPr>
              <a:t>AB’de YETKİ KATMANLARI</a:t>
            </a:r>
            <a:endParaRPr lang="tr-TR" sz="3200" b="1" dirty="0">
              <a:latin typeface="Comic Sans MS" pitchFamily="66" charset="0"/>
            </a:endParaRPr>
          </a:p>
          <a:p>
            <a:pPr algn="just"/>
            <a:r>
              <a:rPr lang="tr-TR" sz="3200" dirty="0">
                <a:latin typeface="Comic Sans MS" pitchFamily="66" charset="0"/>
              </a:rPr>
              <a:t> </a:t>
            </a:r>
            <a:endParaRPr lang="tr-TR" sz="2000" dirty="0">
              <a:latin typeface="Comic Sans MS" pitchFamily="66" charset="0"/>
            </a:endParaRPr>
          </a:p>
          <a:p>
            <a:pPr algn="just"/>
            <a:r>
              <a:rPr lang="tr-TR" sz="2200" dirty="0" smtClean="0">
                <a:latin typeface="Comic Sans MS" pitchFamily="66" charset="0"/>
              </a:rPr>
              <a:t>ABİDA / 2-5. maddeler;  </a:t>
            </a:r>
          </a:p>
          <a:p>
            <a:pPr algn="just"/>
            <a:endParaRPr lang="tr-TR" sz="2200" dirty="0" smtClean="0">
              <a:latin typeface="Comic Sans MS" pitchFamily="66" charset="0"/>
            </a:endParaRPr>
          </a:p>
          <a:p>
            <a:pPr marL="457200" indent="-457200">
              <a:buFont typeface="+mj-lt"/>
              <a:buAutoNum type="arabicPeriod"/>
            </a:pPr>
            <a:r>
              <a:rPr lang="tr-TR" sz="2200" b="1" dirty="0" smtClean="0">
                <a:latin typeface="Comic Sans MS" pitchFamily="66" charset="0"/>
              </a:rPr>
              <a:t>“Münhasır Yetki Alanı” -</a:t>
            </a:r>
            <a:r>
              <a:rPr lang="tr-TR" sz="2200" dirty="0" smtClean="0">
                <a:latin typeface="Comic Sans MS" pitchFamily="66" charset="0"/>
              </a:rPr>
              <a:t> sadece Birlik </a:t>
            </a:r>
            <a:r>
              <a:rPr lang="tr-TR" sz="2200" dirty="0">
                <a:latin typeface="Comic Sans MS" pitchFamily="66" charset="0"/>
              </a:rPr>
              <a:t>yasama faaliyetinde bulunabilir ve hukuken bağlayıcı tasarruflar </a:t>
            </a:r>
            <a:r>
              <a:rPr lang="tr-TR" sz="2200" dirty="0" smtClean="0">
                <a:latin typeface="Comic Sans MS" pitchFamily="66" charset="0"/>
              </a:rPr>
              <a:t>kabul edebilir. </a:t>
            </a:r>
          </a:p>
          <a:p>
            <a:pPr marL="457200" indent="-457200">
              <a:buFont typeface="+mj-lt"/>
              <a:buAutoNum type="arabicPeriod"/>
            </a:pPr>
            <a:r>
              <a:rPr lang="tr-TR" sz="2200" b="1" dirty="0" smtClean="0">
                <a:latin typeface="Comic Sans MS" pitchFamily="66" charset="0"/>
              </a:rPr>
              <a:t>“Paylaşılan Yetki Alanı” - </a:t>
            </a:r>
            <a:r>
              <a:rPr lang="tr-TR" sz="2200" dirty="0" smtClean="0">
                <a:latin typeface="Comic Sans MS" pitchFamily="66" charset="0"/>
              </a:rPr>
              <a:t>Birlik </a:t>
            </a:r>
            <a:r>
              <a:rPr lang="tr-TR" sz="2200" dirty="0">
                <a:latin typeface="Comic Sans MS" pitchFamily="66" charset="0"/>
              </a:rPr>
              <a:t>ve üye devletler bu alanda yasama faaliyetinde bulunabilir </a:t>
            </a:r>
            <a:r>
              <a:rPr lang="tr-TR" sz="2200" dirty="0" smtClean="0">
                <a:latin typeface="Comic Sans MS" pitchFamily="66" charset="0"/>
              </a:rPr>
              <a:t>ve hukuken </a:t>
            </a:r>
            <a:r>
              <a:rPr lang="tr-TR" sz="2200" dirty="0">
                <a:latin typeface="Comic Sans MS" pitchFamily="66" charset="0"/>
              </a:rPr>
              <a:t>bağlayıcı tasarruflar kabul edebilirler. Üye devletler, yetkilerini, Birlik </a:t>
            </a:r>
            <a:r>
              <a:rPr lang="tr-TR" sz="2200" dirty="0" smtClean="0">
                <a:latin typeface="Comic Sans MS" pitchFamily="66" charset="0"/>
              </a:rPr>
              <a:t>kendi yetkisini </a:t>
            </a:r>
            <a:r>
              <a:rPr lang="tr-TR" sz="2200" dirty="0">
                <a:latin typeface="Comic Sans MS" pitchFamily="66" charset="0"/>
              </a:rPr>
              <a:t>kullanmadığı ölçüde kullanırlar. </a:t>
            </a:r>
            <a:endParaRPr lang="tr-TR" sz="2200" dirty="0" smtClean="0">
              <a:latin typeface="Comic Sans MS" pitchFamily="66" charset="0"/>
            </a:endParaRPr>
          </a:p>
          <a:p>
            <a:pPr marL="457200" indent="-457200">
              <a:buFont typeface="+mj-lt"/>
              <a:buAutoNum type="arabicPeriod"/>
            </a:pPr>
            <a:r>
              <a:rPr lang="tr-TR" sz="2200" b="1" dirty="0" smtClean="0">
                <a:latin typeface="Comic Sans MS" pitchFamily="66" charset="0"/>
              </a:rPr>
              <a:t>“Destekleyici, Eşgüdüm Sağlayıcı, Tamamlayıcı Eylemler Alanı” - </a:t>
            </a:r>
            <a:r>
              <a:rPr lang="tr-TR" sz="2200" dirty="0" smtClean="0">
                <a:latin typeface="Comic Sans MS" pitchFamily="66" charset="0"/>
              </a:rPr>
              <a:t>Antlaşmalarda </a:t>
            </a:r>
            <a:r>
              <a:rPr lang="tr-TR" sz="2200" dirty="0">
                <a:latin typeface="Comic Sans MS" pitchFamily="66" charset="0"/>
              </a:rPr>
              <a:t>öngörülen belirli alanlarda ve koşullar dahilinde, </a:t>
            </a:r>
            <a:r>
              <a:rPr lang="tr-TR" sz="2200" dirty="0" smtClean="0">
                <a:latin typeface="Comic Sans MS" pitchFamily="66" charset="0"/>
              </a:rPr>
              <a:t>üye devletlerin </a:t>
            </a:r>
            <a:r>
              <a:rPr lang="tr-TR" sz="2200" dirty="0">
                <a:latin typeface="Comic Sans MS" pitchFamily="66" charset="0"/>
              </a:rPr>
              <a:t>bu alanlardaki yetkilerini ikame etmeksizin, </a:t>
            </a:r>
            <a:r>
              <a:rPr lang="tr-TR" sz="2200" dirty="0" smtClean="0">
                <a:latin typeface="Comic Sans MS" pitchFamily="66" charset="0"/>
              </a:rPr>
              <a:t>üye </a:t>
            </a:r>
            <a:r>
              <a:rPr lang="tr-TR" sz="2200" dirty="0">
                <a:latin typeface="Comic Sans MS" pitchFamily="66" charset="0"/>
              </a:rPr>
              <a:t>devletlerin </a:t>
            </a:r>
            <a:r>
              <a:rPr lang="tr-TR" sz="2200" dirty="0" smtClean="0">
                <a:latin typeface="Comic Sans MS" pitchFamily="66" charset="0"/>
              </a:rPr>
              <a:t>eylemlerini desteklemek</a:t>
            </a:r>
            <a:r>
              <a:rPr lang="tr-TR" sz="2200" dirty="0">
                <a:latin typeface="Comic Sans MS" pitchFamily="66" charset="0"/>
              </a:rPr>
              <a:t>, koordine etmek veya tamamlamak amacıyla eylemlerde </a:t>
            </a:r>
            <a:r>
              <a:rPr lang="tr-TR" sz="2200" dirty="0" smtClean="0">
                <a:latin typeface="Comic Sans MS" pitchFamily="66" charset="0"/>
              </a:rPr>
              <a:t>bulunma yetkisine </a:t>
            </a:r>
            <a:r>
              <a:rPr lang="tr-TR" sz="2200" dirty="0">
                <a:latin typeface="Comic Sans MS" pitchFamily="66" charset="0"/>
              </a:rPr>
              <a:t>sahiptir</a:t>
            </a:r>
            <a:r>
              <a:rPr lang="tr-TR" sz="2200" dirty="0" smtClean="0">
                <a:latin typeface="Comic Sans MS" pitchFamily="66" charset="0"/>
              </a:rPr>
              <a:t>. </a:t>
            </a:r>
            <a:endParaRPr lang="tr-TR" sz="2200" dirty="0">
              <a:latin typeface="Comic Sans MS" pitchFamily="66" charset="0"/>
            </a:endParaRPr>
          </a:p>
        </p:txBody>
      </p:sp>
      <p:sp>
        <p:nvSpPr>
          <p:cNvPr id="4" name="9 Dikdörtgen Belirtme Çizgisi"/>
          <p:cNvSpPr/>
          <p:nvPr/>
        </p:nvSpPr>
        <p:spPr>
          <a:xfrm>
            <a:off x="3995937" y="0"/>
            <a:ext cx="5182988" cy="4221088"/>
          </a:xfrm>
          <a:prstGeom prst="wedgeRectCallout">
            <a:avLst>
              <a:gd name="adj1" fmla="val -58724"/>
              <a:gd name="adj2" fmla="val -892"/>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buFont typeface="Wingdings" pitchFamily="2" charset="2"/>
              <a:buChar char="Ø"/>
            </a:pPr>
            <a:r>
              <a:rPr lang="tr-TR" sz="2000" dirty="0" smtClean="0">
                <a:solidFill>
                  <a:schemeClr val="tx1"/>
                </a:solidFill>
                <a:latin typeface="Comic Sans MS" pitchFamily="66" charset="0"/>
              </a:rPr>
              <a:t>gümrük </a:t>
            </a:r>
            <a:r>
              <a:rPr lang="tr-TR" sz="2000" dirty="0">
                <a:solidFill>
                  <a:schemeClr val="tx1"/>
                </a:solidFill>
                <a:latin typeface="Comic Sans MS" pitchFamily="66" charset="0"/>
              </a:rPr>
              <a:t>birliği,</a:t>
            </a:r>
          </a:p>
          <a:p>
            <a:pPr marL="800100" lvl="1" indent="-342900">
              <a:buFont typeface="Wingdings" pitchFamily="2" charset="2"/>
              <a:buChar char="Ø"/>
            </a:pPr>
            <a:r>
              <a:rPr lang="tr-TR" sz="2000" dirty="0" smtClean="0">
                <a:solidFill>
                  <a:schemeClr val="tx1"/>
                </a:solidFill>
                <a:latin typeface="Comic Sans MS" pitchFamily="66" charset="0"/>
              </a:rPr>
              <a:t>iç </a:t>
            </a:r>
            <a:r>
              <a:rPr lang="tr-TR" sz="2000" dirty="0">
                <a:solidFill>
                  <a:schemeClr val="tx1"/>
                </a:solidFill>
                <a:latin typeface="Comic Sans MS" pitchFamily="66" charset="0"/>
              </a:rPr>
              <a:t>pazarın işleyişi için gerekli olan rekabet kurallarının oluşturulması,</a:t>
            </a:r>
          </a:p>
          <a:p>
            <a:pPr marL="800100" lvl="1" indent="-342900">
              <a:buFont typeface="Wingdings" pitchFamily="2" charset="2"/>
              <a:buChar char="Ø"/>
            </a:pPr>
            <a:r>
              <a:rPr lang="tr-TR" sz="2000" dirty="0" smtClean="0">
                <a:solidFill>
                  <a:schemeClr val="tx1"/>
                </a:solidFill>
                <a:latin typeface="Comic Sans MS" pitchFamily="66" charset="0"/>
              </a:rPr>
              <a:t>para </a:t>
            </a:r>
            <a:r>
              <a:rPr lang="tr-TR" sz="2000" dirty="0">
                <a:solidFill>
                  <a:schemeClr val="tx1"/>
                </a:solidFill>
                <a:latin typeface="Comic Sans MS" pitchFamily="66" charset="0"/>
              </a:rPr>
              <a:t>birimi avro olan üye devletler için para politikası,</a:t>
            </a:r>
          </a:p>
          <a:p>
            <a:pPr marL="800100" lvl="1" indent="-342900">
              <a:buFont typeface="Wingdings" pitchFamily="2" charset="2"/>
              <a:buChar char="Ø"/>
            </a:pPr>
            <a:r>
              <a:rPr lang="tr-TR" sz="2000" dirty="0" smtClean="0">
                <a:solidFill>
                  <a:schemeClr val="tx1"/>
                </a:solidFill>
                <a:latin typeface="Comic Sans MS" pitchFamily="66" charset="0"/>
              </a:rPr>
              <a:t>ortak </a:t>
            </a:r>
            <a:r>
              <a:rPr lang="tr-TR" sz="2000" dirty="0">
                <a:solidFill>
                  <a:schemeClr val="tx1"/>
                </a:solidFill>
                <a:latin typeface="Comic Sans MS" pitchFamily="66" charset="0"/>
              </a:rPr>
              <a:t>balıkçılık politikası çerçevesinde biyolojik deniz kaynaklarının koruma </a:t>
            </a:r>
            <a:r>
              <a:rPr lang="tr-TR" sz="2000" dirty="0" smtClean="0">
                <a:solidFill>
                  <a:schemeClr val="tx1"/>
                </a:solidFill>
                <a:latin typeface="Comic Sans MS" pitchFamily="66" charset="0"/>
              </a:rPr>
              <a:t>altına alınması</a:t>
            </a:r>
            <a:r>
              <a:rPr lang="tr-TR" sz="2000" dirty="0">
                <a:solidFill>
                  <a:schemeClr val="tx1"/>
                </a:solidFill>
                <a:latin typeface="Comic Sans MS" pitchFamily="66" charset="0"/>
              </a:rPr>
              <a:t>,</a:t>
            </a:r>
          </a:p>
          <a:p>
            <a:pPr marL="800100" lvl="1" indent="-342900">
              <a:buFont typeface="Wingdings" pitchFamily="2" charset="2"/>
              <a:buChar char="Ø"/>
            </a:pPr>
            <a:r>
              <a:rPr lang="tr-TR" sz="2000" dirty="0" smtClean="0">
                <a:solidFill>
                  <a:schemeClr val="tx1"/>
                </a:solidFill>
                <a:latin typeface="Comic Sans MS" pitchFamily="66" charset="0"/>
              </a:rPr>
              <a:t>ortak </a:t>
            </a:r>
            <a:r>
              <a:rPr lang="tr-TR" sz="2000" dirty="0">
                <a:solidFill>
                  <a:schemeClr val="tx1"/>
                </a:solidFill>
                <a:latin typeface="Comic Sans MS" pitchFamily="66" charset="0"/>
              </a:rPr>
              <a:t>ticaret politikası.</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p:txBody>
      </p:sp>
      <p:sp>
        <p:nvSpPr>
          <p:cNvPr id="9" name="9 Dikdörtgen Belirtme Çizgisi"/>
          <p:cNvSpPr/>
          <p:nvPr/>
        </p:nvSpPr>
        <p:spPr>
          <a:xfrm>
            <a:off x="3983218" y="1628800"/>
            <a:ext cx="5182988" cy="5221386"/>
          </a:xfrm>
          <a:prstGeom prst="wedgeRectCallout">
            <a:avLst>
              <a:gd name="adj1" fmla="val -53838"/>
              <a:gd name="adj2" fmla="val -22548"/>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buFont typeface="Wingdings" pitchFamily="2" charset="2"/>
              <a:buChar char="Ø"/>
            </a:pPr>
            <a:endParaRPr lang="tr-TR" sz="2000" dirty="0" smtClean="0">
              <a:solidFill>
                <a:schemeClr val="tx1"/>
              </a:solidFill>
              <a:latin typeface="Comic Sans MS" pitchFamily="66" charset="0"/>
            </a:endParaRPr>
          </a:p>
          <a:p>
            <a:pPr marL="800100" lvl="1" indent="-342900">
              <a:buFont typeface="Wingdings" pitchFamily="2" charset="2"/>
              <a:buChar char="Ø"/>
            </a:pPr>
            <a:r>
              <a:rPr lang="tr-TR" sz="2000" dirty="0" smtClean="0">
                <a:solidFill>
                  <a:schemeClr val="tx1"/>
                </a:solidFill>
                <a:latin typeface="Comic Sans MS" pitchFamily="66" charset="0"/>
              </a:rPr>
              <a:t>iç </a:t>
            </a:r>
            <a:r>
              <a:rPr lang="tr-TR" sz="2000" dirty="0">
                <a:solidFill>
                  <a:schemeClr val="tx1"/>
                </a:solidFill>
                <a:latin typeface="Comic Sans MS" pitchFamily="66" charset="0"/>
              </a:rPr>
              <a:t>pazar,</a:t>
            </a:r>
          </a:p>
          <a:p>
            <a:pPr marL="800100" lvl="1" indent="-342900">
              <a:buFont typeface="Wingdings" pitchFamily="2" charset="2"/>
              <a:buChar char="Ø"/>
            </a:pPr>
            <a:r>
              <a:rPr lang="tr-TR" sz="2000" dirty="0" smtClean="0">
                <a:solidFill>
                  <a:schemeClr val="tx1"/>
                </a:solidFill>
                <a:latin typeface="Comic Sans MS" pitchFamily="66" charset="0"/>
              </a:rPr>
              <a:t>sosyal </a:t>
            </a:r>
            <a:r>
              <a:rPr lang="tr-TR" sz="2000" dirty="0">
                <a:solidFill>
                  <a:schemeClr val="tx1"/>
                </a:solidFill>
                <a:latin typeface="Comic Sans MS" pitchFamily="66" charset="0"/>
              </a:rPr>
              <a:t>politika,</a:t>
            </a:r>
          </a:p>
          <a:p>
            <a:pPr marL="800100" lvl="1" indent="-342900">
              <a:buFont typeface="Wingdings" pitchFamily="2" charset="2"/>
              <a:buChar char="Ø"/>
            </a:pPr>
            <a:r>
              <a:rPr lang="tr-TR" sz="2000" dirty="0" smtClean="0">
                <a:solidFill>
                  <a:schemeClr val="tx1"/>
                </a:solidFill>
                <a:latin typeface="Comic Sans MS" pitchFamily="66" charset="0"/>
              </a:rPr>
              <a:t>ekonomik</a:t>
            </a:r>
            <a:r>
              <a:rPr lang="tr-TR" sz="2000" dirty="0">
                <a:solidFill>
                  <a:schemeClr val="tx1"/>
                </a:solidFill>
                <a:latin typeface="Comic Sans MS" pitchFamily="66" charset="0"/>
              </a:rPr>
              <a:t>, sosyal ve yersel uyum,</a:t>
            </a:r>
          </a:p>
          <a:p>
            <a:pPr marL="800100" lvl="1" indent="-342900">
              <a:buFont typeface="Wingdings" pitchFamily="2" charset="2"/>
              <a:buChar char="Ø"/>
            </a:pPr>
            <a:r>
              <a:rPr lang="tr-TR" sz="2000" dirty="0" smtClean="0">
                <a:solidFill>
                  <a:schemeClr val="tx1"/>
                </a:solidFill>
                <a:latin typeface="Comic Sans MS" pitchFamily="66" charset="0"/>
              </a:rPr>
              <a:t>tarım </a:t>
            </a:r>
            <a:r>
              <a:rPr lang="tr-TR" sz="2000" dirty="0">
                <a:solidFill>
                  <a:schemeClr val="tx1"/>
                </a:solidFill>
                <a:latin typeface="Comic Sans MS" pitchFamily="66" charset="0"/>
              </a:rPr>
              <a:t>ve balıkçılık,</a:t>
            </a:r>
          </a:p>
          <a:p>
            <a:pPr marL="800100" lvl="1" indent="-342900">
              <a:buFont typeface="Wingdings" pitchFamily="2" charset="2"/>
              <a:buChar char="Ø"/>
            </a:pPr>
            <a:r>
              <a:rPr lang="tr-TR" sz="2000" dirty="0" smtClean="0">
                <a:solidFill>
                  <a:schemeClr val="tx1"/>
                </a:solidFill>
                <a:latin typeface="Comic Sans MS" pitchFamily="66" charset="0"/>
              </a:rPr>
              <a:t>çevre</a:t>
            </a:r>
            <a:r>
              <a:rPr lang="tr-TR" sz="2000" dirty="0">
                <a:solidFill>
                  <a:schemeClr val="tx1"/>
                </a:solidFill>
                <a:latin typeface="Comic Sans MS" pitchFamily="66" charset="0"/>
              </a:rPr>
              <a:t>,</a:t>
            </a:r>
          </a:p>
          <a:p>
            <a:pPr marL="800100" lvl="1" indent="-342900">
              <a:buFont typeface="Wingdings" pitchFamily="2" charset="2"/>
              <a:buChar char="Ø"/>
            </a:pPr>
            <a:r>
              <a:rPr lang="tr-TR" sz="2000" dirty="0" smtClean="0">
                <a:solidFill>
                  <a:schemeClr val="tx1"/>
                </a:solidFill>
                <a:latin typeface="Comic Sans MS" pitchFamily="66" charset="0"/>
              </a:rPr>
              <a:t>tüketicinin </a:t>
            </a:r>
            <a:r>
              <a:rPr lang="tr-TR" sz="2000" dirty="0">
                <a:solidFill>
                  <a:schemeClr val="tx1"/>
                </a:solidFill>
                <a:latin typeface="Comic Sans MS" pitchFamily="66" charset="0"/>
              </a:rPr>
              <a:t>korunması,</a:t>
            </a:r>
          </a:p>
          <a:p>
            <a:pPr marL="800100" lvl="1" indent="-342900">
              <a:buFont typeface="Wingdings" pitchFamily="2" charset="2"/>
              <a:buChar char="Ø"/>
            </a:pPr>
            <a:r>
              <a:rPr lang="tr-TR" sz="2000" dirty="0" smtClean="0">
                <a:solidFill>
                  <a:schemeClr val="tx1"/>
                </a:solidFill>
                <a:latin typeface="Comic Sans MS" pitchFamily="66" charset="0"/>
              </a:rPr>
              <a:t>taşımacılık, trans-Avrupa </a:t>
            </a:r>
            <a:r>
              <a:rPr lang="tr-TR" sz="2000" dirty="0">
                <a:solidFill>
                  <a:schemeClr val="tx1"/>
                </a:solidFill>
                <a:latin typeface="Comic Sans MS" pitchFamily="66" charset="0"/>
              </a:rPr>
              <a:t>ağları</a:t>
            </a:r>
            <a:r>
              <a:rPr lang="tr-TR" sz="2000" dirty="0" smtClean="0">
                <a:solidFill>
                  <a:schemeClr val="tx1"/>
                </a:solidFill>
                <a:latin typeface="Comic Sans MS" pitchFamily="66" charset="0"/>
              </a:rPr>
              <a:t>, enerji</a:t>
            </a:r>
            <a:r>
              <a:rPr lang="tr-TR" sz="2000" dirty="0">
                <a:solidFill>
                  <a:schemeClr val="tx1"/>
                </a:solidFill>
                <a:latin typeface="Comic Sans MS" pitchFamily="66" charset="0"/>
              </a:rPr>
              <a:t>,</a:t>
            </a:r>
          </a:p>
          <a:p>
            <a:pPr marL="800100" lvl="1" indent="-342900">
              <a:buFont typeface="Wingdings" pitchFamily="2" charset="2"/>
              <a:buChar char="Ø"/>
            </a:pPr>
            <a:r>
              <a:rPr lang="tr-TR" sz="2000" dirty="0" smtClean="0">
                <a:solidFill>
                  <a:schemeClr val="tx1"/>
                </a:solidFill>
                <a:latin typeface="Comic Sans MS" pitchFamily="66" charset="0"/>
              </a:rPr>
              <a:t>özgürlük</a:t>
            </a:r>
            <a:r>
              <a:rPr lang="tr-TR" sz="2000" dirty="0">
                <a:solidFill>
                  <a:schemeClr val="tx1"/>
                </a:solidFill>
                <a:latin typeface="Comic Sans MS" pitchFamily="66" charset="0"/>
              </a:rPr>
              <a:t>, güvenlik ve adalet alanı,</a:t>
            </a:r>
          </a:p>
          <a:p>
            <a:pPr marL="800100" lvl="1" indent="-342900">
              <a:buFont typeface="Wingdings" pitchFamily="2" charset="2"/>
              <a:buChar char="Ø"/>
            </a:pPr>
            <a:r>
              <a:rPr lang="tr-TR" sz="2000" dirty="0" smtClean="0">
                <a:solidFill>
                  <a:schemeClr val="tx1"/>
                </a:solidFill>
                <a:latin typeface="Comic Sans MS" pitchFamily="66" charset="0"/>
              </a:rPr>
              <a:t>halk </a:t>
            </a:r>
            <a:r>
              <a:rPr lang="tr-TR" sz="2000" dirty="0">
                <a:solidFill>
                  <a:schemeClr val="tx1"/>
                </a:solidFill>
                <a:latin typeface="Comic Sans MS" pitchFamily="66" charset="0"/>
              </a:rPr>
              <a:t>sağlığını ilgilendiren ortak </a:t>
            </a:r>
            <a:r>
              <a:rPr lang="tr-TR" sz="2000" dirty="0" smtClean="0">
                <a:solidFill>
                  <a:schemeClr val="tx1"/>
                </a:solidFill>
                <a:latin typeface="Comic Sans MS" pitchFamily="66" charset="0"/>
              </a:rPr>
              <a:t>güvenlik meseleleri,</a:t>
            </a:r>
          </a:p>
          <a:p>
            <a:pPr marL="800100" lvl="1" indent="-342900">
              <a:buFont typeface="Wingdings" pitchFamily="2" charset="2"/>
              <a:buChar char="Ø"/>
            </a:pPr>
            <a:r>
              <a:rPr lang="tr-TR" sz="2000" dirty="0">
                <a:solidFill>
                  <a:schemeClr val="tx1"/>
                </a:solidFill>
                <a:latin typeface="Comic Sans MS" pitchFamily="66" charset="0"/>
              </a:rPr>
              <a:t>araştırma, teknolojik gelişme ve </a:t>
            </a:r>
            <a:r>
              <a:rPr lang="tr-TR" sz="2000" dirty="0" smtClean="0">
                <a:solidFill>
                  <a:schemeClr val="tx1"/>
                </a:solidFill>
                <a:latin typeface="Comic Sans MS" pitchFamily="66" charset="0"/>
              </a:rPr>
              <a:t>uzay</a:t>
            </a:r>
          </a:p>
          <a:p>
            <a:pPr marL="800100" lvl="1" indent="-342900">
              <a:buFont typeface="Wingdings" pitchFamily="2" charset="2"/>
              <a:buChar char="Ø"/>
            </a:pPr>
            <a:r>
              <a:rPr lang="tr-TR" sz="2000" dirty="0">
                <a:solidFill>
                  <a:schemeClr val="tx1"/>
                </a:solidFill>
                <a:latin typeface="Comic Sans MS" pitchFamily="66" charset="0"/>
              </a:rPr>
              <a:t>kalkınma için işbirliği ve insani yardım</a:t>
            </a:r>
            <a:endParaRPr lang="tr-TR" sz="2000" dirty="0" smtClean="0">
              <a:solidFill>
                <a:schemeClr val="tx1"/>
              </a:solidFill>
              <a:latin typeface="Comic Sans MS" pitchFamily="66" charset="0"/>
            </a:endParaRPr>
          </a:p>
          <a:p>
            <a:endParaRPr lang="tr-TR" sz="2000" b="1" dirty="0">
              <a:solidFill>
                <a:schemeClr val="tx1"/>
              </a:solidFill>
              <a:effectLst>
                <a:outerShdw blurRad="38100" dist="38100" dir="2700000" algn="tl">
                  <a:srgbClr val="000000">
                    <a:alpha val="43137"/>
                  </a:srgbClr>
                </a:outerShdw>
              </a:effectLst>
              <a:latin typeface="Comic Sans MS" pitchFamily="66" charset="0"/>
            </a:endParaRPr>
          </a:p>
        </p:txBody>
      </p:sp>
      <p:sp>
        <p:nvSpPr>
          <p:cNvPr id="10" name="9 Dikdörtgen Belirtme Çizgisi"/>
          <p:cNvSpPr/>
          <p:nvPr/>
        </p:nvSpPr>
        <p:spPr>
          <a:xfrm>
            <a:off x="-1" y="31761"/>
            <a:ext cx="9178925" cy="3973303"/>
          </a:xfrm>
          <a:prstGeom prst="wedgeRectCallout">
            <a:avLst>
              <a:gd name="adj1" fmla="val -22372"/>
              <a:gd name="adj2" fmla="val 56620"/>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257300" lvl="2" indent="-342900">
              <a:buFont typeface="Wingdings" pitchFamily="2" charset="2"/>
              <a:buChar char="Ø"/>
            </a:pPr>
            <a:r>
              <a:rPr lang="tr-TR" sz="2000" dirty="0" smtClean="0">
                <a:solidFill>
                  <a:schemeClr val="tx1"/>
                </a:solidFill>
                <a:latin typeface="Comic Sans MS" pitchFamily="66" charset="0"/>
              </a:rPr>
              <a:t>insan </a:t>
            </a:r>
            <a:r>
              <a:rPr lang="tr-TR" sz="2000" dirty="0">
                <a:solidFill>
                  <a:schemeClr val="tx1"/>
                </a:solidFill>
                <a:latin typeface="Comic Sans MS" pitchFamily="66" charset="0"/>
              </a:rPr>
              <a:t>sağlığının korunması ve iyileştirilmesi,</a:t>
            </a:r>
          </a:p>
          <a:p>
            <a:pPr marL="1257300" lvl="2" indent="-342900">
              <a:buFont typeface="Wingdings" pitchFamily="2" charset="2"/>
              <a:buChar char="Ø"/>
            </a:pPr>
            <a:r>
              <a:rPr lang="tr-TR" sz="2000" dirty="0" smtClean="0">
                <a:solidFill>
                  <a:schemeClr val="tx1"/>
                </a:solidFill>
                <a:latin typeface="Comic Sans MS" pitchFamily="66" charset="0"/>
              </a:rPr>
              <a:t>sanayi</a:t>
            </a:r>
            <a:r>
              <a:rPr lang="tr-TR" sz="2000" dirty="0">
                <a:solidFill>
                  <a:schemeClr val="tx1"/>
                </a:solidFill>
                <a:latin typeface="Comic Sans MS" pitchFamily="66" charset="0"/>
              </a:rPr>
              <a:t>,</a:t>
            </a:r>
          </a:p>
          <a:p>
            <a:pPr marL="1257300" lvl="2" indent="-342900">
              <a:buFont typeface="Wingdings" pitchFamily="2" charset="2"/>
              <a:buChar char="Ø"/>
            </a:pPr>
            <a:r>
              <a:rPr lang="tr-TR" sz="2000" dirty="0" smtClean="0">
                <a:solidFill>
                  <a:schemeClr val="tx1"/>
                </a:solidFill>
                <a:latin typeface="Comic Sans MS" pitchFamily="66" charset="0"/>
              </a:rPr>
              <a:t>kültür</a:t>
            </a:r>
            <a:r>
              <a:rPr lang="tr-TR" sz="2000" dirty="0">
                <a:solidFill>
                  <a:schemeClr val="tx1"/>
                </a:solidFill>
                <a:latin typeface="Comic Sans MS" pitchFamily="66" charset="0"/>
              </a:rPr>
              <a:t>,</a:t>
            </a:r>
          </a:p>
          <a:p>
            <a:pPr marL="1257300" lvl="2" indent="-342900">
              <a:buFont typeface="Wingdings" pitchFamily="2" charset="2"/>
              <a:buChar char="Ø"/>
            </a:pPr>
            <a:r>
              <a:rPr lang="tr-TR" sz="2000" dirty="0" smtClean="0">
                <a:solidFill>
                  <a:srgbClr val="FF0000"/>
                </a:solidFill>
                <a:latin typeface="Comic Sans MS" pitchFamily="66" charset="0"/>
              </a:rPr>
              <a:t>turizm</a:t>
            </a:r>
            <a:r>
              <a:rPr lang="tr-TR" sz="2000" dirty="0">
                <a:solidFill>
                  <a:srgbClr val="FF0000"/>
                </a:solidFill>
                <a:latin typeface="Comic Sans MS" pitchFamily="66" charset="0"/>
              </a:rPr>
              <a:t>,</a:t>
            </a:r>
          </a:p>
          <a:p>
            <a:pPr marL="1257300" lvl="2" indent="-342900">
              <a:buFont typeface="Wingdings" pitchFamily="2" charset="2"/>
              <a:buChar char="Ø"/>
            </a:pPr>
            <a:r>
              <a:rPr lang="de-DE" sz="2000" dirty="0" err="1" smtClean="0">
                <a:solidFill>
                  <a:schemeClr val="tx1"/>
                </a:solidFill>
                <a:latin typeface="Comic Sans MS" pitchFamily="66" charset="0"/>
              </a:rPr>
              <a:t>eğitim</a:t>
            </a:r>
            <a:r>
              <a:rPr lang="de-DE" sz="2000" dirty="0">
                <a:solidFill>
                  <a:schemeClr val="tx1"/>
                </a:solidFill>
                <a:latin typeface="Comic Sans MS" pitchFamily="66" charset="0"/>
              </a:rPr>
              <a:t>, </a:t>
            </a:r>
            <a:r>
              <a:rPr lang="de-DE" sz="2000" dirty="0" err="1">
                <a:solidFill>
                  <a:schemeClr val="tx1"/>
                </a:solidFill>
                <a:latin typeface="Comic Sans MS" pitchFamily="66" charset="0"/>
              </a:rPr>
              <a:t>mesleki</a:t>
            </a:r>
            <a:r>
              <a:rPr lang="de-DE" sz="2000" dirty="0">
                <a:solidFill>
                  <a:schemeClr val="tx1"/>
                </a:solidFill>
                <a:latin typeface="Comic Sans MS" pitchFamily="66" charset="0"/>
              </a:rPr>
              <a:t> </a:t>
            </a:r>
            <a:r>
              <a:rPr lang="de-DE" sz="2000" dirty="0" err="1">
                <a:solidFill>
                  <a:schemeClr val="tx1"/>
                </a:solidFill>
                <a:latin typeface="Comic Sans MS" pitchFamily="66" charset="0"/>
              </a:rPr>
              <a:t>eğitim</a:t>
            </a:r>
            <a:r>
              <a:rPr lang="de-DE" sz="2000" dirty="0">
                <a:solidFill>
                  <a:schemeClr val="tx1"/>
                </a:solidFill>
                <a:latin typeface="Comic Sans MS" pitchFamily="66" charset="0"/>
              </a:rPr>
              <a:t>, </a:t>
            </a:r>
            <a:r>
              <a:rPr lang="de-DE" sz="2000" dirty="0" err="1">
                <a:solidFill>
                  <a:schemeClr val="tx1"/>
                </a:solidFill>
                <a:latin typeface="Comic Sans MS" pitchFamily="66" charset="0"/>
              </a:rPr>
              <a:t>gençlik</a:t>
            </a:r>
            <a:r>
              <a:rPr lang="de-DE" sz="2000" dirty="0">
                <a:solidFill>
                  <a:schemeClr val="tx1"/>
                </a:solidFill>
                <a:latin typeface="Comic Sans MS" pitchFamily="66" charset="0"/>
              </a:rPr>
              <a:t> </a:t>
            </a:r>
            <a:r>
              <a:rPr lang="de-DE" sz="2000" dirty="0" err="1">
                <a:solidFill>
                  <a:schemeClr val="tx1"/>
                </a:solidFill>
                <a:latin typeface="Comic Sans MS" pitchFamily="66" charset="0"/>
              </a:rPr>
              <a:t>ve</a:t>
            </a:r>
            <a:r>
              <a:rPr lang="de-DE" sz="2000" dirty="0">
                <a:solidFill>
                  <a:schemeClr val="tx1"/>
                </a:solidFill>
                <a:latin typeface="Comic Sans MS" pitchFamily="66" charset="0"/>
              </a:rPr>
              <a:t> </a:t>
            </a:r>
            <a:r>
              <a:rPr lang="de-DE" sz="2000" dirty="0" err="1">
                <a:solidFill>
                  <a:schemeClr val="tx1"/>
                </a:solidFill>
                <a:latin typeface="Comic Sans MS" pitchFamily="66" charset="0"/>
              </a:rPr>
              <a:t>spor</a:t>
            </a:r>
            <a:r>
              <a:rPr lang="de-DE" sz="2000" dirty="0" smtClean="0">
                <a:solidFill>
                  <a:schemeClr val="tx1"/>
                </a:solidFill>
                <a:latin typeface="Comic Sans MS" pitchFamily="66" charset="0"/>
              </a:rPr>
              <a:t>,</a:t>
            </a:r>
            <a:endParaRPr lang="tr-TR" sz="2000" dirty="0" smtClean="0">
              <a:solidFill>
                <a:schemeClr val="tx1"/>
              </a:solidFill>
              <a:latin typeface="Comic Sans MS" pitchFamily="66" charset="0"/>
            </a:endParaRPr>
          </a:p>
          <a:p>
            <a:pPr marL="1257300" lvl="2" indent="-342900">
              <a:buFont typeface="Wingdings" pitchFamily="2" charset="2"/>
              <a:buChar char="Ø"/>
            </a:pPr>
            <a:r>
              <a:rPr lang="tr-TR" sz="2000" dirty="0">
                <a:solidFill>
                  <a:schemeClr val="tx1"/>
                </a:solidFill>
                <a:latin typeface="Comic Sans MS" pitchFamily="66" charset="0"/>
              </a:rPr>
              <a:t>sivil savunma,</a:t>
            </a:r>
          </a:p>
          <a:p>
            <a:pPr marL="1257300" lvl="2" indent="-342900">
              <a:buFont typeface="Wingdings" pitchFamily="2" charset="2"/>
              <a:buChar char="Ø"/>
            </a:pPr>
            <a:r>
              <a:rPr lang="tr-TR" sz="2000" dirty="0" smtClean="0">
                <a:solidFill>
                  <a:schemeClr val="tx1"/>
                </a:solidFill>
                <a:latin typeface="Comic Sans MS" pitchFamily="66" charset="0"/>
              </a:rPr>
              <a:t>idari </a:t>
            </a:r>
            <a:r>
              <a:rPr lang="tr-TR" sz="2000" dirty="0">
                <a:solidFill>
                  <a:schemeClr val="tx1"/>
                </a:solidFill>
                <a:latin typeface="Comic Sans MS" pitchFamily="66" charset="0"/>
              </a:rPr>
              <a:t>işbirliği.</a:t>
            </a:r>
            <a:endParaRPr lang="tr-TR" sz="2000" b="1" dirty="0">
              <a:solidFill>
                <a:schemeClr val="tx1"/>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77435771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transition="out" filter="diamond(in)">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7173" name="9 Dikdörtgen"/>
          <p:cNvSpPr>
            <a:spLocks noChangeArrowheads="1"/>
          </p:cNvSpPr>
          <p:nvPr/>
        </p:nvSpPr>
        <p:spPr bwMode="auto">
          <a:xfrm>
            <a:off x="0" y="42872"/>
            <a:ext cx="914400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tr-TR" sz="3200" b="1" dirty="0">
              <a:latin typeface="Comic Sans MS" pitchFamily="66" charset="0"/>
            </a:endParaRPr>
          </a:p>
          <a:p>
            <a:pPr algn="ctr"/>
            <a:r>
              <a:rPr lang="tr-TR" sz="3200" b="1" dirty="0" smtClean="0">
                <a:latin typeface="Comic Sans MS" pitchFamily="66" charset="0"/>
              </a:rPr>
              <a:t>AB TURİZM POLİTİKASI</a:t>
            </a:r>
          </a:p>
          <a:p>
            <a:pPr algn="ctr"/>
            <a:r>
              <a:rPr lang="tr-TR" sz="3200" dirty="0">
                <a:latin typeface="Comic Sans MS" pitchFamily="66" charset="0"/>
              </a:rPr>
              <a:t> </a:t>
            </a:r>
            <a:endParaRPr lang="tr-TR" sz="2000" dirty="0">
              <a:latin typeface="Comic Sans MS" pitchFamily="66" charset="0"/>
            </a:endParaRPr>
          </a:p>
          <a:p>
            <a:pPr algn="just"/>
            <a:r>
              <a:rPr lang="tr-TR" sz="2200" b="1" dirty="0" smtClean="0">
                <a:latin typeface="Comic Sans MS" pitchFamily="66" charset="0"/>
              </a:rPr>
              <a:t>ABİDA / 195. madde;</a:t>
            </a:r>
          </a:p>
          <a:p>
            <a:pPr marL="914400" lvl="1" indent="-457200">
              <a:buAutoNum type="arabicPeriod"/>
            </a:pPr>
            <a:r>
              <a:rPr lang="tr-TR" sz="2200" dirty="0" smtClean="0">
                <a:latin typeface="Comic Sans MS" pitchFamily="66" charset="0"/>
              </a:rPr>
              <a:t>Birlik</a:t>
            </a:r>
            <a:r>
              <a:rPr lang="tr-TR" sz="2200" dirty="0">
                <a:latin typeface="Comic Sans MS" pitchFamily="66" charset="0"/>
              </a:rPr>
              <a:t>, üye devletlerin turizm </a:t>
            </a:r>
            <a:r>
              <a:rPr lang="tr-TR" sz="2200" dirty="0" smtClean="0">
                <a:latin typeface="Comic Sans MS" pitchFamily="66" charset="0"/>
              </a:rPr>
              <a:t>faaliyetlerini özellikle girişimlerin rekabet gücünü artırıcı tedbirler almak suretiyle </a:t>
            </a:r>
            <a:r>
              <a:rPr lang="tr-TR" sz="2200" dirty="0">
                <a:latin typeface="Comic Sans MS" pitchFamily="66" charset="0"/>
              </a:rPr>
              <a:t>tamamlar</a:t>
            </a:r>
            <a:r>
              <a:rPr lang="tr-TR" sz="2200" dirty="0" smtClean="0">
                <a:latin typeface="Comic Sans MS" pitchFamily="66" charset="0"/>
              </a:rPr>
              <a:t>. Bu doğrultuda </a:t>
            </a:r>
            <a:r>
              <a:rPr lang="tr-TR" sz="2200" dirty="0">
                <a:latin typeface="Comic Sans MS" pitchFamily="66" charset="0"/>
              </a:rPr>
              <a:t>Birlik </a:t>
            </a:r>
            <a:r>
              <a:rPr lang="tr-TR" sz="2200" dirty="0" smtClean="0">
                <a:latin typeface="Comic Sans MS" pitchFamily="66" charset="0"/>
              </a:rPr>
              <a:t>faaliyetleri aşağıdaki amaçlara hizmet eder:</a:t>
            </a:r>
          </a:p>
          <a:p>
            <a:pPr lvl="3"/>
            <a:r>
              <a:rPr lang="tr-TR" sz="2200" dirty="0" smtClean="0">
                <a:latin typeface="Comic Sans MS" pitchFamily="66" charset="0"/>
              </a:rPr>
              <a:t>a) 	Turizm sektöründeki girişimlerin gelişmesi </a:t>
            </a:r>
            <a:r>
              <a:rPr lang="tr-TR" sz="2200" dirty="0">
                <a:latin typeface="Comic Sans MS" pitchFamily="66" charset="0"/>
              </a:rPr>
              <a:t>için elverişli 	</a:t>
            </a:r>
            <a:r>
              <a:rPr lang="tr-TR" sz="2200" dirty="0" smtClean="0">
                <a:latin typeface="Comic Sans MS" pitchFamily="66" charset="0"/>
              </a:rPr>
              <a:t>bir ortamın oluşmasını teşvik etmek;</a:t>
            </a:r>
            <a:endParaRPr lang="tr-TR" sz="2200" dirty="0">
              <a:latin typeface="Comic Sans MS" pitchFamily="66" charset="0"/>
            </a:endParaRPr>
          </a:p>
          <a:p>
            <a:pPr lvl="3"/>
            <a:r>
              <a:rPr lang="tr-TR" sz="2200" dirty="0">
                <a:latin typeface="Comic Sans MS" pitchFamily="66" charset="0"/>
              </a:rPr>
              <a:t>b) </a:t>
            </a:r>
            <a:r>
              <a:rPr lang="tr-TR" sz="2200" dirty="0" smtClean="0">
                <a:latin typeface="Comic Sans MS" pitchFamily="66" charset="0"/>
              </a:rPr>
              <a:t>	Özellikle </a:t>
            </a:r>
            <a:r>
              <a:rPr lang="tr-TR" sz="2200" dirty="0">
                <a:latin typeface="Comic Sans MS" pitchFamily="66" charset="0"/>
              </a:rPr>
              <a:t>iyi uygulamaların değişimi yoluyla, üye </a:t>
            </a:r>
            <a:r>
              <a:rPr lang="tr-TR" sz="2200" dirty="0" smtClean="0">
                <a:latin typeface="Comic Sans MS" pitchFamily="66" charset="0"/>
              </a:rPr>
              <a:t>	devletler </a:t>
            </a:r>
            <a:r>
              <a:rPr lang="tr-TR" sz="2200" dirty="0">
                <a:latin typeface="Comic Sans MS" pitchFamily="66" charset="0"/>
              </a:rPr>
              <a:t>arasında </a:t>
            </a:r>
            <a:r>
              <a:rPr lang="tr-TR" sz="2200" dirty="0" smtClean="0">
                <a:latin typeface="Comic Sans MS" pitchFamily="66" charset="0"/>
              </a:rPr>
              <a:t>işbirliğini desteklemek.</a:t>
            </a:r>
          </a:p>
          <a:p>
            <a:pPr lvl="1"/>
            <a:r>
              <a:rPr lang="tr-TR" sz="2200" dirty="0" smtClean="0">
                <a:latin typeface="Comic Sans MS" pitchFamily="66" charset="0"/>
              </a:rPr>
              <a:t>2. 	Avrupa </a:t>
            </a:r>
            <a:r>
              <a:rPr lang="tr-TR" sz="2200" dirty="0">
                <a:latin typeface="Comic Sans MS" pitchFamily="66" charset="0"/>
              </a:rPr>
              <a:t>Parlamentosu ve Konsey, olağan yasama usulü </a:t>
            </a:r>
            <a:r>
              <a:rPr lang="tr-TR" sz="2200" dirty="0" smtClean="0">
                <a:latin typeface="Comic Sans MS" pitchFamily="66" charset="0"/>
              </a:rPr>
              <a:t>	uyarınca, kanun </a:t>
            </a:r>
            <a:r>
              <a:rPr lang="tr-TR" sz="2200" dirty="0">
                <a:latin typeface="Comic Sans MS" pitchFamily="66" charset="0"/>
              </a:rPr>
              <a:t>ve ikincil </a:t>
            </a:r>
            <a:r>
              <a:rPr lang="tr-TR" sz="2200" dirty="0" smtClean="0">
                <a:latin typeface="Comic Sans MS" pitchFamily="66" charset="0"/>
              </a:rPr>
              <a:t>hukuk normlarının tek 	tipleştirilmemesi koşuluyla, üye devletlerin faaliyetlerini 	tamamlayıcı nitelikte özel tedbirler </a:t>
            </a:r>
            <a:r>
              <a:rPr lang="tr-TR" sz="2200" dirty="0">
                <a:latin typeface="Comic Sans MS" pitchFamily="66" charset="0"/>
              </a:rPr>
              <a:t>alır.</a:t>
            </a:r>
            <a:endParaRPr lang="tr-TR" sz="2200" dirty="0" smtClean="0">
              <a:latin typeface="Comic Sans MS" pitchFamily="66" charset="0"/>
            </a:endParaRPr>
          </a:p>
        </p:txBody>
      </p:sp>
    </p:spTree>
    <p:extLst>
      <p:ext uri="{BB962C8B-B14F-4D97-AF65-F5344CB8AC3E}">
        <p14:creationId xmlns:p14="http://schemas.microsoft.com/office/powerpoint/2010/main" val="2757838802"/>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80528" y="-3517"/>
            <a:ext cx="9324528"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pic>
        <p:nvPicPr>
          <p:cNvPr id="10245" name="Picture 3" descr="C:\Users\Toshıba\Pictures\soru işar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2214563"/>
            <a:ext cx="38766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6 Bulut Belirtme Çizgisi"/>
          <p:cNvSpPr/>
          <p:nvPr/>
        </p:nvSpPr>
        <p:spPr>
          <a:xfrm>
            <a:off x="5715000" y="0"/>
            <a:ext cx="3429000" cy="3286125"/>
          </a:xfrm>
          <a:prstGeom prst="cloudCallout">
            <a:avLst>
              <a:gd name="adj1" fmla="val -78147"/>
              <a:gd name="adj2" fmla="val 292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tr-TR" b="1" dirty="0">
                <a:latin typeface="Comic Sans MS" pitchFamily="66" charset="0"/>
              </a:rPr>
              <a:t>Avrupa Birliği’nin Sürdürülebilir ve Sorumlu Turizm Stratejisi ve Araçları</a:t>
            </a:r>
            <a:endParaRPr lang="tr-TR" dirty="0">
              <a:latin typeface="Comic Sans MS" pitchFamily="66" charset="0"/>
            </a:endParaRPr>
          </a:p>
        </p:txBody>
      </p:sp>
    </p:spTree>
    <p:extLst>
      <p:ext uri="{BB962C8B-B14F-4D97-AF65-F5344CB8AC3E}">
        <p14:creationId xmlns:p14="http://schemas.microsoft.com/office/powerpoint/2010/main" val="993440880"/>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 y="0"/>
            <a:ext cx="9144001" cy="6858000"/>
          </a:xfrm>
          <a:prstGeom prst="rect">
            <a:avLst/>
          </a:prstGeom>
          <a:gradFill flip="none" rotWithShape="1">
            <a:gsLst>
              <a:gs pos="0">
                <a:schemeClr val="accent2">
                  <a:lumMod val="40000"/>
                  <a:lumOff val="60000"/>
                </a:schemeClr>
              </a:gs>
              <a:gs pos="53000">
                <a:srgbClr val="D4DEFF"/>
              </a:gs>
              <a:gs pos="83000">
                <a:srgbClr val="D4DEFF"/>
              </a:gs>
              <a:gs pos="100000">
                <a:srgbClr val="96AB94"/>
              </a:gs>
            </a:gsLst>
            <a:lin ang="5400000" scaled="0"/>
            <a:tileRect/>
          </a:gradFill>
          <a:ln>
            <a:headEnd/>
            <a:tailEnd/>
          </a:ln>
        </p:spPr>
        <p:style>
          <a:lnRef idx="0">
            <a:schemeClr val="accent5"/>
          </a:lnRef>
          <a:fillRef idx="3">
            <a:schemeClr val="accent5"/>
          </a:fillRef>
          <a:effectRef idx="3">
            <a:schemeClr val="accent5"/>
          </a:effectRef>
          <a:fontRef idx="minor">
            <a:schemeClr val="lt1"/>
          </a:fontRef>
        </p:style>
        <p:txBody>
          <a:bodyPr/>
          <a:lstStyle/>
          <a:p>
            <a:pPr marL="342900" indent="-342900">
              <a:lnSpc>
                <a:spcPct val="80000"/>
              </a:lnSpc>
              <a:spcBef>
                <a:spcPct val="20000"/>
              </a:spcBef>
              <a:buClr>
                <a:schemeClr val="bg2"/>
              </a:buClr>
              <a:buSzPct val="75000"/>
              <a:buFont typeface="Wingdings" pitchFamily="2" charset="2"/>
              <a:buChar char="n"/>
              <a:defRPr/>
            </a:pPr>
            <a:endParaRPr lang="tr-TR" sz="1200" b="1" dirty="0">
              <a:solidFill>
                <a:srgbClr val="FFFFFF"/>
              </a:solidFill>
              <a:effectLst>
                <a:outerShdw blurRad="38100" dist="38100" dir="2700000" algn="tl">
                  <a:srgbClr val="C0C0C0"/>
                </a:outerShdw>
              </a:effectLst>
            </a:endParaRPr>
          </a:p>
          <a:p>
            <a:pPr marL="342900" indent="-342900" algn="ctr" eaLnBrk="0" hangingPunct="0">
              <a:spcBef>
                <a:spcPct val="20000"/>
              </a:spcBef>
              <a:buClr>
                <a:srgbClr val="00007D"/>
              </a:buClr>
              <a:buSzPct val="75000"/>
              <a:defRPr/>
            </a:pPr>
            <a:endParaRPr lang="tr-TR" sz="3100" b="1" dirty="0">
              <a:solidFill>
                <a:srgbClr val="1818FF"/>
              </a:solidFill>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800" b="1" dirty="0">
              <a:solidFill>
                <a:srgbClr val="1818FF"/>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eaLnBrk="0" hangingPunct="0">
              <a:spcBef>
                <a:spcPct val="20000"/>
              </a:spcBef>
              <a:buClr>
                <a:srgbClr val="00007D"/>
              </a:buClr>
              <a:buSzPct val="75000"/>
              <a:defRPr/>
            </a:pPr>
            <a:endParaRPr lang="tr-TR" sz="900" b="1" dirty="0">
              <a:solidFill>
                <a:srgbClr val="00005E"/>
              </a:solidFill>
              <a:effectLst>
                <a:outerShdw blurRad="38100" dist="38100" dir="2700000" algn="tl">
                  <a:srgbClr val="C0C0C0"/>
                </a:outerShdw>
              </a:effectLst>
              <a:cs typeface="Times New Roman" pitchFamily="18" charset="0"/>
            </a:endParaRPr>
          </a:p>
          <a:p>
            <a:pPr marL="342900" indent="-342900" algn="ctr">
              <a:lnSpc>
                <a:spcPct val="80000"/>
              </a:lnSpc>
              <a:spcBef>
                <a:spcPct val="20000"/>
              </a:spcBef>
              <a:buClr>
                <a:schemeClr val="bg2"/>
              </a:buClr>
              <a:buSzPct val="75000"/>
              <a:buFont typeface="Wingdings" pitchFamily="2" charset="2"/>
              <a:buNone/>
              <a:defRPr/>
            </a:pPr>
            <a:endParaRPr lang="tr-TR" sz="2400"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2400" b="1" dirty="0">
              <a:solidFill>
                <a:srgbClr val="FFFFFF"/>
              </a:solidFill>
              <a:effectLst>
                <a:outerShdw blurRad="38100" dist="38100" dir="2700000" algn="tl">
                  <a:srgbClr val="C0C0C0"/>
                </a:outerShdw>
              </a:effectLst>
            </a:endParaRPr>
          </a:p>
          <a:p>
            <a:pPr marL="342900" indent="-342900" algn="ctr">
              <a:lnSpc>
                <a:spcPct val="80000"/>
              </a:lnSpc>
              <a:spcBef>
                <a:spcPct val="20000"/>
              </a:spcBef>
              <a:buClr>
                <a:schemeClr val="bg2"/>
              </a:buClr>
              <a:buSzPct val="75000"/>
              <a:buFont typeface="Wingdings" pitchFamily="2" charset="2"/>
              <a:buNone/>
              <a:defRPr/>
            </a:pPr>
            <a:endParaRPr lang="tr-TR" sz="3200" b="1" dirty="0">
              <a:solidFill>
                <a:srgbClr val="FFFFFF"/>
              </a:solidFill>
              <a:effectLst>
                <a:outerShdw blurRad="38100" dist="38100" dir="2700000" algn="tl">
                  <a:srgbClr val="C0C0C0"/>
                </a:outerShdw>
              </a:effectLst>
            </a:endParaRPr>
          </a:p>
        </p:txBody>
      </p:sp>
      <p:sp>
        <p:nvSpPr>
          <p:cNvPr id="7173" name="9 Dikdörtgen"/>
          <p:cNvSpPr>
            <a:spLocks noChangeArrowheads="1"/>
          </p:cNvSpPr>
          <p:nvPr/>
        </p:nvSpPr>
        <p:spPr bwMode="auto">
          <a:xfrm>
            <a:off x="0" y="0"/>
            <a:ext cx="903605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tr-TR" sz="3200" b="1" dirty="0">
              <a:latin typeface="Comic Sans MS" pitchFamily="66" charset="0"/>
            </a:endParaRPr>
          </a:p>
          <a:p>
            <a:pPr algn="ctr"/>
            <a:r>
              <a:rPr lang="tr-TR" sz="3200" b="1" dirty="0" smtClean="0">
                <a:latin typeface="Comic Sans MS" pitchFamily="66" charset="0"/>
              </a:rPr>
              <a:t>AB TURİZM STRATEJİSİ</a:t>
            </a:r>
          </a:p>
          <a:p>
            <a:pPr algn="ctr"/>
            <a:r>
              <a:rPr lang="tr-TR" sz="3200" dirty="0">
                <a:latin typeface="Comic Sans MS" pitchFamily="66" charset="0"/>
              </a:rPr>
              <a:t> </a:t>
            </a:r>
            <a:endParaRPr lang="tr-TR" sz="2000" dirty="0">
              <a:latin typeface="Comic Sans MS" pitchFamily="66" charset="0"/>
            </a:endParaRPr>
          </a:p>
          <a:p>
            <a:r>
              <a:rPr lang="tr-TR" sz="2200" b="1" dirty="0" err="1" smtClean="0">
                <a:latin typeface="Comic Sans MS" pitchFamily="66" charset="0"/>
              </a:rPr>
              <a:t>European</a:t>
            </a:r>
            <a:r>
              <a:rPr lang="tr-TR" sz="2200" b="1" dirty="0" smtClean="0">
                <a:latin typeface="Comic Sans MS" pitchFamily="66" charset="0"/>
              </a:rPr>
              <a:t> </a:t>
            </a:r>
            <a:r>
              <a:rPr lang="tr-TR" sz="2200" b="1" dirty="0" err="1" smtClean="0">
                <a:latin typeface="Comic Sans MS" pitchFamily="66" charset="0"/>
              </a:rPr>
              <a:t>Commission</a:t>
            </a:r>
            <a:r>
              <a:rPr lang="en-US" sz="2200" b="1" dirty="0" smtClean="0">
                <a:latin typeface="Comic Sans MS" pitchFamily="66" charset="0"/>
              </a:rPr>
              <a:t>, </a:t>
            </a:r>
            <a:r>
              <a:rPr lang="en-US" sz="2200" b="1" i="1" dirty="0" smtClean="0">
                <a:latin typeface="Comic Sans MS" pitchFamily="66" charset="0"/>
              </a:rPr>
              <a:t>Europe</a:t>
            </a:r>
            <a:r>
              <a:rPr lang="en-US" sz="2200" b="1" i="1" dirty="0">
                <a:latin typeface="Comic Sans MS" pitchFamily="66" charset="0"/>
              </a:rPr>
              <a:t>, the World’s No 1 Tourist </a:t>
            </a:r>
            <a:r>
              <a:rPr lang="en-US" sz="2200" b="1" i="1" dirty="0" smtClean="0">
                <a:latin typeface="Comic Sans MS" pitchFamily="66" charset="0"/>
              </a:rPr>
              <a:t>Destination </a:t>
            </a:r>
            <a:r>
              <a:rPr lang="en-US" sz="2200" b="1" i="1" dirty="0">
                <a:latin typeface="Comic Sans MS" pitchFamily="66" charset="0"/>
              </a:rPr>
              <a:t>– A New </a:t>
            </a:r>
            <a:r>
              <a:rPr lang="tr-TR" sz="2200" b="1" i="1" dirty="0" smtClean="0">
                <a:latin typeface="Comic Sans MS" pitchFamily="66" charset="0"/>
              </a:rPr>
              <a:t> </a:t>
            </a:r>
            <a:r>
              <a:rPr lang="en-US" sz="2200" b="1" i="1" dirty="0" smtClean="0">
                <a:latin typeface="Comic Sans MS" pitchFamily="66" charset="0"/>
              </a:rPr>
              <a:t>Political </a:t>
            </a:r>
            <a:r>
              <a:rPr lang="en-US" sz="2200" b="1" i="1" dirty="0">
                <a:latin typeface="Comic Sans MS" pitchFamily="66" charset="0"/>
              </a:rPr>
              <a:t>Framework for Tourism in Europe,</a:t>
            </a:r>
            <a:r>
              <a:rPr lang="en-US" sz="2200" b="1" dirty="0">
                <a:latin typeface="Comic Sans MS" pitchFamily="66" charset="0"/>
              </a:rPr>
              <a:t> </a:t>
            </a:r>
            <a:r>
              <a:rPr lang="en-US" sz="2200" b="1" dirty="0" smtClean="0">
                <a:latin typeface="Comic Sans MS" pitchFamily="66" charset="0"/>
              </a:rPr>
              <a:t>COM(2010)352 </a:t>
            </a:r>
            <a:r>
              <a:rPr lang="en-US" sz="2200" b="1" dirty="0">
                <a:latin typeface="Comic Sans MS" pitchFamily="66" charset="0"/>
              </a:rPr>
              <a:t>final of 30/06/2010</a:t>
            </a:r>
            <a:r>
              <a:rPr lang="en-US" sz="2200" b="1" dirty="0" smtClean="0">
                <a:latin typeface="Comic Sans MS" pitchFamily="66" charset="0"/>
              </a:rPr>
              <a:t>.</a:t>
            </a:r>
            <a:endParaRPr lang="tr-TR" sz="2200" b="1" dirty="0" smtClean="0">
              <a:latin typeface="Comic Sans MS" pitchFamily="66" charset="0"/>
            </a:endParaRPr>
          </a:p>
          <a:p>
            <a:endParaRPr lang="tr-TR" sz="2200" b="1" dirty="0">
              <a:latin typeface="Comic Sans MS" pitchFamily="66" charset="0"/>
            </a:endParaRPr>
          </a:p>
          <a:p>
            <a:pPr lvl="1"/>
            <a:r>
              <a:rPr lang="tr-TR" sz="2200" dirty="0" smtClean="0">
                <a:latin typeface="Comic Sans MS" pitchFamily="66" charset="0"/>
              </a:rPr>
              <a:t>Buna </a:t>
            </a:r>
            <a:r>
              <a:rPr lang="tr-TR" sz="2200" dirty="0">
                <a:latin typeface="Comic Sans MS" pitchFamily="66" charset="0"/>
              </a:rPr>
              <a:t>göre; rekabetçi, sürdürülebilir, modern ve sosyal açıdan sorumlu bir turizm endüstrisi yaratılması amacına yönelik olarak AB;</a:t>
            </a:r>
          </a:p>
          <a:p>
            <a:pPr marL="1371600" lvl="2" indent="-457200">
              <a:buFont typeface="+mj-lt"/>
              <a:buAutoNum type="arabicPeriod"/>
            </a:pPr>
            <a:r>
              <a:rPr lang="tr-TR" sz="2200" dirty="0">
                <a:latin typeface="Comic Sans MS" pitchFamily="66" charset="0"/>
              </a:rPr>
              <a:t>Avrupa turizm endüstrisinin rekabet gücünü </a:t>
            </a:r>
            <a:r>
              <a:rPr lang="tr-TR" sz="2200" dirty="0" smtClean="0">
                <a:latin typeface="Comic Sans MS" pitchFamily="66" charset="0"/>
              </a:rPr>
              <a:t>artırıcı </a:t>
            </a:r>
            <a:r>
              <a:rPr lang="tr-TR" sz="2200" dirty="0">
                <a:latin typeface="Comic Sans MS" pitchFamily="66" charset="0"/>
              </a:rPr>
              <a:t>tedbirler alacak; </a:t>
            </a:r>
          </a:p>
          <a:p>
            <a:pPr marL="1371600" lvl="2" indent="-457200">
              <a:buFont typeface="+mj-lt"/>
              <a:buAutoNum type="arabicPeriod"/>
            </a:pPr>
            <a:r>
              <a:rPr lang="tr-TR" sz="2200" dirty="0">
                <a:latin typeface="Comic Sans MS" pitchFamily="66" charset="0"/>
              </a:rPr>
              <a:t>Avrupa’da sürdürülebilir, sorumlu, yüksek kaliteli turizm anlayışının yerleşmesini destekleyecek; </a:t>
            </a:r>
          </a:p>
          <a:p>
            <a:pPr marL="1371600" lvl="2" indent="-457200">
              <a:buFont typeface="+mj-lt"/>
              <a:buAutoNum type="arabicPeriod"/>
            </a:pPr>
            <a:r>
              <a:rPr lang="tr-TR" sz="2200" dirty="0">
                <a:latin typeface="Comic Sans MS" pitchFamily="66" charset="0"/>
              </a:rPr>
              <a:t>Avrupa imajını sürdürülebilir ve yüksek kaliteli destinasyonlar toplamı olarak bütünleştirecek; </a:t>
            </a:r>
          </a:p>
          <a:p>
            <a:pPr marL="1371600" lvl="2" indent="-457200">
              <a:buFont typeface="+mj-lt"/>
              <a:buAutoNum type="arabicPeriod"/>
            </a:pPr>
            <a:r>
              <a:rPr lang="tr-TR" sz="2200" dirty="0">
                <a:latin typeface="Comic Sans MS" pitchFamily="66" charset="0"/>
              </a:rPr>
              <a:t>AB’nin mali politika ve araçlarının turizm endüstrisinin gelişimi için kullanılma olanaklarını arttıracaktır. </a:t>
            </a:r>
          </a:p>
        </p:txBody>
      </p:sp>
      <p:sp>
        <p:nvSpPr>
          <p:cNvPr id="5" name="9 Dikdörtgen Belirtme Çizgisi"/>
          <p:cNvSpPr/>
          <p:nvPr/>
        </p:nvSpPr>
        <p:spPr>
          <a:xfrm>
            <a:off x="-1" y="1"/>
            <a:ext cx="9144001" cy="1196751"/>
          </a:xfrm>
          <a:prstGeom prst="wedgeRectCallout">
            <a:avLst>
              <a:gd name="adj1" fmla="val 22839"/>
              <a:gd name="adj2" fmla="val 74102"/>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tr-TR" sz="2000" dirty="0" smtClean="0">
                <a:solidFill>
                  <a:schemeClr val="tx1"/>
                </a:solidFill>
                <a:latin typeface="Comic Sans MS" pitchFamily="66" charset="0"/>
              </a:rPr>
              <a:t>2015 yılı itibariyle;</a:t>
            </a:r>
          </a:p>
          <a:p>
            <a:pPr lvl="1"/>
            <a:r>
              <a:rPr lang="tr-TR" sz="2000" dirty="0" smtClean="0">
                <a:solidFill>
                  <a:schemeClr val="tx1"/>
                </a:solidFill>
                <a:latin typeface="Comic Sans MS" pitchFamily="66" charset="0"/>
              </a:rPr>
              <a:t>Uluslararası turist varışları: 1.186 milyon, Avrupa Bölgesi %51</a:t>
            </a:r>
          </a:p>
          <a:p>
            <a:pPr lvl="1"/>
            <a:r>
              <a:rPr lang="tr-TR" sz="2000" dirty="0" smtClean="0">
                <a:solidFill>
                  <a:schemeClr val="tx1"/>
                </a:solidFill>
                <a:latin typeface="Comic Sans MS" pitchFamily="66" charset="0"/>
              </a:rPr>
              <a:t>Uluslararası turizm gelirleri: 1.260 milyar $, Avrupa Bölgesi %36 </a:t>
            </a:r>
          </a:p>
        </p:txBody>
      </p:sp>
    </p:spTree>
    <p:extLst>
      <p:ext uri="{BB962C8B-B14F-4D97-AF65-F5344CB8AC3E}">
        <p14:creationId xmlns:p14="http://schemas.microsoft.com/office/powerpoint/2010/main" val="39538092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ksel">
  <a:themeElements>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ksel">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ks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ks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ks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ks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ks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ks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ks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ks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ks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ks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ks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40019</TotalTime>
  <Words>1318</Words>
  <Application>Microsoft Office PowerPoint</Application>
  <PresentationFormat>Ekran Gösterisi (4:3)</PresentationFormat>
  <Paragraphs>422</Paragraphs>
  <Slides>21</Slides>
  <Notes>21</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Piksel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Eriş</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BOLOGNA SÜRECİ</dc:title>
  <dc:creator>Ertuğrul</dc:creator>
  <cp:lastModifiedBy>SMA</cp:lastModifiedBy>
  <cp:revision>2853</cp:revision>
  <dcterms:created xsi:type="dcterms:W3CDTF">2004-11-22T20:19:49Z</dcterms:created>
  <dcterms:modified xsi:type="dcterms:W3CDTF">2018-12-03T11:32:13Z</dcterms:modified>
</cp:coreProperties>
</file>