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92"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20" r:id="rId62"/>
    <p:sldId id="321" r:id="rId63"/>
    <p:sldId id="323" r:id="rId64"/>
    <p:sldId id="322" r:id="rId65"/>
    <p:sldId id="324" r:id="rId66"/>
    <p:sldId id="325" r:id="rId67"/>
    <p:sldId id="327" r:id="rId68"/>
    <p:sldId id="328" r:id="rId69"/>
    <p:sldId id="329" r:id="rId70"/>
    <p:sldId id="330" r:id="rId71"/>
    <p:sldId id="331" r:id="rId72"/>
    <p:sldId id="332" r:id="rId73"/>
    <p:sldId id="333" r:id="rId74"/>
    <p:sldId id="334" r:id="rId75"/>
    <p:sldId id="335" r:id="rId76"/>
    <p:sldId id="336" r:id="rId77"/>
    <p:sldId id="337" r:id="rId78"/>
    <p:sldId id="326" r:id="rId79"/>
    <p:sldId id="338" r:id="rId80"/>
    <p:sldId id="339" r:id="rId81"/>
    <p:sldId id="340" r:id="rId82"/>
    <p:sldId id="341" r:id="rId83"/>
    <p:sldId id="342" r:id="rId84"/>
    <p:sldId id="343" r:id="rId85"/>
    <p:sldId id="344" r:id="rId86"/>
    <p:sldId id="345" r:id="rId87"/>
    <p:sldId id="346" r:id="rId88"/>
    <p:sldId id="347" r:id="rId89"/>
    <p:sldId id="348" r:id="rId90"/>
    <p:sldId id="349" r:id="rId91"/>
    <p:sldId id="350" r:id="rId92"/>
    <p:sldId id="357" r:id="rId93"/>
    <p:sldId id="358" r:id="rId94"/>
    <p:sldId id="359" r:id="rId95"/>
    <p:sldId id="360" r:id="rId96"/>
    <p:sldId id="361" r:id="rId97"/>
    <p:sldId id="362" r:id="rId98"/>
    <p:sldId id="363" r:id="rId99"/>
    <p:sldId id="364" r:id="rId100"/>
    <p:sldId id="365" r:id="rId101"/>
    <p:sldId id="366" r:id="rId102"/>
    <p:sldId id="367" r:id="rId103"/>
    <p:sldId id="368" r:id="rId104"/>
    <p:sldId id="369" r:id="rId105"/>
    <p:sldId id="370" r:id="rId106"/>
    <p:sldId id="371" r:id="rId107"/>
    <p:sldId id="372" r:id="rId108"/>
    <p:sldId id="373" r:id="rId109"/>
    <p:sldId id="374" r:id="rId110"/>
    <p:sldId id="375" r:id="rId111"/>
    <p:sldId id="376" r:id="rId112"/>
    <p:sldId id="377" r:id="rId113"/>
    <p:sldId id="378" r:id="rId114"/>
    <p:sldId id="379" r:id="rId115"/>
    <p:sldId id="380" r:id="rId116"/>
    <p:sldId id="381" r:id="rId117"/>
    <p:sldId id="382" r:id="rId118"/>
    <p:sldId id="383" r:id="rId119"/>
    <p:sldId id="384" r:id="rId120"/>
    <p:sldId id="385" r:id="rId121"/>
    <p:sldId id="386" r:id="rId1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3" autoAdjust="0"/>
    <p:restoredTop sz="94587" autoAdjust="0"/>
  </p:normalViewPr>
  <p:slideViewPr>
    <p:cSldViewPr>
      <p:cViewPr varScale="1">
        <p:scale>
          <a:sx n="117" d="100"/>
          <a:sy n="117" d="100"/>
        </p:scale>
        <p:origin x="1188" y="96"/>
      </p:cViewPr>
      <p:guideLst>
        <p:guide orient="horz" pos="2160"/>
        <p:guide pos="2880"/>
      </p:guideLst>
    </p:cSldViewPr>
  </p:slideViewPr>
  <p:outlineViewPr>
    <p:cViewPr>
      <p:scale>
        <a:sx n="33" d="100"/>
        <a:sy n="33" d="100"/>
      </p:scale>
      <p:origin x="48" y="4510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2308"/>
            <a:ext cx="9144000" cy="6860308"/>
            <a:chOff x="0" y="-2308"/>
            <a:chExt cx="9144000" cy="6860308"/>
          </a:xfrm>
        </p:grpSpPr>
        <p:sp>
          <p:nvSpPr>
            <p:cNvPr id="8" name="Rectangle 7"/>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1" y="2222624"/>
            <a:ext cx="5917679" cy="2554758"/>
          </a:xfrm>
        </p:spPr>
        <p:txBody>
          <a:bodyPr anchor="b"/>
          <a:lstStyle>
            <a:lvl1pP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866441" y="4777380"/>
            <a:ext cx="591767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rot="5400000">
            <a:off x="7500385" y="1828799"/>
            <a:ext cx="990599" cy="228659"/>
          </a:xfrm>
        </p:spPr>
        <p:txBody>
          <a:bodyPr anchor="t" anchorCtr="0"/>
          <a:lstStyle>
            <a:lvl1pPr algn="l">
              <a:defRPr b="0" i="0">
                <a:solidFill>
                  <a:schemeClr val="bg1"/>
                </a:solidFill>
              </a:defRPr>
            </a:lvl1pPr>
          </a:lstStyle>
          <a:p>
            <a:fld id="{E20DF556-AA77-41E2-ACAC-BFBD10CE012E}" type="datetimeFigureOut">
              <a:rPr lang="tr-TR" smtClean="0"/>
              <a:pPr/>
              <a:t>26.12.2018</a:t>
            </a:fld>
            <a:endParaRPr lang="tr-TR"/>
          </a:p>
        </p:txBody>
      </p:sp>
      <p:sp>
        <p:nvSpPr>
          <p:cNvPr id="5" name="Footer Placeholder 4"/>
          <p:cNvSpPr>
            <a:spLocks noGrp="1"/>
          </p:cNvSpPr>
          <p:nvPr>
            <p:ph type="ftr" sz="quarter" idx="11"/>
          </p:nvPr>
        </p:nvSpPr>
        <p:spPr>
          <a:xfrm rot="5400000">
            <a:off x="6236209" y="3264406"/>
            <a:ext cx="3859795" cy="228660"/>
          </a:xfrm>
        </p:spPr>
        <p:txBody>
          <a:bodyPr/>
          <a:lstStyle>
            <a:lvl1pPr>
              <a:defRPr>
                <a:solidFill>
                  <a:schemeClr val="bg1"/>
                </a:solidFill>
              </a:defRPr>
            </a:lvl1pPr>
          </a:lstStyle>
          <a:p>
            <a:endParaRPr lang="tr-T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5279" y="292609"/>
            <a:ext cx="628813" cy="767687"/>
          </a:xfrm>
        </p:spPr>
        <p:txBody>
          <a:bodyPr/>
          <a:lstStyle>
            <a:lvl1pPr>
              <a:defRPr sz="2800" b="0" i="0" baseline="0">
                <a:latin typeface="+mj-lt"/>
              </a:defRPr>
            </a:lvl1pPr>
          </a:lstStyle>
          <a:p>
            <a:fld id="{18AC527D-3FC2-412C-A52A-429CBDD91CF8}" type="slidenum">
              <a:rPr lang="tr-TR" smtClean="0"/>
              <a:pPr/>
              <a:t>‹#›</a:t>
            </a:fld>
            <a:endParaRPr lang="tr-TR"/>
          </a:p>
        </p:txBody>
      </p:sp>
    </p:spTree>
    <p:extLst>
      <p:ext uri="{BB962C8B-B14F-4D97-AF65-F5344CB8AC3E}">
        <p14:creationId xmlns:p14="http://schemas.microsoft.com/office/powerpoint/2010/main" val="900280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Yazılı Panoramik Resim">
    <p:spTree>
      <p:nvGrpSpPr>
        <p:cNvPr id="1" name=""/>
        <p:cNvGrpSpPr/>
        <p:nvPr/>
      </p:nvGrpSpPr>
      <p:grpSpPr>
        <a:xfrm>
          <a:off x="0" y="0"/>
          <a:ext cx="0" cy="0"/>
          <a:chOff x="0" y="0"/>
          <a:chExt cx="0" cy="0"/>
        </a:xfrm>
      </p:grpSpPr>
      <p:grpSp>
        <p:nvGrpSpPr>
          <p:cNvPr id="11" name="Group 10"/>
          <p:cNvGrpSpPr/>
          <p:nvPr/>
        </p:nvGrpSpPr>
        <p:grpSpPr>
          <a:xfrm>
            <a:off x="0" y="-2308"/>
            <a:ext cx="9144000" cy="6860308"/>
            <a:chOff x="0" y="-2308"/>
            <a:chExt cx="9144000" cy="6860308"/>
          </a:xfrm>
        </p:grpSpPr>
        <p:sp>
          <p:nvSpPr>
            <p:cNvPr id="12" name="Rectangle 11"/>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3" y="4961453"/>
            <a:ext cx="6422002"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20DF556-AA77-41E2-ACAC-BFBD10CE012E}" type="datetimeFigureOut">
              <a:rPr lang="tr-TR" smtClean="0"/>
              <a:pPr/>
              <a:t>26.12.2018</a:t>
            </a:fld>
            <a:endParaRPr lang="tr-TR"/>
          </a:p>
        </p:txBody>
      </p:sp>
      <p:sp>
        <p:nvSpPr>
          <p:cNvPr id="6" name="Footer Placeholder 5"/>
          <p:cNvSpPr>
            <a:spLocks noGrp="1"/>
          </p:cNvSpPr>
          <p:nvPr>
            <p:ph type="ftr" sz="quarter" idx="11"/>
          </p:nvPr>
        </p:nvSpPr>
        <p:spPr/>
        <p:txBody>
          <a:bodyPr/>
          <a:lstStyle/>
          <a:p>
            <a:endParaRPr lang="tr-TR"/>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3965131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3" name="Group 2"/>
          <p:cNvGrpSpPr/>
          <p:nvPr/>
        </p:nvGrpSpPr>
        <p:grpSpPr>
          <a:xfrm>
            <a:off x="0" y="-2308"/>
            <a:ext cx="9144000" cy="6860308"/>
            <a:chOff x="0" y="-2308"/>
            <a:chExt cx="9144000" cy="6860308"/>
          </a:xfrm>
        </p:grpSpPr>
        <p:sp>
          <p:nvSpPr>
            <p:cNvPr id="11" name="Rectangle 10"/>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Rectangle 13"/>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927100"/>
            <a:ext cx="6422004" cy="1653117"/>
          </a:xfrm>
        </p:spPr>
        <p:txBody>
          <a:bodyPr anchor="ctr"/>
          <a:lstStyle>
            <a:lvl1pPr>
              <a:defRPr sz="3600"/>
            </a:lvl1pPr>
          </a:lstStyle>
          <a:p>
            <a:r>
              <a:rPr lang="tr-TR" smtClean="0"/>
              <a:t>Asıl başlık stili için tıklatın</a:t>
            </a:r>
            <a:endParaRPr lang="en-US" dirty="0"/>
          </a:p>
        </p:txBody>
      </p:sp>
      <p:sp>
        <p:nvSpPr>
          <p:cNvPr id="13" name="Text Placeholder 3"/>
          <p:cNvSpPr>
            <a:spLocks noGrp="1"/>
          </p:cNvSpPr>
          <p:nvPr>
            <p:ph type="body" sz="half" idx="2"/>
          </p:nvPr>
        </p:nvSpPr>
        <p:spPr>
          <a:xfrm>
            <a:off x="866441" y="3509006"/>
            <a:ext cx="6422003" cy="2515873"/>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20DF556-AA77-41E2-ACAC-BFBD10CE012E}" type="datetimeFigureOut">
              <a:rPr lang="tr-TR" smtClean="0"/>
              <a:pPr/>
              <a:t>26.12.2018</a:t>
            </a:fld>
            <a:endParaRPr lang="tr-TR"/>
          </a:p>
        </p:txBody>
      </p:sp>
      <p:sp>
        <p:nvSpPr>
          <p:cNvPr id="5" name="Footer Placeholder 4"/>
          <p:cNvSpPr>
            <a:spLocks noGrp="1"/>
          </p:cNvSpPr>
          <p:nvPr>
            <p:ph type="ftr" sz="quarter" idx="11"/>
          </p:nvPr>
        </p:nvSpPr>
        <p:spPr/>
        <p:txBody>
          <a:bodyPr/>
          <a:lstStyle/>
          <a:p>
            <a:endParaRPr lang="tr-TR"/>
          </a:p>
        </p:txBody>
      </p:sp>
      <p:sp>
        <p:nvSpPr>
          <p:cNvPr id="18" name="Rectangle 1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1554315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2308"/>
            <a:ext cx="9144000" cy="6860308"/>
            <a:chOff x="0" y="-2308"/>
            <a:chExt cx="9144000" cy="6860308"/>
          </a:xfrm>
        </p:grpSpPr>
        <p:sp>
          <p:nvSpPr>
            <p:cNvPr id="13" name="Rectangle 12"/>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5"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36" name="Freeform 35"/>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1"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10" name="TextBox 9"/>
          <p:cNvSpPr txBox="1"/>
          <p:nvPr/>
        </p:nvSpPr>
        <p:spPr>
          <a:xfrm>
            <a:off x="644721" y="654263"/>
            <a:ext cx="601591"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11" name="TextBox 10"/>
          <p:cNvSpPr txBox="1"/>
          <p:nvPr/>
        </p:nvSpPr>
        <p:spPr>
          <a:xfrm>
            <a:off x="7227454" y="2900539"/>
            <a:ext cx="538973"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2" name="Title 1"/>
          <p:cNvSpPr>
            <a:spLocks noGrp="1"/>
          </p:cNvSpPr>
          <p:nvPr>
            <p:ph type="title"/>
          </p:nvPr>
        </p:nvSpPr>
        <p:spPr>
          <a:xfrm>
            <a:off x="1128059" y="914401"/>
            <a:ext cx="6160385" cy="2894878"/>
          </a:xfrm>
        </p:spPr>
        <p:txBody>
          <a:bodyPr/>
          <a:lstStyle>
            <a:lvl1pPr>
              <a:defRPr sz="3600"/>
            </a:lvl1pPr>
          </a:lstStyle>
          <a:p>
            <a:r>
              <a:rPr lang="tr-TR" smtClean="0"/>
              <a:t>Asıl başlık stili için tıklatın</a:t>
            </a:r>
            <a:endParaRPr lang="en-US" dirty="0"/>
          </a:p>
        </p:txBody>
      </p:sp>
      <p:sp>
        <p:nvSpPr>
          <p:cNvPr id="17" name="Text Placeholder 3"/>
          <p:cNvSpPr>
            <a:spLocks noGrp="1"/>
          </p:cNvSpPr>
          <p:nvPr>
            <p:ph type="body" sz="half" idx="13"/>
          </p:nvPr>
        </p:nvSpPr>
        <p:spPr>
          <a:xfrm>
            <a:off x="1387279" y="3814473"/>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sz="900"/>
            </a:lvl1pPr>
          </a:lstStyle>
          <a:p>
            <a:fld id="{E20DF556-AA77-41E2-ACAC-BFBD10CE012E}" type="datetimeFigureOut">
              <a:rPr lang="tr-TR" smtClean="0"/>
              <a:pPr/>
              <a:t>26.12.2018</a:t>
            </a:fld>
            <a:endParaRPr lang="tr-TR"/>
          </a:p>
        </p:txBody>
      </p:sp>
      <p:sp>
        <p:nvSpPr>
          <p:cNvPr id="5" name="Footer Placeholder 4"/>
          <p:cNvSpPr>
            <a:spLocks noGrp="1"/>
          </p:cNvSpPr>
          <p:nvPr>
            <p:ph type="ftr" sz="quarter" idx="11"/>
          </p:nvPr>
        </p:nvSpPr>
        <p:spPr/>
        <p:txBody>
          <a:bodyPr/>
          <a:lstStyle>
            <a:lvl1pPr>
              <a:defRPr sz="900"/>
            </a:lvl1pPr>
          </a:lstStyle>
          <a:p>
            <a:endParaRPr lang="tr-TR"/>
          </a:p>
        </p:txBody>
      </p:sp>
      <p:sp>
        <p:nvSpPr>
          <p:cNvPr id="43" name="Rectangle 42"/>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3095424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7" name="Group 6"/>
          <p:cNvGrpSpPr/>
          <p:nvPr/>
        </p:nvGrpSpPr>
        <p:grpSpPr>
          <a:xfrm>
            <a:off x="0" y="-2308"/>
            <a:ext cx="9144000" cy="6860308"/>
            <a:chOff x="0" y="-2308"/>
            <a:chExt cx="9144000" cy="6860308"/>
          </a:xfrm>
        </p:grpSpPr>
        <p:sp>
          <p:nvSpPr>
            <p:cNvPr id="10" name="Rectangle 9"/>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11"/>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057399"/>
            <a:ext cx="6422004" cy="209550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1" y="5159399"/>
            <a:ext cx="6422004"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20DF556-AA77-41E2-ACAC-BFBD10CE012E}" type="datetimeFigureOut">
              <a:rPr lang="tr-TR" smtClean="0"/>
              <a:pPr/>
              <a:t>26.12.2018</a:t>
            </a:fld>
            <a:endParaRPr lang="tr-TR"/>
          </a:p>
        </p:txBody>
      </p:sp>
      <p:sp>
        <p:nvSpPr>
          <p:cNvPr id="5" name="Footer Placeholder 4"/>
          <p:cNvSpPr>
            <a:spLocks noGrp="1"/>
          </p:cNvSpPr>
          <p:nvPr>
            <p:ph type="ftr" sz="quarter" idx="11"/>
          </p:nvPr>
        </p:nvSpPr>
        <p:spPr/>
        <p:txBody>
          <a:bodyPr/>
          <a:lstStyle/>
          <a:p>
            <a:endParaRPr lang="tr-TR"/>
          </a:p>
        </p:txBody>
      </p:sp>
      <p:sp>
        <p:nvSpPr>
          <p:cNvPr id="15" name="Rectangle 1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741065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868884" y="927101"/>
            <a:ext cx="6423592" cy="709864"/>
          </a:xfrm>
        </p:spPr>
        <p:txBody>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868884" y="2489199"/>
            <a:ext cx="2310988"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2" name="Text Placeholder 3"/>
          <p:cNvSpPr>
            <a:spLocks noGrp="1"/>
          </p:cNvSpPr>
          <p:nvPr>
            <p:ph type="body" sz="half" idx="15"/>
          </p:nvPr>
        </p:nvSpPr>
        <p:spPr>
          <a:xfrm>
            <a:off x="868884" y="3147164"/>
            <a:ext cx="2310988" cy="287771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408471" y="2489201"/>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Text Placeholder 3"/>
          <p:cNvSpPr>
            <a:spLocks noGrp="1"/>
          </p:cNvSpPr>
          <p:nvPr>
            <p:ph type="body" sz="half" idx="16"/>
          </p:nvPr>
        </p:nvSpPr>
        <p:spPr>
          <a:xfrm>
            <a:off x="3408472" y="3147164"/>
            <a:ext cx="2326750"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963820" y="2489200"/>
            <a:ext cx="2313740" cy="65796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4" name="Text Placeholder 3"/>
          <p:cNvSpPr>
            <a:spLocks noGrp="1"/>
          </p:cNvSpPr>
          <p:nvPr>
            <p:ph type="body" sz="half" idx="17"/>
          </p:nvPr>
        </p:nvSpPr>
        <p:spPr>
          <a:xfrm>
            <a:off x="5963820" y="3147162"/>
            <a:ext cx="2313739" cy="2888368"/>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20DF556-AA77-41E2-ACAC-BFBD10CE012E}" type="datetimeFigureOut">
              <a:rPr lang="tr-TR" smtClean="0"/>
              <a:pPr/>
              <a:t>26.12.2018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2157251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866441" y="936973"/>
            <a:ext cx="6423592" cy="699992"/>
          </a:xfrm>
        </p:spPr>
        <p:txBody>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866439" y="4188546"/>
            <a:ext cx="2314064" cy="64901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1021261" y="2489200"/>
            <a:ext cx="2012937"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8"/>
          </p:nvPr>
        </p:nvSpPr>
        <p:spPr>
          <a:xfrm>
            <a:off x="866438" y="4837558"/>
            <a:ext cx="2309280" cy="118732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404317" y="4188546"/>
            <a:ext cx="233090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16"/>
          </p:nvPr>
        </p:nvSpPr>
        <p:spPr>
          <a:xfrm>
            <a:off x="3550622" y="2489200"/>
            <a:ext cx="2025182"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404317" y="4846509"/>
            <a:ext cx="2330904" cy="117837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963820" y="4184814"/>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17"/>
          </p:nvPr>
        </p:nvSpPr>
        <p:spPr>
          <a:xfrm>
            <a:off x="6104945" y="2489200"/>
            <a:ext cx="2018839"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5963820" y="4846510"/>
            <a:ext cx="2299492" cy="118902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21" name="Straight Connector 20"/>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20DF556-AA77-41E2-ACAC-BFBD10CE012E}" type="datetimeFigureOut">
              <a:rPr lang="tr-TR" smtClean="0"/>
              <a:pPr/>
              <a:t>26.12.2018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1710163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66441" y="2489200"/>
            <a:ext cx="6343201" cy="35306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DF556-AA77-41E2-ACAC-BFBD10CE012E}" type="datetimeFigureOut">
              <a:rPr lang="tr-TR" smtClean="0"/>
              <a:pPr/>
              <a:t>26.12.2018</a:t>
            </a:fld>
            <a:endParaRPr lang="tr-TR"/>
          </a:p>
        </p:txBody>
      </p:sp>
      <p:sp>
        <p:nvSpPr>
          <p:cNvPr id="5" name="Footer Placeholder 4"/>
          <p:cNvSpPr>
            <a:spLocks noGrp="1"/>
          </p:cNvSpPr>
          <p:nvPr>
            <p:ph type="ftr" sz="quarter" idx="11"/>
          </p:nvPr>
        </p:nvSpPr>
        <p:spPr/>
        <p:txBody>
          <a:bodyPr/>
          <a:lstStyle>
            <a:lvl1pPr>
              <a:defRPr sz="900"/>
            </a:lvl1pPr>
          </a:lstStyle>
          <a:p>
            <a:endParaRPr lang="tr-TR"/>
          </a:p>
        </p:txBody>
      </p:sp>
      <p:sp>
        <p:nvSpPr>
          <p:cNvPr id="6" name="Slide Number Placeholder 5"/>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968179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10" name="Group 9"/>
          <p:cNvGrpSpPr/>
          <p:nvPr/>
        </p:nvGrpSpPr>
        <p:grpSpPr>
          <a:xfrm>
            <a:off x="0" y="-2308"/>
            <a:ext cx="9144000" cy="6860308"/>
            <a:chOff x="0" y="-2308"/>
            <a:chExt cx="9144000" cy="6860308"/>
          </a:xfrm>
        </p:grpSpPr>
        <p:sp>
          <p:nvSpPr>
            <p:cNvPr id="11" name="Rectangle 10"/>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Rectangle 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119474" cy="4571999"/>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48235" y="1447799"/>
            <a:ext cx="4435439" cy="4571999"/>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DF556-AA77-41E2-ACAC-BFBD10CE012E}" type="datetimeFigureOut">
              <a:rPr lang="tr-TR" smtClean="0"/>
              <a:pPr/>
              <a:t>26.12.2018</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256945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DF556-AA77-41E2-ACAC-BFBD10CE012E}" type="datetimeFigureOut">
              <a:rPr lang="tr-TR" smtClean="0"/>
              <a:pPr/>
              <a:t>26.12.2018</a:t>
            </a:fld>
            <a:endParaRPr lang="tr-TR"/>
          </a:p>
        </p:txBody>
      </p:sp>
      <p:sp>
        <p:nvSpPr>
          <p:cNvPr id="5" name="Footer Placeholder 4"/>
          <p:cNvSpPr>
            <a:spLocks noGrp="1"/>
          </p:cNvSpPr>
          <p:nvPr>
            <p:ph type="ftr" sz="quarter" idx="11"/>
          </p:nvPr>
        </p:nvSpPr>
        <p:spPr/>
        <p:txBody>
          <a:bodyPr/>
          <a:lstStyle>
            <a:lvl1pPr>
              <a:defRPr sz="900"/>
            </a:lvl1pPr>
          </a:lstStyle>
          <a:p>
            <a:endParaRPr lang="tr-TR"/>
          </a:p>
        </p:txBody>
      </p:sp>
      <p:sp>
        <p:nvSpPr>
          <p:cNvPr id="6" name="Slide Number Placeholder 5"/>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695131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10" name="Group 9"/>
          <p:cNvGrpSpPr/>
          <p:nvPr/>
        </p:nvGrpSpPr>
        <p:grpSpPr>
          <a:xfrm>
            <a:off x="0" y="-2308"/>
            <a:ext cx="9144000" cy="6860308"/>
            <a:chOff x="0" y="-2308"/>
            <a:chExt cx="9144000" cy="6860308"/>
          </a:xfrm>
        </p:grpSpPr>
        <p:sp>
          <p:nvSpPr>
            <p:cNvPr id="11" name="Rectangle 10"/>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Rectangle 6"/>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257588"/>
            <a:ext cx="3101765" cy="3020343"/>
          </a:xfrm>
        </p:spPr>
        <p:txBody>
          <a:bodyPr anchor="ctr"/>
          <a:lstStyle>
            <a:lvl1pPr algn="l">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5119261" y="2257588"/>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20DF556-AA77-41E2-ACAC-BFBD10CE012E}" type="datetimeFigureOut">
              <a:rPr lang="tr-TR" smtClean="0"/>
              <a:pPr/>
              <a:t>26.12.2018</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770792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tr-TR" smtClean="0"/>
              <a:t>Asıl başlık stili için tıklatın</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20DF556-AA77-41E2-ACAC-BFBD10CE012E}" type="datetimeFigureOut">
              <a:rPr lang="tr-TR" smtClean="0"/>
              <a:pPr/>
              <a:t>26.12.2018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765824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66440"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66441" y="3248490"/>
            <a:ext cx="3636978" cy="277131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0581" y="2489200"/>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0581" y="3248490"/>
            <a:ext cx="3636979" cy="277131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20DF556-AA77-41E2-ACAC-BFBD10CE012E}" type="datetimeFigureOut">
              <a:rPr lang="tr-TR" smtClean="0"/>
              <a:pPr/>
              <a:t>26.12.2018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1290322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20DF556-AA77-41E2-ACAC-BFBD10CE012E}" type="datetimeFigureOut">
              <a:rPr lang="tr-TR" smtClean="0"/>
              <a:pPr/>
              <a:t>26.12.2018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814980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0DF556-AA77-41E2-ACAC-BFBD10CE012E}" type="datetimeFigureOut">
              <a:rPr lang="tr-TR" smtClean="0"/>
              <a:pPr/>
              <a:t>26.12.2018</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301930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11" name="Group 10"/>
          <p:cNvGrpSpPr/>
          <p:nvPr/>
        </p:nvGrpSpPr>
        <p:grpSpPr>
          <a:xfrm>
            <a:off x="0" y="-2308"/>
            <a:ext cx="9144000" cy="6860308"/>
            <a:chOff x="0" y="-2308"/>
            <a:chExt cx="9144000" cy="6860308"/>
          </a:xfrm>
        </p:grpSpPr>
        <p:sp>
          <p:nvSpPr>
            <p:cNvPr id="12" name="Rectangle 11"/>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97437"/>
            <a:ext cx="2712589"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568927" y="1452881"/>
            <a:ext cx="3632850"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66441" y="3086844"/>
            <a:ext cx="2712590" cy="2925413"/>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20DF556-AA77-41E2-ACAC-BFBD10CE012E}" type="datetimeFigureOut">
              <a:rPr lang="tr-TR" smtClean="0"/>
              <a:pPr/>
              <a:t>26.12.2018</a:t>
            </a:fld>
            <a:endParaRPr lang="tr-TR"/>
          </a:p>
        </p:txBody>
      </p:sp>
      <p:sp>
        <p:nvSpPr>
          <p:cNvPr id="6" name="Footer Placeholder 5"/>
          <p:cNvSpPr>
            <a:spLocks noGrp="1"/>
          </p:cNvSpPr>
          <p:nvPr>
            <p:ph type="ftr" sz="quarter" idx="11"/>
          </p:nvPr>
        </p:nvSpPr>
        <p:spPr/>
        <p:txBody>
          <a:bodyPr/>
          <a:lstStyle/>
          <a:p>
            <a:endParaRPr lang="tr-TR"/>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514936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11" name="Group 10"/>
          <p:cNvGrpSpPr/>
          <p:nvPr/>
        </p:nvGrpSpPr>
        <p:grpSpPr>
          <a:xfrm>
            <a:off x="0" y="-2308"/>
            <a:ext cx="9144000" cy="6860308"/>
            <a:chOff x="0" y="-2308"/>
            <a:chExt cx="9144000" cy="6860308"/>
          </a:xfrm>
        </p:grpSpPr>
        <p:sp>
          <p:nvSpPr>
            <p:cNvPr id="12" name="Rectangle 11"/>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2" y="1362190"/>
            <a:ext cx="2987087" cy="157480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1591" y="3088562"/>
            <a:ext cx="3001938" cy="2448637"/>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20DF556-AA77-41E2-ACAC-BFBD10CE012E}" type="datetimeFigureOut">
              <a:rPr lang="tr-TR" smtClean="0"/>
              <a:pPr/>
              <a:t>26.12.2018</a:t>
            </a:fld>
            <a:endParaRPr lang="tr-TR"/>
          </a:p>
        </p:txBody>
      </p:sp>
      <p:sp>
        <p:nvSpPr>
          <p:cNvPr id="6" name="Footer Placeholder 5"/>
          <p:cNvSpPr>
            <a:spLocks noGrp="1"/>
          </p:cNvSpPr>
          <p:nvPr>
            <p:ph type="ftr" sz="quarter" idx="11"/>
          </p:nvPr>
        </p:nvSpPr>
        <p:spPr/>
        <p:txBody>
          <a:bodyPr/>
          <a:lstStyle/>
          <a:p>
            <a:endParaRPr lang="tr-TR"/>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641916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2308"/>
            <a:ext cx="9144000" cy="6860308"/>
            <a:chOff x="0" y="-2308"/>
            <a:chExt cx="9144000" cy="6860308"/>
          </a:xfrm>
        </p:grpSpPr>
        <p:sp>
          <p:nvSpPr>
            <p:cNvPr id="15" name="Rectangle 14"/>
            <p:cNvSpPr/>
            <p:nvPr/>
          </p:nvSpPr>
          <p:spPr>
            <a:xfrm>
              <a:off x="0" y="0"/>
              <a:ext cx="9144000" cy="6858000"/>
            </a:xfrm>
            <a:prstGeom prst="rect">
              <a:avLst/>
            </a:prstGeom>
            <a:blipFill>
              <a:blip r:embed="rId19">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13"/>
            <p:cNvSpPr/>
            <p:nvPr/>
          </p:nvSpPr>
          <p:spPr bwMode="gray">
            <a:xfrm>
              <a:off x="485023" y="1854142"/>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6"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3564" y="925605"/>
            <a:ext cx="6346078" cy="711359"/>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66441" y="2489200"/>
            <a:ext cx="6343201" cy="353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Footer Placeholder 4"/>
          <p:cNvSpPr>
            <a:spLocks noGrp="1"/>
          </p:cNvSpPr>
          <p:nvPr>
            <p:ph type="ftr" sz="quarter" idx="3"/>
          </p:nvPr>
        </p:nvSpPr>
        <p:spPr>
          <a:xfrm>
            <a:off x="590842" y="6365497"/>
            <a:ext cx="3859795" cy="228660"/>
          </a:xfrm>
          <a:prstGeom prst="rect">
            <a:avLst/>
          </a:prstGeom>
        </p:spPr>
        <p:txBody>
          <a:bodyPr vert="horz" lIns="91440" tIns="45720" rIns="91440" bIns="45720" rtlCol="0" anchor="b"/>
          <a:lstStyle>
            <a:lvl1pPr algn="l">
              <a:defRPr sz="1000" b="1" i="0">
                <a:solidFill>
                  <a:schemeClr val="accent1"/>
                </a:solidFill>
              </a:defRPr>
            </a:lvl1pPr>
          </a:lstStyle>
          <a:p>
            <a:endParaRPr lang="tr-TR"/>
          </a:p>
        </p:txBody>
      </p:sp>
      <p:sp>
        <p:nvSpPr>
          <p:cNvPr id="4" name="Date Placeholder 3"/>
          <p:cNvSpPr>
            <a:spLocks noGrp="1"/>
          </p:cNvSpPr>
          <p:nvPr>
            <p:ph type="dt" sz="half" idx="2"/>
          </p:nvPr>
        </p:nvSpPr>
        <p:spPr>
          <a:xfrm>
            <a:off x="7574443" y="6371444"/>
            <a:ext cx="990599" cy="228659"/>
          </a:xfrm>
          <a:prstGeom prst="rect">
            <a:avLst/>
          </a:prstGeom>
        </p:spPr>
        <p:txBody>
          <a:bodyPr vert="horz" lIns="91440" tIns="45720" rIns="91440" bIns="45720" rtlCol="0" anchor="b"/>
          <a:lstStyle>
            <a:lvl1pPr algn="r">
              <a:defRPr sz="900" b="1" i="0">
                <a:solidFill>
                  <a:schemeClr val="accent1"/>
                </a:solidFill>
              </a:defRPr>
            </a:lvl1pPr>
          </a:lstStyle>
          <a:p>
            <a:fld id="{E20DF556-AA77-41E2-ACAC-BFBD10CE012E}" type="datetimeFigureOut">
              <a:rPr lang="tr-TR" smtClean="0"/>
              <a:pPr/>
              <a:t>26.12.2018</a:t>
            </a:fld>
            <a:endParaRPr lang="tr-TR"/>
          </a:p>
        </p:txBody>
      </p:sp>
      <p:sp>
        <p:nvSpPr>
          <p:cNvPr id="17" name="Rectangle 1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7766428" y="295730"/>
            <a:ext cx="628813" cy="767687"/>
          </a:xfrm>
          <a:prstGeom prst="rect">
            <a:avLst/>
          </a:prstGeom>
        </p:spPr>
        <p:txBody>
          <a:bodyPr vert="horz" lIns="91440" tIns="45720" rIns="91440" bIns="45720" rtlCol="0" anchor="b"/>
          <a:lstStyle>
            <a:lvl1pPr algn="ctr">
              <a:defRPr sz="2800" b="0" i="0">
                <a:solidFill>
                  <a:schemeClr val="bg1"/>
                </a:solidFill>
              </a:defRPr>
            </a:lvl1pPr>
          </a:lstStyle>
          <a:p>
            <a:fld id="{18AC527D-3FC2-412C-A52A-429CBDD91CF8}" type="slidenum">
              <a:rPr lang="tr-TR" smtClean="0"/>
              <a:pPr/>
              <a:t>‹#›</a:t>
            </a:fld>
            <a:endParaRPr lang="tr-TR"/>
          </a:p>
        </p:txBody>
      </p:sp>
    </p:spTree>
    <p:extLst>
      <p:ext uri="{BB962C8B-B14F-4D97-AF65-F5344CB8AC3E}">
        <p14:creationId xmlns:p14="http://schemas.microsoft.com/office/powerpoint/2010/main" val="4009605116"/>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l" defTabSz="457200" rtl="0" eaLnBrk="1" latinLnBrk="0" hangingPunct="1">
        <a:spcBef>
          <a:spcPct val="0"/>
        </a:spcBef>
        <a:buNone/>
        <a:defRPr sz="32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lstStyle/>
          <a:p>
            <a:r>
              <a:rPr lang="tr-TR" dirty="0" smtClean="0">
                <a:latin typeface="Tahoma" pitchFamily="34" charset="0"/>
              </a:rPr>
              <a:t>Gazetecilik I</a:t>
            </a:r>
            <a:br>
              <a:rPr lang="tr-TR" dirty="0" smtClean="0">
                <a:latin typeface="Tahoma" pitchFamily="34" charset="0"/>
              </a:rPr>
            </a:b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Dünyadaki demokratik toplumlarda, haber medyası devletin siyasi ve yargı kollarındaki etkinlikleri gözlemlemek gibi ek bir işlev kazanmıştır. Gazeteciler sessizlerin sesi olarak ve hüküm süren bir çoğunluğun azınlığın haklarını çiğnemesini engelleyerek demokrasinin varlığını sürdürmesini sağlamışlardır. 19. yüzyılda yaşamış Amerikan yazar ve mizah yazarı </a:t>
            </a:r>
            <a:r>
              <a:rPr lang="tr-TR" sz="2400" dirty="0" err="1" smtClean="0">
                <a:latin typeface="Tahoma" pitchFamily="34" charset="0"/>
              </a:rPr>
              <a:t>Finley</a:t>
            </a:r>
            <a:r>
              <a:rPr lang="tr-TR" sz="2400" dirty="0" smtClean="0">
                <a:latin typeface="Tahoma" pitchFamily="34" charset="0"/>
              </a:rPr>
              <a:t> Peter </a:t>
            </a:r>
            <a:r>
              <a:rPr lang="tr-TR" sz="2400" dirty="0" err="1" smtClean="0">
                <a:latin typeface="Tahoma" pitchFamily="34" charset="0"/>
              </a:rPr>
              <a:t>Dunne</a:t>
            </a:r>
            <a:r>
              <a:rPr lang="tr-TR" sz="2400" dirty="0" smtClean="0">
                <a:latin typeface="Tahoma" pitchFamily="34" charset="0"/>
              </a:rPr>
              <a:t>, bir gazetecinin görevinin "acı çekenleri rahatlatmak ve rahat olanlara acı çektirmek" olduğunu söylemiştir.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628800"/>
            <a:ext cx="7700392" cy="3384376"/>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NEDEN:</a:t>
            </a:r>
            <a:br>
              <a:rPr lang="tr-TR" sz="2400" dirty="0"/>
            </a:br>
            <a:r>
              <a:rPr lang="tr-TR" sz="2400" dirty="0"/>
              <a:t>• Bu olay neden gerçekleşiyor? Bu olay kendi başına bir vaka mı yoksa bir eğilimin parçası mı?</a:t>
            </a:r>
            <a:br>
              <a:rPr lang="tr-TR" sz="2400" dirty="0"/>
            </a:br>
            <a:r>
              <a:rPr lang="tr-TR" sz="2400" dirty="0"/>
              <a:t>• İnsanlar neden bu şekilde davranıyorlar? Onları bu şekilde davranmaya iten nedenler nelerdir?</a:t>
            </a:r>
            <a:br>
              <a:rPr lang="tr-TR" sz="2400" dirty="0"/>
            </a:br>
            <a:r>
              <a:rPr lang="tr-TR" sz="2400" dirty="0"/>
              <a:t>• Bu haber neden önemli? Bir insan bu haberi neden izlesin/okusun/dinlesin?</a:t>
            </a:r>
            <a:br>
              <a:rPr lang="tr-TR" sz="2400" dirty="0"/>
            </a:br>
            <a:r>
              <a:rPr lang="tr-TR" sz="2400" dirty="0"/>
              <a:t>• Bu haberin doğru olduğundan neden eminim?</a:t>
            </a:r>
          </a:p>
        </p:txBody>
      </p:sp>
    </p:spTree>
    <p:extLst>
      <p:ext uri="{BB962C8B-B14F-4D97-AF65-F5344CB8AC3E}">
        <p14:creationId xmlns:p14="http://schemas.microsoft.com/office/powerpoint/2010/main" val="41506975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628800"/>
            <a:ext cx="7700392" cy="352839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NASIL:</a:t>
            </a:r>
            <a:br>
              <a:rPr lang="tr-TR" sz="2400" dirty="0"/>
            </a:br>
            <a:r>
              <a:rPr lang="tr-TR" sz="2400" dirty="0"/>
              <a:t>• Olay nasıl gerçekleşti?</a:t>
            </a:r>
            <a:br>
              <a:rPr lang="tr-TR" sz="2400" dirty="0"/>
            </a:br>
            <a:r>
              <a:rPr lang="tr-TR" sz="2400" dirty="0"/>
              <a:t>• Gerçekleşen olay yüzünden işler nasıl farklı olacak?</a:t>
            </a:r>
            <a:br>
              <a:rPr lang="tr-TR" sz="2400" dirty="0"/>
            </a:br>
            <a:r>
              <a:rPr lang="tr-TR" sz="2400" dirty="0"/>
              <a:t>• Bu haber okur/dinleyici veya izleyiciye nasıl yardımcı olacak? Toplum?</a:t>
            </a:r>
            <a:br>
              <a:rPr lang="tr-TR" sz="2400" dirty="0"/>
            </a:br>
            <a:r>
              <a:rPr lang="tr-TR" sz="2400" dirty="0"/>
              <a:t>• Bu bilgiyi nasıl edindim? Atıf açık mı?</a:t>
            </a:r>
            <a:br>
              <a:rPr lang="tr-TR" sz="2400" dirty="0"/>
            </a:br>
            <a:r>
              <a:rPr lang="tr-TR" sz="2400" dirty="0"/>
              <a:t>• Bir insan bu haberi bir başkasına nasıl anlatır?</a:t>
            </a:r>
          </a:p>
        </p:txBody>
      </p:sp>
    </p:spTree>
    <p:extLst>
      <p:ext uri="{BB962C8B-B14F-4D97-AF65-F5344CB8AC3E}">
        <p14:creationId xmlns:p14="http://schemas.microsoft.com/office/powerpoint/2010/main" val="110322659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340768"/>
            <a:ext cx="7700392" cy="4032448"/>
          </a:xfrm>
        </p:spPr>
        <p:style>
          <a:lnRef idx="0">
            <a:schemeClr val="accent2"/>
          </a:lnRef>
          <a:fillRef idx="3">
            <a:schemeClr val="accent2"/>
          </a:fillRef>
          <a:effectRef idx="3">
            <a:schemeClr val="accent2"/>
          </a:effectRef>
          <a:fontRef idx="minor">
            <a:schemeClr val="lt1"/>
          </a:fontRef>
        </p:style>
        <p:txBody>
          <a:bodyPr>
            <a:noAutofit/>
          </a:bodyPr>
          <a:lstStyle/>
          <a:p>
            <a:r>
              <a:rPr lang="tr-TR" sz="2400" b="1" dirty="0"/>
              <a:t>Gözlem</a:t>
            </a:r>
            <a:r>
              <a:rPr lang="tr-TR" sz="2400" dirty="0"/>
              <a:t/>
            </a:r>
            <a:br>
              <a:rPr lang="tr-TR" sz="2400" dirty="0"/>
            </a:br>
            <a:r>
              <a:rPr lang="tr-TR" sz="2400" dirty="0"/>
              <a:t>Olay yerinde gözlem iyi haberciliğin temellerinden biridir. Gazeteciler olayları mümkün olduğunca her zaman kendileri gözlemlemek isterler; böylece olayları hedef kitlelerine doğru biçimde anlatabilirler. İyi muhabirler olay yerinde bütün duyularını kullanırlar. Haberi izler, dinler, koklar, hatta haberin tadına bakıp olayı hissederler, böylece bunların tümünü seslendikleri kitle de yapabilir.</a:t>
            </a:r>
          </a:p>
        </p:txBody>
      </p:sp>
    </p:spTree>
    <p:extLst>
      <p:ext uri="{BB962C8B-B14F-4D97-AF65-F5344CB8AC3E}">
        <p14:creationId xmlns:p14="http://schemas.microsoft.com/office/powerpoint/2010/main" val="94971257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052736"/>
            <a:ext cx="7700392" cy="4320480"/>
          </a:xfrm>
        </p:spPr>
        <p:style>
          <a:lnRef idx="0">
            <a:schemeClr val="accent2"/>
          </a:lnRef>
          <a:fillRef idx="3">
            <a:schemeClr val="accent2"/>
          </a:fillRef>
          <a:effectRef idx="3">
            <a:schemeClr val="accent2"/>
          </a:effectRef>
          <a:fontRef idx="minor">
            <a:schemeClr val="lt1"/>
          </a:fontRef>
        </p:style>
        <p:txBody>
          <a:bodyPr>
            <a:noAutofit/>
          </a:bodyPr>
          <a:lstStyle/>
          <a:p>
            <a:r>
              <a:rPr lang="tr-TR" sz="2200" dirty="0" smtClean="0"/>
              <a:t>Gazeteciler </a:t>
            </a:r>
            <a:r>
              <a:rPr lang="tr-TR" sz="2200" dirty="0"/>
              <a:t>gözlemlerini doğru biçimde kaydetmelidir. Basılı yayında bir muhabir işini bir defter ve kalemle yapabilir; ancak pek çoğu özellikle çevrimiçi bir yayın için haber dosyalamak zorundaysa, yanında ses kayıt cihazı ve kamera da bulundurur. Gazeteciler radyo için, sesi, televizyon için ise hem sesi hem de görüntüyü kaydetmek zorundadır.</a:t>
            </a:r>
            <a:br>
              <a:rPr lang="tr-TR" sz="2200" dirty="0"/>
            </a:br>
            <a:r>
              <a:rPr lang="tr-TR" sz="2200" dirty="0"/>
              <a:t>Kayıt cihazı kullanmak, kullanabileceğiniz alıntıların doğru biçimde alınmasının en emniyetli yollarından biridir. Ancak elektronik cihazların bozulduğu bir gerçektir; dolayısıyla bütün gazetecilerin not tutma becerilerini geliştirmeleri önemlidir.</a:t>
            </a:r>
          </a:p>
        </p:txBody>
      </p:sp>
    </p:spTree>
    <p:extLst>
      <p:ext uri="{BB962C8B-B14F-4D97-AF65-F5344CB8AC3E}">
        <p14:creationId xmlns:p14="http://schemas.microsoft.com/office/powerpoint/2010/main" val="245784883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908720"/>
            <a:ext cx="7700392" cy="5184576"/>
          </a:xfrm>
        </p:spPr>
        <p:style>
          <a:lnRef idx="0">
            <a:schemeClr val="accent2"/>
          </a:lnRef>
          <a:fillRef idx="3">
            <a:schemeClr val="accent2"/>
          </a:fillRef>
          <a:effectRef idx="3">
            <a:schemeClr val="accent2"/>
          </a:effectRef>
          <a:fontRef idx="minor">
            <a:schemeClr val="lt1"/>
          </a:fontRef>
        </p:style>
        <p:txBody>
          <a:bodyPr>
            <a:noAutofit/>
          </a:bodyPr>
          <a:lstStyle/>
          <a:p>
            <a:r>
              <a:rPr lang="tr-TR" sz="2200" dirty="0"/>
              <a:t>Araştırma</a:t>
            </a:r>
            <a:br>
              <a:rPr lang="tr-TR" sz="2200" dirty="0"/>
            </a:br>
            <a:r>
              <a:rPr lang="tr-TR" sz="2200" dirty="0"/>
              <a:t>Gazeteciler bir haberde yer vermeyecekleri kadar çok bilgi toplama eğilimindedir; ancak bu bilgiler ele aldıkları olay veya meseleyi daha iyi anlamalarını sağlar. Bir habere daha derin bir anlam kazandırmak için haberin arka planı hakkında bilgi vermek kimi zaman çok önemlidir. Sözgelimi, </a:t>
            </a:r>
            <a:r>
              <a:rPr lang="tr-TR" sz="2200" dirty="0" err="1"/>
              <a:t>Eric</a:t>
            </a:r>
            <a:r>
              <a:rPr lang="tr-TR" sz="2200" dirty="0"/>
              <a:t> </a:t>
            </a:r>
            <a:r>
              <a:rPr lang="tr-TR" sz="2200" dirty="0" err="1"/>
              <a:t>Nalder</a:t>
            </a:r>
            <a:r>
              <a:rPr lang="tr-TR" sz="2200" dirty="0"/>
              <a:t> cankurtaran botları hakkındaki haberinde Ocak ayında feribotların bir kişiyi yarım saatte öldürebilecek kadar soğuk olan sulardan geçtiği bilgisine yer vermiştir. Bu bilgi az sayında cankurtaran botu olmasının neden önemli olduğunu daha iyi açıklamaktadır. İşte bu tür bir bilgi, muhabirler bir haberle ilgili araştırma yaparken veya haber odasından çıktıkları sırada akıllarına sorular geldiğinde aradıkları bilginin ta kendisidir.</a:t>
            </a:r>
          </a:p>
        </p:txBody>
      </p:sp>
    </p:spTree>
    <p:extLst>
      <p:ext uri="{BB962C8B-B14F-4D97-AF65-F5344CB8AC3E}">
        <p14:creationId xmlns:p14="http://schemas.microsoft.com/office/powerpoint/2010/main" val="422785460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052736"/>
            <a:ext cx="7700392" cy="4176464"/>
          </a:xfrm>
        </p:spPr>
        <p:style>
          <a:lnRef idx="0">
            <a:schemeClr val="accent2"/>
          </a:lnRef>
          <a:fillRef idx="3">
            <a:schemeClr val="accent2"/>
          </a:fillRef>
          <a:effectRef idx="3">
            <a:schemeClr val="accent2"/>
          </a:effectRef>
          <a:fontRef idx="minor">
            <a:schemeClr val="lt1"/>
          </a:fontRef>
        </p:style>
        <p:txBody>
          <a:bodyPr>
            <a:noAutofit/>
          </a:bodyPr>
          <a:lstStyle/>
          <a:p>
            <a:r>
              <a:rPr lang="tr-TR" sz="2200" dirty="0"/>
              <a:t>Bilgisayar ve İnternet sayesinde, gazeteciler günümüzde her zamankinden daha fazla araştırma aracına sahiptir. Bu araçların çoğu bu işte kullanılan temel araçların yüksek teknolojiyle donatılmış versiyonlarıdır: Dizinler, yıllıklar, ansiklopediler ve haritalar gibi. Diğerleri ise İnternet gelmeden önce bulunması daha zor olan, bir kütüphaneye veya devlet dairesine gitmenizi gerektiren veri tabanları ve kayıtlardır. Ancak geri kalan diğer araçlar, İnternet henüz bu kadar yaygın değilken çoğu kişinin hayal bile etmediği kaynaklardır: Arama motorları, </a:t>
            </a:r>
            <a:r>
              <a:rPr lang="tr-TR" sz="2200" dirty="0" err="1"/>
              <a:t>blog’lar</a:t>
            </a:r>
            <a:r>
              <a:rPr lang="tr-TR" sz="2200" dirty="0"/>
              <a:t>, sohbet odaları ve e-posta listeleri gibi.</a:t>
            </a:r>
          </a:p>
        </p:txBody>
      </p:sp>
    </p:spTree>
    <p:extLst>
      <p:ext uri="{BB962C8B-B14F-4D97-AF65-F5344CB8AC3E}">
        <p14:creationId xmlns:p14="http://schemas.microsoft.com/office/powerpoint/2010/main" val="140521645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052736"/>
            <a:ext cx="7700392" cy="4104456"/>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Bir haber hakkında bilgi toplayan gazeteciler için tüm bu kaynaklar yararlıdır. Ancak en temel araştırma kaynaklarından biri yüz yıldır hâlâ değişmemiştir: Haber kuruluşunun daha önce basılıp yayınlanmış haberlerinden oluşan kendi kütüphanesi. Bu "klip"ler ister evrak çekmecelerinde ister bilgisayar dosyalarında bulunsun, yine de bütün öyküler için yararlı bir başlangıç noktasıdır. Pek çok gazeteci ayrıca belirli konular hakkında sakladıkları kendi özel "klip dosyası"na sahiptir.</a:t>
            </a:r>
            <a:endParaRPr lang="tr-TR" sz="2400" dirty="0"/>
          </a:p>
        </p:txBody>
      </p:sp>
    </p:spTree>
    <p:extLst>
      <p:ext uri="{BB962C8B-B14F-4D97-AF65-F5344CB8AC3E}">
        <p14:creationId xmlns:p14="http://schemas.microsoft.com/office/powerpoint/2010/main" val="235678763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052736"/>
            <a:ext cx="7700392" cy="4680520"/>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Diyelim ki komşu ülkenin eski devlet başkanı vefat etti. Bu haberi yazmakla görevli muhabirin bazı temel gerçekleri bilmesi gerekmektedir: Başkanın yaşı, ölüm nedeni, nerede ve ne zaman öldüğü gibi. Ancak gazeteci ayrıca başkanın zamanında ülkenin durumu ve onun başkanlığından beri ülkenin nasıl değiştiğiyle ilgili bilgileri de edinmek zorundadır. İlk adım, haber odasının arşivinde veya İnternette önceki haber raporlarına başvurmak olacaktır. Bu raporlarda eski başkana yakın biri, dolayısıyla muhabirin röportaj isteğinde bulunabileceği bir kişinin adı yer alabilir. </a:t>
            </a:r>
          </a:p>
        </p:txBody>
      </p:sp>
    </p:spTree>
    <p:extLst>
      <p:ext uri="{BB962C8B-B14F-4D97-AF65-F5344CB8AC3E}">
        <p14:creationId xmlns:p14="http://schemas.microsoft.com/office/powerpoint/2010/main" val="165709570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620688"/>
            <a:ext cx="7700392" cy="5256584"/>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Kaynaklar</a:t>
            </a:r>
            <a:br>
              <a:rPr lang="tr-TR" sz="2400" dirty="0"/>
            </a:br>
            <a:r>
              <a:rPr lang="tr-TR" sz="2400" dirty="0"/>
              <a:t>Muhabirler yeni haberler bildirirken birincil ve ikincil kaynakların her ikisini de kullanırlar. Birincil kaynak, bir olay veya konu ile doğrudan ilgisi olan bir kişiyle yapılan röportaj ya da bu konuyla ilgili özgün bir belge olabilir. Bir görgü tanığı olarak gazetecinin kendisi de birincil kaynak sayılabilir. Özgün bir belgeye dayanılarak yazılmış bir rapor ise ikincil kaynak olabilir. Sözgelimi, bir yangın durumunda, evi yanan biri birincil kaynak olacaktır. Aynı şekilde yangını söndüren bir itfaiye memuru da birincil kaynaktır. Ancak ertesi gün itfaiye teşkilatının yaptığı bir basın açıklaması ikincil kaynak olacaktır.</a:t>
            </a:r>
          </a:p>
        </p:txBody>
      </p:sp>
    </p:spTree>
    <p:extLst>
      <p:ext uri="{BB962C8B-B14F-4D97-AF65-F5344CB8AC3E}">
        <p14:creationId xmlns:p14="http://schemas.microsoft.com/office/powerpoint/2010/main" val="356637927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052736"/>
            <a:ext cx="7700392" cy="460851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Tek bir kaynak, ihtiyaç duydukları bütün bilgiyi onlara sağlamayacaktır. Eski başkan örneğinde, muhabirin danıştığı her iki kaynak onu başka bir kaynağa yönlendirecektir. Kimi zaman, bir kaynak ötekiyle çatışabilir. Uyuşmazlıkları ortadan kaldırmak için muhabirler delillerin ağırlıklı olarak nerede olduğunu görmek veya hangi versiyonun doğru olduğuna karar vermek için belge gibi özgün kaynakları aramak zorunda kalabilirler. İkincil kaynaklar, birincil kaynaklardan elde edilen bilgileri teyit etmede kullanılabilecek en yararlı yöntemdir.</a:t>
            </a:r>
            <a:endParaRPr lang="tr-TR" sz="2400" dirty="0"/>
          </a:p>
        </p:txBody>
      </p:sp>
    </p:spTree>
    <p:extLst>
      <p:ext uri="{BB962C8B-B14F-4D97-AF65-F5344CB8AC3E}">
        <p14:creationId xmlns:p14="http://schemas.microsoft.com/office/powerpoint/2010/main" val="4225348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Ancak özgür bir toplumdaki gazetecinin temel görevi yüz yıllardır değişmemiştir. ABD’de kurulmuş bir grup olan </a:t>
            </a:r>
            <a:r>
              <a:rPr lang="tr-TR" sz="2400" dirty="0" err="1" smtClean="0">
                <a:latin typeface="Tahoma" pitchFamily="34" charset="0"/>
              </a:rPr>
              <a:t>Committee</a:t>
            </a:r>
            <a:r>
              <a:rPr lang="tr-TR" sz="2400" dirty="0" smtClean="0">
                <a:latin typeface="Tahoma" pitchFamily="34" charset="0"/>
              </a:rPr>
              <a:t> of </a:t>
            </a:r>
            <a:r>
              <a:rPr lang="tr-TR" sz="2400" dirty="0" err="1" smtClean="0">
                <a:latin typeface="Tahoma" pitchFamily="34" charset="0"/>
              </a:rPr>
              <a:t>Concerned</a:t>
            </a:r>
            <a:r>
              <a:rPr lang="tr-TR" sz="2400" dirty="0" smtClean="0">
                <a:latin typeface="Tahoma" pitchFamily="34" charset="0"/>
              </a:rPr>
              <a:t> </a:t>
            </a:r>
            <a:r>
              <a:rPr lang="tr-TR" sz="2400" dirty="0" err="1" smtClean="0">
                <a:latin typeface="Tahoma" pitchFamily="34" charset="0"/>
              </a:rPr>
              <a:t>Journalists</a:t>
            </a:r>
            <a:r>
              <a:rPr lang="tr-TR" sz="2400" dirty="0" smtClean="0">
                <a:latin typeface="Tahoma" pitchFamily="34" charset="0"/>
              </a:rPr>
              <a:t> (İlgili Gazeteciler Komitesi) 20. yüzyılın tam sonunda, gazeteciler üstünde mesleklerinin karakteri hakkında bir araştırma yapmış ve şu ortak görüşe varmışlardır: "Gazeteciliğin ana amacı vatandaşlara özgür bir toplumda hareket etmek için ihtiyaç duydukları doğru ve güvenilir bilgiyi sunmaktır."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836712"/>
            <a:ext cx="7700392" cy="4536504"/>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Bir haberle ilgili ayrıntılı araştırma yaparken hangi kaynakları kullanırsanız kullanın, kaynağın geçerliliğini veya güvenilirliğini göz önünde bulundurmanız son derece önemlidir. Günümüzde herkes profesyonel görünümlü bir Web sitesi tasarlayabilir ya da güvenilir gibi görünen ama aslında yanlış bilgiler içeren bir e-posta adresi açabilir. Bir bilgiye İnternet üstünden erişmeniz, bu bilginin doğru olacağı anlamına gelmez. Gazeteciler bir haberin kullanılıp kullanılamayacağına karar vermek için bütün bilgi kaynaklarının doğruluğunu kanıtlamak zorundadır.</a:t>
            </a:r>
            <a:endParaRPr lang="tr-TR" sz="2400" dirty="0"/>
          </a:p>
        </p:txBody>
      </p:sp>
    </p:spTree>
    <p:extLst>
      <p:ext uri="{BB962C8B-B14F-4D97-AF65-F5344CB8AC3E}">
        <p14:creationId xmlns:p14="http://schemas.microsoft.com/office/powerpoint/2010/main" val="421467437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620688"/>
            <a:ext cx="7700392" cy="5184576"/>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Haberiniz için doğru veya en iyi kaynağı seçip seçmediğinizi değerlendirmenizde yardımcı olacak birkaç yararlı soru:</a:t>
            </a:r>
            <a:br>
              <a:rPr lang="tr-TR" sz="2400" dirty="0"/>
            </a:br>
            <a:r>
              <a:rPr lang="tr-TR" sz="2400" dirty="0"/>
              <a:t>• Bu kaynak kişi bildiklerini nerden biliyor? (Bu kişi bu şeyleri bilebileceği kişisel veya mesleki bir pozisyonda mı?)</a:t>
            </a:r>
            <a:br>
              <a:rPr lang="tr-TR" sz="2400" dirty="0"/>
            </a:br>
            <a:r>
              <a:rPr lang="tr-TR" sz="2400" dirty="0"/>
              <a:t>• Bu bilgiyi öteki kaynaklar ya da belgeler aracılığıyla nasıl teyit edebilirim?</a:t>
            </a:r>
            <a:br>
              <a:rPr lang="tr-TR" sz="2400" dirty="0"/>
            </a:br>
            <a:r>
              <a:rPr lang="tr-TR" sz="2400" dirty="0"/>
              <a:t>• Kaynağımın bakış açısı olayı ne kadar temsil ediyor? (Bu kişi aralarında şahsi bir sorun olduğu için ev sahibi hakkında yüksek sesle şikâyet bildiren tek kişi mi? Yoksa bu kişi ciddi ve haklı sorunları olan bir grup kiracının içinde fikirlerini en açık biçimde belirten kişi mi?)</a:t>
            </a:r>
          </a:p>
        </p:txBody>
      </p:sp>
    </p:spTree>
    <p:extLst>
      <p:ext uri="{BB962C8B-B14F-4D97-AF65-F5344CB8AC3E}">
        <p14:creationId xmlns:p14="http://schemas.microsoft.com/office/powerpoint/2010/main" val="130894385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052736"/>
            <a:ext cx="7700392" cy="4320480"/>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 Bu kaynak geçmişte güvenilir ve inandırıcı olmuş mu?</a:t>
            </a:r>
            <a:br>
              <a:rPr lang="tr-TR" sz="2400" dirty="0"/>
            </a:br>
            <a:r>
              <a:rPr lang="tr-TR" sz="2400" dirty="0"/>
              <a:t>• Bu kaynağı yalnızca kolay bir yol olduğu veya buradan kullanabileceğim bir şeyi elde edebileceğimi bildiğim için mi kullanıyorum?</a:t>
            </a:r>
            <a:br>
              <a:rPr lang="tr-TR" sz="2400" dirty="0"/>
            </a:br>
            <a:r>
              <a:rPr lang="tr-TR" sz="2400" dirty="0"/>
              <a:t>• Kaynağı bu bilgiyi vermeye iten nedir? (Bu kişi kendini iyi veya patronunu kötü göstermeye mi çalışıyor? Neden benimle konuşuyor</a:t>
            </a:r>
            <a:r>
              <a:rPr lang="tr-TR" sz="2400" dirty="0" smtClean="0"/>
              <a:t>?)</a:t>
            </a:r>
            <a:r>
              <a:rPr lang="tr-TR" sz="2400" dirty="0"/>
              <a:t/>
            </a:r>
            <a:br>
              <a:rPr lang="tr-TR" sz="2400" dirty="0"/>
            </a:br>
            <a:r>
              <a:rPr lang="tr-TR" sz="2400" dirty="0"/>
              <a:t/>
            </a:r>
            <a:br>
              <a:rPr lang="tr-TR" sz="2400" dirty="0"/>
            </a:br>
            <a:endParaRPr lang="tr-TR" sz="2400" dirty="0"/>
          </a:p>
        </p:txBody>
      </p:sp>
    </p:spTree>
    <p:extLst>
      <p:ext uri="{BB962C8B-B14F-4D97-AF65-F5344CB8AC3E}">
        <p14:creationId xmlns:p14="http://schemas.microsoft.com/office/powerpoint/2010/main" val="341657749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412776"/>
            <a:ext cx="7700392" cy="316835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Temel Kurallar</a:t>
            </a:r>
            <a:br>
              <a:rPr lang="tr-TR" sz="2400"/>
            </a:br>
            <a:r>
              <a:rPr lang="tr-TR" sz="2400"/>
              <a:t>Çoğu görüşme "kaydedilir", dolayısıyla muhabir söylenen her şeyi kullanıp bunları doğruca görüşme yaptığı kişiye atfedebilir. Kaynağın bunu bilmesi önemlidir; özellikle muhabir gazete veya televizyon haberlerinde çıkmaya alışkın olmayan sıradan kişilerle görüşme yapmışsa.</a:t>
            </a:r>
          </a:p>
        </p:txBody>
      </p:sp>
    </p:spTree>
    <p:extLst>
      <p:ext uri="{BB962C8B-B14F-4D97-AF65-F5344CB8AC3E}">
        <p14:creationId xmlns:p14="http://schemas.microsoft.com/office/powerpoint/2010/main" val="388757277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908720"/>
            <a:ext cx="7700392" cy="4464496"/>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Bilgi kaydedilmeyecekse, muhabir ve kaynak kişi bilginin hangi şartlar altında kullanılacağı hakkında önceden görüş birliğine varmalıdır. "Arka planda" veya "atıfsız" yapılan bir görüşme, genellikle bilginin bir haberde kullanılabileceği, kaynak kişinin sözlerinden doğrudan alıntı yapılabileceği; ancak kişinin adının verilmeyeceği anlamına gelir. Ne var ki, kaynak kişi ve gazeteci kullanılacak tanım hakkında görüş birliğine vardığı sürece, kaynak kişinin kimliği genel bir şekilde verilebilir; sözgelimi, "bir dışişleri bakanlığı yetkilisi" veya "bir şirket mühendisi" gibi.</a:t>
            </a:r>
            <a:endParaRPr lang="tr-TR" sz="2400" dirty="0"/>
          </a:p>
        </p:txBody>
      </p:sp>
    </p:spTree>
    <p:extLst>
      <p:ext uri="{BB962C8B-B14F-4D97-AF65-F5344CB8AC3E}">
        <p14:creationId xmlns:p14="http://schemas.microsoft.com/office/powerpoint/2010/main" val="315691575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052736"/>
            <a:ext cx="7700392" cy="4968552"/>
          </a:xfrm>
        </p:spPr>
        <p:style>
          <a:lnRef idx="0">
            <a:schemeClr val="accent2"/>
          </a:lnRef>
          <a:fillRef idx="3">
            <a:schemeClr val="accent2"/>
          </a:fillRef>
          <a:effectRef idx="3">
            <a:schemeClr val="accent2"/>
          </a:effectRef>
          <a:fontRef idx="minor">
            <a:schemeClr val="lt1"/>
          </a:fontRef>
        </p:style>
        <p:txBody>
          <a:bodyPr>
            <a:noAutofit/>
          </a:bodyPr>
          <a:lstStyle/>
          <a:p>
            <a:r>
              <a:rPr lang="tr-TR" sz="2000" dirty="0"/>
              <a:t>Pek çok haber kuruluşu anonim kaynakların kullanımıyla ilgili politikalar benimsemiştir. Sözgelimi, New York Times gazetesi bu konuda şöyle bir tutum benimsemiştir: "Gazete, güvenilir ve haber değeri taşıyan bir bilgiyi başka türlü yayınlayamayacağı durumlarda, kimliği belirtilmeyen kaynakları kullanır. Bu tür kaynakları kullandığımızda, hem okurlarımızı bilginin güvenilirliği konusunda ikna etmek hem de kaynağı bu bilgiyi vermeye iten nedeni açıklamak yükümlülüğünü kabul ederiz." Muhabirler arka plan görüşme yapmayı kabul etmekte aceleci davranmamalıdır; çünkü kaynak kişiler bilgilerin kaynağı olarak gösterilemeyeceklerini bildikleri için bazen bunu kişisel ya da partizan saldırı olarak kullanmaya çalışırlar. Ayrıca isimsiz bir kaynak kullanıldığında, okuyucunun bilginin inanılırlığını değerlendirmesi daha zorlaşır.</a:t>
            </a:r>
          </a:p>
        </p:txBody>
      </p:sp>
    </p:spTree>
    <p:extLst>
      <p:ext uri="{BB962C8B-B14F-4D97-AF65-F5344CB8AC3E}">
        <p14:creationId xmlns:p14="http://schemas.microsoft.com/office/powerpoint/2010/main" val="132882213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052736"/>
            <a:ext cx="7700392" cy="4320480"/>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Ancak muhabirlerin bilgileri arka plan olarak edinmek zorunlu olduğu zamanlar vardır; çünkü kaynak ancak bu şekilde konuşmayı kabul etmektedir. Diğerlerinin bir muhabirle konuştuğunu öğrenmesi durumunda can güvenliğinden endişe eden bir kaynak kişi, bilgiyi ancak arka plan vermeyi kabul edebilir. Arka plan şeklinde verilmiş bilgiyi kabul edip kullanmaya karar vermeniz açısından size yardımcı olabilecek bazı talimatlar aşağıda belirtilmiştir:</a:t>
            </a:r>
            <a:endParaRPr lang="tr-TR" sz="2400" dirty="0"/>
          </a:p>
        </p:txBody>
      </p:sp>
    </p:spTree>
    <p:extLst>
      <p:ext uri="{BB962C8B-B14F-4D97-AF65-F5344CB8AC3E}">
        <p14:creationId xmlns:p14="http://schemas.microsoft.com/office/powerpoint/2010/main" val="316422358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052736"/>
            <a:ext cx="7700392" cy="3240360"/>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 Haber kamuoyunda çok ses getiren bir gündem konusudur.</a:t>
            </a:r>
            <a:br>
              <a:rPr lang="tr-TR" sz="2400"/>
            </a:br>
            <a:r>
              <a:rPr lang="tr-TR" sz="2400"/>
              <a:t>• Bilgiyi kaydederek almanın hiçbir yolu yoktur.</a:t>
            </a:r>
            <a:br>
              <a:rPr lang="tr-TR" sz="2400"/>
            </a:br>
            <a:r>
              <a:rPr lang="tr-TR" sz="2400"/>
              <a:t>• Kaynak gerçeği bilebilecek bir pozisyondadır.</a:t>
            </a:r>
            <a:br>
              <a:rPr lang="tr-TR" sz="2400"/>
            </a:br>
            <a:r>
              <a:rPr lang="tr-TR" sz="2400"/>
              <a:t>• Siz (haberinizde) kaynağın adını vermemesinin nedenini açıklamaya razısınız.</a:t>
            </a:r>
          </a:p>
        </p:txBody>
      </p:sp>
    </p:spTree>
    <p:extLst>
      <p:ext uri="{BB962C8B-B14F-4D97-AF65-F5344CB8AC3E}">
        <p14:creationId xmlns:p14="http://schemas.microsoft.com/office/powerpoint/2010/main" val="71602411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052736"/>
            <a:ext cx="7700392" cy="3744416"/>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Gazeteciler ayrıca kaynağın kimliğini korumak için ne kadar ileri gideceklerini açıkça söylemelidir. Bazı yargı kurumlarında, gazeteciler bir mahkeme davasında gizli bir kaynağın kimliğini açıklamayı reddettikleri takdirde hapse girme riskiyle karşı karşıya kalabilirler. Eğer gazeteci bir kaynağı korumak için hapse girmeye razı değilse, bunu söylemelidir.</a:t>
            </a:r>
            <a:endParaRPr lang="tr-TR" sz="2400" dirty="0"/>
          </a:p>
        </p:txBody>
      </p:sp>
    </p:spTree>
    <p:extLst>
      <p:ext uri="{BB962C8B-B14F-4D97-AF65-F5344CB8AC3E}">
        <p14:creationId xmlns:p14="http://schemas.microsoft.com/office/powerpoint/2010/main" val="247637892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836712"/>
            <a:ext cx="7700392" cy="532859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Gazetecilerin anlaması gereken önemli bir başka temel kural ise, bir kaynak tarafından sağlanan bilgiye "ambargo" uygulamasıdır. Ambargo, bilginin belirli bir zamana kadar kullanılmaması şartıyla sağlandığı anlamına gelmektedir. Yeni bir politika açıklamayı planlayan bir devlet kurumu, birkaç saat hatta bir gün önceden gazetecilere yazılı bir özet verebilir. Böylece, söz konusu politika basın toplantısı ile resmen açıklanmadan önce muhabirlere bilgiyi sindirmesi için zaman verilir. Bir bilgiyi ambargo altında kullanmayı kabul eden muhabirler, haber belirlenen zamandan önce kamuoyunda yer almadığı sürece bilgiyi belirlenen zamana dek gizli tutmak zorundadırlar.</a:t>
            </a:r>
          </a:p>
        </p:txBody>
      </p:sp>
    </p:spTree>
    <p:extLst>
      <p:ext uri="{BB962C8B-B14F-4D97-AF65-F5344CB8AC3E}">
        <p14:creationId xmlns:p14="http://schemas.microsoft.com/office/powerpoint/2010/main" val="1319029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Yeni geliştirilen teknolojiler sayesinde bilgisayarı olan herkes büyük haber kuruluşları kadar geniş bir şekilde haber yayabilmektedir. Ancak ne kadar iyi yazılmış ve ne kadar sıklıkla güncelleniyor olursa olsun, iyi tasarlanmış bir internet sitesi her zaman güvenilir bir haber kaynağı değildir. Bilginin artık nadir bulunan bir meta olmadığı karmaşık bir dünyada, gazetecinin görevinin her zamankinden daha büyük önem taşıdığı bir gerçektir.</a:t>
            </a:r>
            <a:br>
              <a:rPr lang="tr-TR" sz="2400" dirty="0" smtClean="0">
                <a:latin typeface="Tahoma" pitchFamily="34" charset="0"/>
              </a:rPr>
            </a:b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908720"/>
            <a:ext cx="7700392" cy="4896544"/>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Bilgiyi Doğru Almak</a:t>
            </a:r>
            <a:br>
              <a:rPr lang="tr-TR" sz="2400" dirty="0"/>
            </a:br>
            <a:r>
              <a:rPr lang="tr-TR" sz="2400" dirty="0"/>
              <a:t>İnanılırlık, bir gazetecinin en önemli varlığıdır; doğruluk ise bunu korumanın en iyi yoludur. Muhabirler doğruluğu sağlamak için, bir haber yazısı ile ilgili topladıkları bütün bilgileri iki kez kontrol etmelidir. Muhabirler hata yapabilir; ama bu hatalar çok nadir olmalıdır. Bir Amerikan gazetesi olan </a:t>
            </a:r>
            <a:r>
              <a:rPr lang="tr-TR" sz="2400" dirty="0" err="1"/>
              <a:t>Portland'in</a:t>
            </a:r>
            <a:r>
              <a:rPr lang="tr-TR" sz="2400"/>
              <a:t> </a:t>
            </a:r>
            <a:r>
              <a:rPr lang="tr-TR" sz="2400" smtClean="0"/>
              <a:t>editörü kendi </a:t>
            </a:r>
            <a:r>
              <a:rPr lang="tr-TR" sz="2400" dirty="0"/>
              <a:t>hataları üstünde çalışmış, editörler bu hataların genel olarak üç nedenden kaynaklandığı sonucuna varmışlardır:</a:t>
            </a:r>
            <a:br>
              <a:rPr lang="tr-TR" sz="2400" dirty="0"/>
            </a:br>
            <a:r>
              <a:rPr lang="tr-TR" sz="2400" dirty="0"/>
              <a:t>• Hafızaya bağlı çalışmak;</a:t>
            </a:r>
            <a:br>
              <a:rPr lang="tr-TR" sz="2400" dirty="0"/>
            </a:br>
            <a:r>
              <a:rPr lang="tr-TR" sz="2400" dirty="0"/>
              <a:t>• Tahminde bulunmak;</a:t>
            </a:r>
            <a:br>
              <a:rPr lang="tr-TR" sz="2400" dirty="0"/>
            </a:br>
            <a:r>
              <a:rPr lang="tr-TR" sz="2400" dirty="0"/>
              <a:t>• İkincil kaynaklarla çalışmak.</a:t>
            </a:r>
          </a:p>
        </p:txBody>
      </p:sp>
    </p:spTree>
    <p:extLst>
      <p:ext uri="{BB962C8B-B14F-4D97-AF65-F5344CB8AC3E}">
        <p14:creationId xmlns:p14="http://schemas.microsoft.com/office/powerpoint/2010/main" val="250612426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052736"/>
            <a:ext cx="7700392" cy="2376264"/>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Mükemmel notlar alan ve bu notlara sık sık başvuran, mümkün olduğunda daima birincil kaynakları arayan muhabirler, Amerikalı yayıncı </a:t>
            </a:r>
            <a:r>
              <a:rPr lang="tr-TR" sz="2400" dirty="0" smtClean="0"/>
              <a:t>Joseph </a:t>
            </a:r>
            <a:r>
              <a:rPr lang="tr-TR" sz="2400" dirty="0"/>
              <a:t>Pulitzer'in şu üç gazetecilik kuralına uymakta ötekilerden daha iyidirler: "Doğruluk, doğruluk, doğruluk."</a:t>
            </a:r>
          </a:p>
        </p:txBody>
      </p:sp>
    </p:spTree>
    <p:extLst>
      <p:ext uri="{BB962C8B-B14F-4D97-AF65-F5344CB8AC3E}">
        <p14:creationId xmlns:p14="http://schemas.microsoft.com/office/powerpoint/2010/main" val="49176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Bir propagandacının veya dedikoducu bir kimsenin tersine, gazeteci elindeki bilgileri ayıklayarak, kamuya sunmadan önce bu bilginin ne kadar değerli ve güvenilir olduğuna karar vermektedir. Gazeteciler öyküyü anlatmak için ihtiyaç duydukları bilgiyi toplamakla kalmazlar, aynı zamanda kullanmadan önce bilginin doğruluğunu teyit etmek zorundadırlar. Gazeteciler mümkün olduğunda daima ilk kaynağa güvenirler ve aldıkları bilginin güvenilir olduğunu doğrulamak için çeşitli kaynaklara danışırlar. Ayrıca, birkaç istisnai durum dışında, bilgilerinin kaynağını belirtirler, böylece okur/dinleyici/izleyici haberin güvenilirliğini değerlendirebilir.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908720"/>
            <a:ext cx="7772400" cy="492352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Ancak gazetecilik yalnızca gerçeğe dayalı bilgilerin dağıtılmasından ibaret değildir. Propaganda da gerçeklere dayalı olabilir; ancak bu gerçekler insanların düşüncelerini etkileyecek şekilde sunulur. Daha önce de belirttiğimiz gibi, halkla ilişkiler uzmanları da gerçekleri kullanır; ancak onlar öyküyü kendi açılarından anlatırlar. Öte yandan gazeteciler adil olmak ve tam bir öykü sunmak için çabalar. Doğru, güvenilir ve gerçekliği yansıtan, sadece kendi bakış açılarını yansıtmayan bir öykü sunmaya çalışırlar.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908720"/>
            <a:ext cx="7772400" cy="5018899"/>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Gazetecilik ve diğer bilgi biçimleri arasındaki bir başka ayrım ise şudur: Gazeteciler konu aldıkları insanlardan bağımsız olmaya çalışır. Çalıştığı yer hakkında yazı yazan bir halkla ilişkiler uzmanının, yazısında kuruluşu kötü gösterebilecek bir bilgiye yer vermesi düşünülemez. Öte yandan, bir gazeteci tamamıyla olumlu olmasa da, tam bir tablo sunmaya çalışır. Bir halkla ilişkiler çalışanı ya da reklamcının da her durumda her zaman doğruyu söylemek zorunda değildir. Gazeteci içinse doğruyu söylemek mesleğin ilk kuralıdır.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124744"/>
            <a:ext cx="7772400" cy="4658859"/>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Gazeteciler özgün bir habercilik yaparlar; gerçekleri fikir veya söylentiyle karıştırmazlar ve sağlam redaksiyon kararları verirler. Öteki bilgi satıcılarının aksine, gazeteciler her şeyden önce halka karşı sorumludur. Kanada'nın Montreal gazetesinin görev ahlakı kurallarında belirttiği gibi, "Bir gazetenin en büyük sermayesi dürüstlüğüdür. Bu dürüstlüğe olan saygı çok zor kazanılır ve çok kolay kaybedilir." Bu dürüstlüğü sürdürmek için gazeteciler çıkar çatışmalarından kaçınmaya ve gerçek veya algılanan durumu karıştırmamaya özen gösterir.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764704"/>
            <a:ext cx="7772400" cy="5234923"/>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NESNELLİK VE ADİLLİK: Bu iki kavram gazeteciliğin bilgiyi doğru ve dengeli vermesini sağlamaya yönelik temel kuralları gösterir. Gazetecilikte nesnellik kavramı, yaklaşık yüz yıl önce, o zamanın gazetelerinde yaygın olan sansasyonel ve taraflı yaklaşıma tepki olarak gelişmiştir. "Nesnellik" terimi başta bir gazetecilik yaklaşımı veya yöntemini tanımlamak için kullanılmıştır; bu tanıma göre gazetecilerin haberleri kişisel görüşlerini yansıtmadan veya bir kurumun tarafını tutmadan nesnel bir şekilde sunması gerekir.</a:t>
            </a:r>
            <a:br>
              <a:rPr lang="tr-TR" sz="2400" dirty="0" smtClean="0">
                <a:latin typeface="Tahoma" pitchFamily="34" charset="0"/>
              </a:rPr>
            </a:b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836712"/>
            <a:ext cx="7772400" cy="5184576"/>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Zaman içinde gazetecilerin kendilerinin de nesnel olması istenmiştir. Amerikan gazetesi Washington Post’un genel yayın yönetmeni </a:t>
            </a:r>
            <a:r>
              <a:rPr lang="tr-TR" sz="2400" dirty="0" err="1" smtClean="0">
                <a:latin typeface="Tahoma" pitchFamily="34" charset="0"/>
              </a:rPr>
              <a:t>Leonard</a:t>
            </a:r>
            <a:r>
              <a:rPr lang="tr-TR" sz="2400" dirty="0" smtClean="0">
                <a:latin typeface="Tahoma" pitchFamily="34" charset="0"/>
              </a:rPr>
              <a:t> </a:t>
            </a:r>
            <a:r>
              <a:rPr lang="tr-TR" sz="2400" dirty="0" err="1" smtClean="0">
                <a:latin typeface="Tahoma" pitchFamily="34" charset="0"/>
              </a:rPr>
              <a:t>Downie</a:t>
            </a:r>
            <a:r>
              <a:rPr lang="tr-TR" sz="2400" dirty="0" smtClean="0">
                <a:latin typeface="Tahoma" pitchFamily="34" charset="0"/>
              </a:rPr>
              <a:t> bu kavramı o kadar ciddiye almıştır ki, oy kullanmayı bile reddetmiştir. Ancak bugün pek çok gazeteci tam bir nesnelliğin imkânsız olduğu görüşünü savunmaktadır. 1996 yılında ABD Profesyonel Gazeteciler Birliği "nesnellik" sözcüğünü görev ahlakı kurallarından çıkarmıştır. Sonuçta gazeteciler de insandır. İşlerini ciddiye alırlar ve onların da düşünceleri vardır. Tamamıyla nesnel olduklarını iddia etmeleri, hiçbir değer yargılarının olmadığı anlamına gelir.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908720"/>
            <a:ext cx="7772400" cy="5162915"/>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Oysa gazeteciler kendi düşüncelerinin bilincinde olmaları gerektiğini, bu yolla sürekli bu görüşlerini kontrol edebileceklerini büyük ölçüde kabul etmişlerdir. Okur/izleyici/dinleyici haberden yola çıkarak gazetecinin görüşünün ne olduğunu anlayamamalıdır. Gazeteciler bilgileri doğrulamak için nesnel ve bilimsel bir yöntem kullanmak suretiyle kendi görüşlerini yansıtmayan öyküler aktarabilirler. Başka bir deyişle, haberin kendisi tarafsız ve adil olmalıdır. Gazeteci elbette kişisel olarak taraftır ancak haber yazarken metne kişisel yargılarını karıştırmamalıdır.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rmAutofit/>
          </a:bodyPr>
          <a:lstStyle/>
          <a:p>
            <a:pPr marL="360000" algn="l"/>
            <a:r>
              <a:rPr lang="tr-TR" sz="2400" dirty="0" smtClean="0">
                <a:latin typeface="Tahoma" pitchFamily="34" charset="0"/>
              </a:rPr>
              <a:t>Bir meslek olarak gazetecilik ilk gazetelerin çıkmasıyla birlikte 17. yüzyılda doğmuştur. 1605’te Hollanda’da yayımlanmaya başlanan </a:t>
            </a:r>
            <a:r>
              <a:rPr lang="tr-TR" sz="2400" dirty="0" err="1" smtClean="0">
                <a:latin typeface="Tahoma" pitchFamily="34" charset="0"/>
              </a:rPr>
              <a:t>Wettlycke</a:t>
            </a:r>
            <a:r>
              <a:rPr lang="tr-TR" sz="2400" dirty="0" smtClean="0">
                <a:latin typeface="Tahoma" pitchFamily="34" charset="0"/>
              </a:rPr>
              <a:t> </a:t>
            </a:r>
            <a:r>
              <a:rPr lang="tr-TR" sz="2400" dirty="0" err="1" smtClean="0">
                <a:latin typeface="Tahoma" pitchFamily="34" charset="0"/>
              </a:rPr>
              <a:t>Tydingmen’in</a:t>
            </a:r>
            <a:r>
              <a:rPr lang="tr-TR" sz="2400" dirty="0" smtClean="0">
                <a:latin typeface="Tahoma" pitchFamily="34" charset="0"/>
              </a:rPr>
              <a:t> ardından, 1609’da Strazburg’da çıkan Almanca gazeteler </a:t>
            </a:r>
            <a:r>
              <a:rPr lang="tr-TR" sz="2400" dirty="0" err="1" smtClean="0">
                <a:latin typeface="Tahoma" pitchFamily="34" charset="0"/>
              </a:rPr>
              <a:t>Avisa</a:t>
            </a:r>
            <a:r>
              <a:rPr lang="tr-TR" sz="2400" dirty="0" smtClean="0">
                <a:latin typeface="Tahoma" pitchFamily="34" charset="0"/>
              </a:rPr>
              <a:t> ve </a:t>
            </a:r>
            <a:r>
              <a:rPr lang="tr-TR" sz="2400" dirty="0" err="1" smtClean="0">
                <a:latin typeface="Tahoma" pitchFamily="34" charset="0"/>
              </a:rPr>
              <a:t>Relation</a:t>
            </a:r>
            <a:r>
              <a:rPr lang="tr-TR" sz="2400" dirty="0" smtClean="0">
                <a:latin typeface="Tahoma" pitchFamily="34" charset="0"/>
              </a:rPr>
              <a:t> </a:t>
            </a:r>
            <a:r>
              <a:rPr lang="tr-TR" sz="2400" dirty="0" err="1" smtClean="0">
                <a:latin typeface="Tahoma" pitchFamily="34" charset="0"/>
              </a:rPr>
              <a:t>Oder</a:t>
            </a:r>
            <a:r>
              <a:rPr lang="tr-TR" sz="2400" dirty="0" smtClean="0">
                <a:latin typeface="Tahoma" pitchFamily="34" charset="0"/>
              </a:rPr>
              <a:t> </a:t>
            </a:r>
            <a:r>
              <a:rPr lang="tr-TR" sz="2400" dirty="0" err="1" smtClean="0">
                <a:latin typeface="Tahoma" pitchFamily="34" charset="0"/>
              </a:rPr>
              <a:t>Zeitung</a:t>
            </a:r>
            <a:r>
              <a:rPr lang="tr-TR" sz="2400" dirty="0" smtClean="0">
                <a:latin typeface="Tahoma" pitchFamily="34" charset="0"/>
              </a:rPr>
              <a:t> düzenli yayımlanan gazeteler olmuştur. Fransa’da La </a:t>
            </a:r>
            <a:r>
              <a:rPr lang="tr-TR" sz="2400" dirty="0" err="1" smtClean="0">
                <a:latin typeface="Tahoma" pitchFamily="34" charset="0"/>
              </a:rPr>
              <a:t>Gazetta</a:t>
            </a:r>
            <a:r>
              <a:rPr lang="tr-TR" sz="2400" dirty="0" smtClean="0">
                <a:latin typeface="Tahoma" pitchFamily="34" charset="0"/>
              </a:rPr>
              <a:t> 1631’de çıkmıştır.  İngiltere’de 1625’te, ABD’de ise 1690’da ilk gazeteler yayımlanmıştır.  Ardından diğer Batı ülkelerinde de 17. ve 18.yüzyıl boyunca haftalık, günlük gazeteler birbiri ardında çıkmaya başlamış ve gazete adını verdiğimiz kitle iletişim aracı doğmuştur.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Gazeteciler aynı zamanda adil olmaya ve öyküleri tek taraflı anlatmamaya büyük özen göstermektedir. Karşıt görüşleri arar ve herhangi bir tarafı tutmadan bu görüşleri aktarırlar. Birden fazla gerçeği doğrulamanın yanı sıra, gerçeklerin zıtlaştığı noktalarda farklı görüşleri ararlar. Olaylara tek bir açıdan bakmak, tek bir doğrunun bulunduğu gibi saplantılara sahip olmak, gazetecilikle kesinlikle bağdaşmaz. Gazeteci, demokrasinin de temelini oluşturan çoğulculuğa inanır ve her görüşün haberde temsil edilme hakkı olduğunu bir meslek ilkesi olarak benimser. </a:t>
            </a:r>
            <a:br>
              <a:rPr lang="tr-TR" sz="2400" dirty="0" smtClean="0">
                <a:latin typeface="Tahoma" pitchFamily="34" charset="0"/>
              </a:rPr>
            </a:b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Ancak adillik ile denge aynı şey değildir. Denge, bir öyküde en az iki tarafın olması ve her iki tarafa da eşit ağırlık verilmesidir; ancak bu nadir rastlanan bir durumdur. Öykülerinde böyle yapay bir denge gözeten gazeteciler aslında temelde yanlış bir haber çıkarabilirler. Sözgelimi, bağımsız ekonomistlerin büyük çoğunluğu belirli bir harcama politikasının sonuçları üstünde görüş birliğine varırken, daha küçük bir ekonomist grubu, eski deneyimlerinden yola çıkarak bu politikanın yanlış olduğunu, dolayısıyla farklı bir görüşü savunabilir. Her iki gruba da eşit yer ve zaman ayıran bir öykü, insanları yanlış yönlendirecektir.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980728"/>
            <a:ext cx="7772400" cy="494689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Gazetecilerin önündeki zorluk, haberde yer alan tüm taraflar açısından adil bir şekilde görüşleri yansıtmak ve okur kitlesine tam ve dürüst bir tablo sunabilmektir. Muhabir ve </a:t>
            </a:r>
            <a:r>
              <a:rPr lang="tr-TR" sz="2400" dirty="0" err="1" smtClean="0">
                <a:latin typeface="Tahoma" pitchFamily="34" charset="0"/>
              </a:rPr>
              <a:t>blog</a:t>
            </a:r>
            <a:r>
              <a:rPr lang="tr-TR" sz="2400" dirty="0" smtClean="0">
                <a:latin typeface="Tahoma" pitchFamily="34" charset="0"/>
              </a:rPr>
              <a:t> yazarı Dan </a:t>
            </a:r>
            <a:r>
              <a:rPr lang="tr-TR" sz="2400" dirty="0" err="1" smtClean="0">
                <a:latin typeface="Tahoma" pitchFamily="34" charset="0"/>
              </a:rPr>
              <a:t>Gillmor</a:t>
            </a:r>
            <a:r>
              <a:rPr lang="tr-TR" sz="2400" dirty="0" smtClean="0">
                <a:latin typeface="Tahoma" pitchFamily="34" charset="0"/>
              </a:rPr>
              <a:t>, "Adillik, her şeyden önce farklı görüşleri dinleyip bunları gazeteciliğin içinde birleştirmektir" demektedir. "Adillik, gerçekler bütünüyle bir tarafı desteklerken, bazı gazetecilerin işe yaramaz bir eşitliği sağlamak kaygısıyla karşıt görüşleri de öyküye almak için yalanları veya çarpıtmaları tekrarlaması anlamına gelmemektedir."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052736"/>
            <a:ext cx="7772400" cy="4730867"/>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Bütün dünyadaki gazeteciler bazı ortak özelliklere sahiptir. Hepsi de meraklı ve ısrarcıdır. Olayların neden gerçekleştiğini bilmek isterler ve hayır cevabını kabul etmezler. Güçlü olan onları ürkütmez ve yaptıkları işi çok ciddiye alırlar. </a:t>
            </a:r>
            <a:r>
              <a:rPr lang="tr-TR" sz="2400" dirty="0" err="1" smtClean="0">
                <a:latin typeface="Tahoma" pitchFamily="34" charset="0"/>
              </a:rPr>
              <a:t>British</a:t>
            </a:r>
            <a:r>
              <a:rPr lang="tr-TR" sz="2400" dirty="0" smtClean="0">
                <a:latin typeface="Tahoma" pitchFamily="34" charset="0"/>
              </a:rPr>
              <a:t> </a:t>
            </a:r>
            <a:r>
              <a:rPr lang="tr-TR" sz="2400" dirty="0" err="1" smtClean="0">
                <a:latin typeface="Tahoma" pitchFamily="34" charset="0"/>
              </a:rPr>
              <a:t>Broadcasting</a:t>
            </a:r>
            <a:r>
              <a:rPr lang="tr-TR" sz="2400" dirty="0" smtClean="0">
                <a:latin typeface="Tahoma" pitchFamily="34" charset="0"/>
              </a:rPr>
              <a:t> </a:t>
            </a:r>
            <a:r>
              <a:rPr lang="tr-TR" sz="2400" dirty="0" err="1" smtClean="0">
                <a:latin typeface="Tahoma" pitchFamily="34" charset="0"/>
              </a:rPr>
              <a:t>Company</a:t>
            </a:r>
            <a:r>
              <a:rPr lang="tr-TR" sz="2400" dirty="0" smtClean="0">
                <a:latin typeface="Tahoma" pitchFamily="34" charset="0"/>
              </a:rPr>
              <a:t> (BBC) </a:t>
            </a:r>
            <a:r>
              <a:rPr lang="tr-TR" sz="2400" dirty="0" err="1" smtClean="0">
                <a:latin typeface="Tahoma" pitchFamily="34" charset="0"/>
              </a:rPr>
              <a:t>Radio</a:t>
            </a:r>
            <a:r>
              <a:rPr lang="tr-TR" sz="2400" dirty="0" smtClean="0">
                <a:latin typeface="Tahoma" pitchFamily="34" charset="0"/>
              </a:rPr>
              <a:t> 4'ün editörlerinden biri olan </a:t>
            </a:r>
            <a:r>
              <a:rPr lang="tr-TR" sz="2400" dirty="0" err="1" smtClean="0">
                <a:latin typeface="Tahoma" pitchFamily="34" charset="0"/>
              </a:rPr>
              <a:t>Kevin</a:t>
            </a:r>
            <a:r>
              <a:rPr lang="tr-TR" sz="2400" dirty="0" smtClean="0">
                <a:latin typeface="Tahoma" pitchFamily="34" charset="0"/>
              </a:rPr>
              <a:t> </a:t>
            </a:r>
            <a:r>
              <a:rPr lang="tr-TR" sz="2400" dirty="0" err="1" smtClean="0">
                <a:latin typeface="Tahoma" pitchFamily="34" charset="0"/>
              </a:rPr>
              <a:t>Marsh’e</a:t>
            </a:r>
            <a:r>
              <a:rPr lang="tr-TR" sz="2400" dirty="0" smtClean="0">
                <a:latin typeface="Tahoma" pitchFamily="34" charset="0"/>
              </a:rPr>
              <a:t> göre, iyi bir gazeteci "büyük hakikatleri sıkıca yakalama yeteneğine ve bu hakikatler gerçeklerle örtüşmediği takdirde elinden bırakabilme tevazusuna" sahiptir.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Bir gazetecinin görevi zorluklarla doludur ve karmaşıktır. Washington Post Şirketi'nin eski başkanı Philip </a:t>
            </a:r>
            <a:r>
              <a:rPr lang="tr-TR" sz="2400" dirty="0" err="1" smtClean="0">
                <a:latin typeface="Tahoma" pitchFamily="34" charset="0"/>
              </a:rPr>
              <a:t>Graham'ın</a:t>
            </a:r>
            <a:r>
              <a:rPr lang="tr-TR" sz="2400" dirty="0" smtClean="0">
                <a:latin typeface="Tahoma" pitchFamily="34" charset="0"/>
              </a:rPr>
              <a:t> belirttiği gibi, "Bir gazetecinin görevi, asla anlayamayacağımız bir dünyada, hiçbir zaman tamamlanmayacak olan bir tarihin ilk kabataslaklarını her hafta baştan çıkarmak gibi imkansız bir işi yerine getirmektir.“ Gazeteciliğin klasik tanımları arasına da giren bu kabataslak tarih yazarlığı, ya da tarihe not düşme sorumluluğu, haberciliğin gerçeği ortaya çıkarma ve sunma sorumluluğunun önemini daha da artırır. </a:t>
            </a:r>
            <a:br>
              <a:rPr lang="tr-TR" sz="2400" dirty="0" smtClean="0">
                <a:latin typeface="Tahoma" pitchFamily="34" charset="0"/>
              </a:rPr>
            </a:b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268760"/>
            <a:ext cx="7772400" cy="4442835"/>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Günümüzde gazeteciler tarihin hiçbir döneminde olmadığı kadar haber iletme araçlarına sahiptir; küçük yerel gazetelerden tutun da, dünya çapında yayın yapan televizyon kanalları ile çevrimiçi haber sitelerine kadar. Her bir medya kuruluşunun kendine özgü güçlü ve zayıf yönü vardır. Çoğu ülkede genellikle, günlük gazeteler en büyük personele sahiptir ve yayın yapan medya ajanslarına kıyasla, daha geniş bir konu yelpazesini daha derinlikli bir şekilde sunmaktadır.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124744"/>
            <a:ext cx="7772400" cy="4874883"/>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 Çevrimiçi haber siteleri de buna eklenince, pek çok gazete geleneksel günlük yayın programı sınırlamalarının üstesinden gelmeye başlamıştır. Ne var ki bu gazeteler büyük ölçüde okur-yazar ve varlıklı bir kitleye, yani okuma bilen ve gazete alan ya da gazeteyi internetten okuyabilmek için gerekli bilgisayar erişimine sahip olan kişilere ulaşmaktadır.</a:t>
            </a:r>
            <a:br>
              <a:rPr lang="tr-TR" sz="2400" dirty="0" smtClean="0">
                <a:latin typeface="Tahoma" pitchFamily="34" charset="0"/>
              </a:rPr>
            </a:br>
            <a:r>
              <a:rPr lang="tr-TR" sz="2400" dirty="0" smtClean="0">
                <a:latin typeface="Tahoma" pitchFamily="34" charset="0"/>
              </a:rPr>
              <a:t>İnternet üzerinden yapılan haberciliğin, giderek yaygınlaştığını ve gelecekte muhtemelen diğer haber araçlarını bir araya getiren bir ortak medya olacağı tahmin edilmektedir.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Uzun yıllar, dünyadaki en yaygın haber kaynaklarından biri olan radyo, hız ve kolay erişim avantajına sahiptir. Radyo gazetecileri haberlere hızla ulaşabilirler ve radyosu olan herkes her yerde ve her zaman haberleri dinleyebilir. Radyo muhabirleri haberleri aktarırken kelimelerin yanı sıra ses tonlarını da kullanır; böylece dinleyiciler olayın gerçekten nasıl olduğunu onların seslerinden yola çıkarak hissedebilir. Radyo haberleri günde pek çok kez yayınlanır, dolayısıyla sıklıkla güncellenir. Ancak radyo haberleri kısa bir özeti olarak kalır ve bir gazetenin sunduğu derinlik ve kapsam radyo haberlerinde yer almaz. Diğer yandan radyo, bir haber aracı olarak önemini giderek kaybetmektedir.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Televizyon haberleri ise hem ses hem de görüntü sayesinde izleyicilere sadece neler olduğunu anlatmakla kalmaz, aynı zamanda olanları gösterebilir. Televizyonun güçlü yönlerinden biri de duyguları izleyicilere taşıyıp deneyimleri onlarla paylaşabilmesidir. Daha küçük kameralar, dijital kurgu ve taşınabilir uydu bağlantısı gibi teknolojik gelişmeler televizyonun bir öyküyü yayınlamakta en az radyo kadar hızlı olmasını mümkün kılmıştır. Ancak görüntülere olan bağımlık da olumsuzluk teşkil edebilir. Karmaşık öyküler bazen televizyon haberlerinde yer almaz; çünkü bu haberler görsel olarak cazip değildir.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124744"/>
            <a:ext cx="7772400" cy="4730867"/>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Yakın zamanda, basım ve yayın haberlerinin geleneksel kategorileri arasında bir ayrım ortaya çıkmıştır. ABD’de ve diğer ülkelerde, pek çok haber kuruluşu artık internet de dâhil olmak üzere çeşitli ortamlarda haber üretebilmektedir. Sonsuz biçimde genişletilebilir olan internet, çevrimiçi haberler, basım ve yayın medyasının maruz kaldığı yer ve zaman kısıtlamalarına tabi değildir. Haber siteleri daha fazla bilgi sunup bu bilgileri daha uzun süre yayınlayabilir. Ayrıca kullanıcıların en çok ilgilerini çeken haberleri aramalarına olanak sağlar.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Osmanlı’da ilk gazeteyi Fransız Elçiliği, 1795’de Bulletin </a:t>
            </a:r>
            <a:r>
              <a:rPr lang="tr-TR" sz="2400" dirty="0" err="1" smtClean="0">
                <a:latin typeface="Tahoma" pitchFamily="34" charset="0"/>
              </a:rPr>
              <a:t>des</a:t>
            </a:r>
            <a:r>
              <a:rPr lang="tr-TR" sz="2400" dirty="0" smtClean="0">
                <a:latin typeface="Tahoma" pitchFamily="34" charset="0"/>
              </a:rPr>
              <a:t> </a:t>
            </a:r>
            <a:r>
              <a:rPr lang="tr-TR" sz="2400" dirty="0" err="1" smtClean="0">
                <a:latin typeface="Tahoma" pitchFamily="34" charset="0"/>
              </a:rPr>
              <a:t>Nouvelles</a:t>
            </a:r>
            <a:r>
              <a:rPr lang="tr-TR" sz="2400" dirty="0" smtClean="0">
                <a:latin typeface="Tahoma" pitchFamily="34" charset="0"/>
              </a:rPr>
              <a:t> adıyla çıkarmıştır. İlk Türkçe gazete ise 1831 yılında Takvim-i </a:t>
            </a:r>
            <a:r>
              <a:rPr lang="tr-TR" sz="2400" dirty="0" err="1" smtClean="0">
                <a:latin typeface="Tahoma" pitchFamily="34" charset="0"/>
              </a:rPr>
              <a:t>Vekayi</a:t>
            </a:r>
            <a:r>
              <a:rPr lang="tr-TR" sz="2400" dirty="0" smtClean="0">
                <a:latin typeface="Tahoma" pitchFamily="34" charset="0"/>
              </a:rPr>
              <a:t> adıyla yayımlanmıştır. Türk basın tarihinin başlangıcı kabul edilen bu gazete devlet tarafından yayımlanan resmi nitelikte bir gazetedir. Haftalık olarak çıkan gazete, düzenli olmasa da yayınını 1922 yılına kadar sürdürmüştür. Haber vermek yerine, kanunlar, tüzükler ve devletin halka söylemek istediklerini ileten resmi bir yayın organı olmuştur.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124744"/>
            <a:ext cx="7772400" cy="4730867"/>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Gazete, radyo ve televizyon istasyonlarına bağlı çevrimiçi haber siteleri, bağlı oldukları yerle fazlasıyla benzerlik gösterebilir. Bu siteler öykülerini fotoğraflarla destekleyebilir ve pek çoğu da öykülerin kısa videolarını ya da tam haber yayınını sunabilir. Ayrıca abonelerinin daha sonra bakmak üzere dosyaları bir bilgisayara veya taşınabilir bir diske indirmelerini sağlamak için dosyaları internette yayınlamak suretiyle bir "</a:t>
            </a:r>
            <a:r>
              <a:rPr lang="tr-TR" sz="2400" dirty="0" err="1" smtClean="0">
                <a:latin typeface="Tahoma" pitchFamily="34" charset="0"/>
              </a:rPr>
              <a:t>podcast</a:t>
            </a:r>
            <a:r>
              <a:rPr lang="tr-TR" sz="2400" dirty="0" smtClean="0">
                <a:latin typeface="Tahoma" pitchFamily="34" charset="0"/>
              </a:rPr>
              <a:t>" versiyonu da sunabilirler.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124744"/>
            <a:ext cx="7772400" cy="4658859"/>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Bazı sitelerde bir öykü metnini okuyabilir veya yazarı okurken dinleyebilirsiniz. Haber kuruluşları kendi web </a:t>
            </a:r>
            <a:r>
              <a:rPr lang="tr-TR" sz="2400" dirty="0" err="1" smtClean="0">
                <a:latin typeface="Tahoma" pitchFamily="34" charset="0"/>
              </a:rPr>
              <a:t>log'larını</a:t>
            </a:r>
            <a:r>
              <a:rPr lang="tr-TR" sz="2400" dirty="0" smtClean="0">
                <a:latin typeface="Tahoma" pitchFamily="34" charset="0"/>
              </a:rPr>
              <a:t> (yaygın ve kısaltılmış deyişle "</a:t>
            </a:r>
            <a:r>
              <a:rPr lang="tr-TR" sz="2400" dirty="0" err="1" smtClean="0">
                <a:latin typeface="Tahoma" pitchFamily="34" charset="0"/>
              </a:rPr>
              <a:t>blog</a:t>
            </a:r>
            <a:r>
              <a:rPr lang="tr-TR" sz="2400" dirty="0" smtClean="0">
                <a:latin typeface="Tahoma" pitchFamily="34" charset="0"/>
              </a:rPr>
              <a:t>") yayınlayıp gazetecilere hazırlamakta oldukları öyküler ve haber odalarında verilen kararlarla ilgili çevrimiçi günlük tutma imkânı da sunmaktadır. Dolayısıyla medya kuruluşlarının basılı gazete, radyo, televizyon ve internet medyasını aynı anda ve birbirlerini destekleyecek şekilde kullanmaları tüm dünyada yaygın bir gazetecilik tarzı olmuştur.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340768"/>
            <a:ext cx="7772400" cy="4370827"/>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Sürekli bir değişim içinde olan bu haber dünyasında, pek çok gazeteci kendilerinden beklenen işi yapmak için başka becerilere de ihtiyaç duyduklarını fark etmektedir. Muhabirlerden gazete için kaynaklarla görüşme yapıp öykü yazmanın yanı sıra, internette kullanılmak üzere fotoğraf çekmeleri de beklenebilir. Editörlerden muhabirlerin taslaklarını kontrol etmenin ve manşet yazmanın yanı sıra, internette haber yayınlamaları da istenebilir.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340768"/>
            <a:ext cx="7772400" cy="4298819"/>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Fotoğrafçılar resim çekmenin yanı sıra hareketli görüntü çekmek, hatta resimlerini desteklemek için metin yazmak zorunda kalabilir. Pek çok haber kuruluşu, haber odalarında yeni görevlere soyunan gazetecilere eğitim sunmaktadır. Ayrıca gazetecilik eğitimi veren bazı eğitimciler, öğrencilerine ileride ihtiyaç duyabilecekleri çeşitli becerileri kazandırmak için artık "uyum müfredatı" adını verdikleri bir müfredatı uygulamaya koymuştur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628800"/>
            <a:ext cx="7772400" cy="4010787"/>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Ancak bütün bu yeni gerekliliklere rağmen, iyi gazeteciliğin özü değişmemiştir. Bill </a:t>
            </a:r>
            <a:r>
              <a:rPr lang="tr-TR" sz="2400" dirty="0" err="1" smtClean="0">
                <a:latin typeface="Tahoma" pitchFamily="34" charset="0"/>
              </a:rPr>
              <a:t>Kovach</a:t>
            </a:r>
            <a:r>
              <a:rPr lang="tr-TR" sz="2400" dirty="0" smtClean="0">
                <a:latin typeface="Tahoma" pitchFamily="34" charset="0"/>
              </a:rPr>
              <a:t> ve </a:t>
            </a:r>
            <a:r>
              <a:rPr lang="tr-TR" sz="2400" dirty="0" err="1" smtClean="0">
                <a:latin typeface="Tahoma" pitchFamily="34" charset="0"/>
              </a:rPr>
              <a:t>Tom</a:t>
            </a:r>
            <a:r>
              <a:rPr lang="tr-TR" sz="2400" dirty="0" smtClean="0">
                <a:latin typeface="Tahoma" pitchFamily="34" charset="0"/>
              </a:rPr>
              <a:t> </a:t>
            </a:r>
            <a:r>
              <a:rPr lang="tr-TR" sz="2400" dirty="0" err="1" smtClean="0">
                <a:latin typeface="Tahoma" pitchFamily="34" charset="0"/>
              </a:rPr>
              <a:t>Rosenstiel’ın</a:t>
            </a:r>
            <a:r>
              <a:rPr lang="tr-TR" sz="2400" dirty="0" smtClean="0">
                <a:latin typeface="Tahoma" pitchFamily="34" charset="0"/>
              </a:rPr>
              <a:t> Gazeteciliği Esasları: Habercilerin Bilmesi ve Halkın Beklemesi Gerekenler adlı kitaplarında belirttikleri gibi, demokratik bir toplumda gazetecilerin hemfikir oldukları ve vatandaşların beklemeye hakkı olduğu hususlara dair açık ve net prensipler vardır:</a:t>
            </a:r>
            <a:br>
              <a:rPr lang="tr-TR" sz="2400" dirty="0" smtClean="0">
                <a:latin typeface="Tahoma" pitchFamily="34" charset="0"/>
              </a:rPr>
            </a:b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lvl="0" algn="l"/>
            <a:r>
              <a:rPr lang="tr-TR" sz="2400" dirty="0" smtClean="0">
                <a:latin typeface="Tahoma" pitchFamily="34" charset="0"/>
              </a:rPr>
              <a:t>Gazeteciliğin ilk yükümlülüğü gerçek haberdir.</a:t>
            </a:r>
            <a:br>
              <a:rPr lang="tr-TR" sz="2400" dirty="0" smtClean="0">
                <a:latin typeface="Tahoma" pitchFamily="34" charset="0"/>
              </a:rPr>
            </a:br>
            <a:r>
              <a:rPr lang="tr-TR" sz="2400" dirty="0" smtClean="0">
                <a:latin typeface="Tahoma" pitchFamily="34" charset="0"/>
              </a:rPr>
              <a:t>Sadakatle bağlı olacağı ilk merci halktır.</a:t>
            </a:r>
            <a:br>
              <a:rPr lang="tr-TR" sz="2400" dirty="0" smtClean="0">
                <a:latin typeface="Tahoma" pitchFamily="34" charset="0"/>
              </a:rPr>
            </a:br>
            <a:r>
              <a:rPr lang="tr-TR" sz="2400" dirty="0" smtClean="0">
                <a:latin typeface="Tahoma" pitchFamily="34" charset="0"/>
              </a:rPr>
              <a:t>Özünde gerçeği teyit etme disiplini yatar.</a:t>
            </a:r>
            <a:br>
              <a:rPr lang="tr-TR" sz="2400" dirty="0" smtClean="0">
                <a:latin typeface="Tahoma" pitchFamily="34" charset="0"/>
              </a:rPr>
            </a:br>
            <a:r>
              <a:rPr lang="tr-TR" sz="2400" dirty="0" smtClean="0">
                <a:latin typeface="Tahoma" pitchFamily="34" charset="0"/>
              </a:rPr>
              <a:t>Bu mesleği icra edenler, konu aldıkları kişilerden veya olaylardan bağımsız kalmayı başarmalıdırlar.</a:t>
            </a:r>
            <a:br>
              <a:rPr lang="tr-TR" sz="2400" dirty="0" smtClean="0">
                <a:latin typeface="Tahoma" pitchFamily="34" charset="0"/>
              </a:rPr>
            </a:br>
            <a:r>
              <a:rPr lang="tr-TR" sz="2400" dirty="0" smtClean="0">
                <a:latin typeface="Tahoma" pitchFamily="34" charset="0"/>
              </a:rPr>
              <a:t>Gazetecilik, bağımsız ve yaptırımı olan bir gözlemci görevi görmelidir.</a:t>
            </a:r>
            <a:br>
              <a:rPr lang="tr-TR" sz="2400" dirty="0" smtClean="0">
                <a:latin typeface="Tahoma" pitchFamily="34" charset="0"/>
              </a:rPr>
            </a:br>
            <a:r>
              <a:rPr lang="tr-TR" sz="2400" dirty="0" smtClean="0">
                <a:latin typeface="Tahoma" pitchFamily="34" charset="0"/>
              </a:rPr>
              <a:t>Kamuoyuna açık bir eleştiri ve uzlaşma platformu sağlamalıdır.</a:t>
            </a:r>
            <a:br>
              <a:rPr lang="tr-TR" sz="2400" dirty="0" smtClean="0">
                <a:latin typeface="Tahoma" pitchFamily="34" charset="0"/>
              </a:rPr>
            </a:br>
            <a:r>
              <a:rPr lang="tr-TR" sz="2400" dirty="0" smtClean="0">
                <a:latin typeface="Tahoma" pitchFamily="34" charset="0"/>
              </a:rPr>
              <a:t>Önemli olanı ilginç ve alakalı kılmak için çabalamalıdır.</a:t>
            </a:r>
            <a:br>
              <a:rPr lang="tr-TR" sz="2400" dirty="0" smtClean="0">
                <a:latin typeface="Tahoma" pitchFamily="34" charset="0"/>
              </a:rPr>
            </a:br>
            <a:r>
              <a:rPr lang="tr-TR" sz="2400" dirty="0" smtClean="0">
                <a:latin typeface="Tahoma" pitchFamily="34" charset="0"/>
              </a:rPr>
              <a:t>Haberleri kapsamlı ve dengeli oranda tutmalıdır.</a:t>
            </a:r>
            <a:br>
              <a:rPr lang="tr-TR" sz="2400" dirty="0" smtClean="0">
                <a:latin typeface="Tahoma" pitchFamily="34" charset="0"/>
              </a:rPr>
            </a:br>
            <a:r>
              <a:rPr lang="tr-TR" sz="2400" dirty="0" smtClean="0">
                <a:latin typeface="Tahoma" pitchFamily="34" charset="0"/>
              </a:rPr>
              <a:t>Mesleği icra edenlerin kendi inisiyatiflerini kullanmalarına olanak tanınmalıdır.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Bu değerler, gazeteciliği diğer bütün iletişim biçimlerinden ayırmaktadır. Bu değerlere bağlı kalmak kolay değildir. Gazeteciler bu standartlardan taviz vermemek için hemen hemen her gün baskıyla karşılaşmaktadır. Ancak bu değerleri asla unutmamak, gazeteciliğin öncelikli işlevini yerine getirmesinin, yani vatandaşlara hayatları hakkında karar vermek için ihtiyaç duydukları bilgiyi sağlamasının en iyi yoludur.</a:t>
            </a:r>
            <a:br>
              <a:rPr lang="tr-TR" sz="2400" dirty="0" smtClean="0">
                <a:latin typeface="Tahoma" pitchFamily="34" charset="0"/>
              </a:rPr>
            </a:b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47667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FARKLI BASIN SİSTEMLERİ</a:t>
            </a:r>
            <a:br>
              <a:rPr lang="tr-TR" sz="2400" dirty="0">
                <a:latin typeface="Tahoma" pitchFamily="34" charset="0"/>
              </a:rPr>
            </a:br>
            <a:r>
              <a:rPr lang="tr-TR" sz="2400" b="1" dirty="0" smtClean="0">
                <a:latin typeface="Tahoma" pitchFamily="34" charset="0"/>
              </a:rPr>
              <a:t>Otoriter Kuram</a:t>
            </a:r>
            <a:r>
              <a:rPr lang="tr-TR" sz="2400" dirty="0" smtClean="0">
                <a:latin typeface="Tahoma" pitchFamily="34" charset="0"/>
              </a:rPr>
              <a:t/>
            </a:r>
            <a:br>
              <a:rPr lang="tr-TR" sz="2400" dirty="0" smtClean="0">
                <a:latin typeface="Tahoma" pitchFamily="34" charset="0"/>
              </a:rPr>
            </a:br>
            <a:r>
              <a:rPr lang="tr-TR" sz="2400" dirty="0" smtClean="0">
                <a:latin typeface="Tahoma" pitchFamily="34" charset="0"/>
              </a:rPr>
              <a:t>Avrupa’da </a:t>
            </a:r>
            <a:r>
              <a:rPr lang="tr-TR" sz="2400" dirty="0">
                <a:latin typeface="Tahoma" pitchFamily="34" charset="0"/>
              </a:rPr>
              <a:t>hareketli </a:t>
            </a:r>
            <a:r>
              <a:rPr lang="tr-TR" sz="2400" dirty="0" smtClean="0">
                <a:latin typeface="Tahoma" pitchFamily="34" charset="0"/>
              </a:rPr>
              <a:t>harfleri </a:t>
            </a:r>
            <a:r>
              <a:rPr lang="tr-TR" sz="2400" dirty="0">
                <a:latin typeface="Tahoma" pitchFamily="34" charset="0"/>
              </a:rPr>
              <a:t>kullanan </a:t>
            </a:r>
            <a:r>
              <a:rPr lang="tr-TR" sz="2400" dirty="0" smtClean="0">
                <a:latin typeface="Tahoma" pitchFamily="34" charset="0"/>
              </a:rPr>
              <a:t>matbaanın 1440’lı yıllarda </a:t>
            </a:r>
            <a:r>
              <a:rPr lang="tr-TR" sz="2400" dirty="0">
                <a:latin typeface="Tahoma" pitchFamily="34" charset="0"/>
              </a:rPr>
              <a:t>Johann </a:t>
            </a:r>
            <a:r>
              <a:rPr lang="tr-TR" sz="2400" dirty="0" smtClean="0">
                <a:latin typeface="Tahoma" pitchFamily="34" charset="0"/>
              </a:rPr>
              <a:t>Gutenberg tarafından geliştirilmesinden </a:t>
            </a:r>
            <a:r>
              <a:rPr lang="tr-TR" sz="2400" dirty="0">
                <a:latin typeface="Tahoma" pitchFamily="34" charset="0"/>
              </a:rPr>
              <a:t>ve bu </a:t>
            </a:r>
            <a:r>
              <a:rPr lang="tr-TR" sz="2400" dirty="0" smtClean="0">
                <a:latin typeface="Tahoma" pitchFamily="34" charset="0"/>
              </a:rPr>
              <a:t>tekniğin yaygınlaşması sonrasında gazeteciliğin 1600’lerin başında </a:t>
            </a:r>
            <a:r>
              <a:rPr lang="tr-TR" sz="2400" dirty="0">
                <a:latin typeface="Tahoma" pitchFamily="34" charset="0"/>
              </a:rPr>
              <a:t>ivme </a:t>
            </a:r>
            <a:r>
              <a:rPr lang="tr-TR" sz="2400" dirty="0" smtClean="0">
                <a:latin typeface="Tahoma" pitchFamily="34" charset="0"/>
              </a:rPr>
              <a:t>kazandığı </a:t>
            </a:r>
            <a:r>
              <a:rPr lang="tr-TR" sz="2400" dirty="0">
                <a:latin typeface="Tahoma" pitchFamily="34" charset="0"/>
              </a:rPr>
              <a:t>dönem, </a:t>
            </a:r>
            <a:r>
              <a:rPr lang="tr-TR" sz="2400" dirty="0" smtClean="0">
                <a:latin typeface="Tahoma" pitchFamily="34" charset="0"/>
              </a:rPr>
              <a:t>toplumların monarşi </a:t>
            </a:r>
            <a:r>
              <a:rPr lang="tr-TR" sz="2400" dirty="0">
                <a:latin typeface="Tahoma" pitchFamily="34" charset="0"/>
              </a:rPr>
              <a:t>rejimleri </a:t>
            </a:r>
            <a:r>
              <a:rPr lang="tr-TR" sz="2400" dirty="0" smtClean="0">
                <a:latin typeface="Tahoma" pitchFamily="34" charset="0"/>
              </a:rPr>
              <a:t>altında yönetildiği </a:t>
            </a:r>
            <a:r>
              <a:rPr lang="tr-TR" sz="2400" dirty="0">
                <a:latin typeface="Tahoma" pitchFamily="34" charset="0"/>
              </a:rPr>
              <a:t>ve otoriter </a:t>
            </a:r>
            <a:r>
              <a:rPr lang="tr-TR" sz="2400" dirty="0" smtClean="0">
                <a:latin typeface="Tahoma" pitchFamily="34" charset="0"/>
              </a:rPr>
              <a:t>kuralların </a:t>
            </a:r>
            <a:r>
              <a:rPr lang="tr-TR" sz="2400" dirty="0">
                <a:latin typeface="Tahoma" pitchFamily="34" charset="0"/>
              </a:rPr>
              <a:t>geçerli </a:t>
            </a:r>
            <a:r>
              <a:rPr lang="tr-TR" sz="2400" dirty="0" smtClean="0">
                <a:latin typeface="Tahoma" pitchFamily="34" charset="0"/>
              </a:rPr>
              <a:t>olduğu yıllardır</a:t>
            </a:r>
            <a:r>
              <a:rPr lang="tr-TR" sz="2400" dirty="0">
                <a:latin typeface="Tahoma" pitchFamily="34" charset="0"/>
              </a:rPr>
              <a:t>. Bu nedenle </a:t>
            </a:r>
            <a:r>
              <a:rPr lang="tr-TR" sz="2400" dirty="0" smtClean="0">
                <a:latin typeface="Tahoma" pitchFamily="34" charset="0"/>
              </a:rPr>
              <a:t>17</a:t>
            </a:r>
            <a:r>
              <a:rPr lang="tr-TR" sz="2400" dirty="0">
                <a:latin typeface="Tahoma" pitchFamily="34" charset="0"/>
              </a:rPr>
              <a:t>. </a:t>
            </a:r>
            <a:r>
              <a:rPr lang="tr-TR" sz="2400" dirty="0" smtClean="0">
                <a:latin typeface="Tahoma" pitchFamily="34" charset="0"/>
              </a:rPr>
              <a:t>yüzyılda yayımlanan </a:t>
            </a:r>
            <a:r>
              <a:rPr lang="tr-TR" sz="2400" dirty="0">
                <a:latin typeface="Tahoma" pitchFamily="34" charset="0"/>
              </a:rPr>
              <a:t>özel ya da kamusal sahiplik </a:t>
            </a:r>
            <a:r>
              <a:rPr lang="tr-TR" sz="2400" dirty="0" smtClean="0">
                <a:latin typeface="Tahoma" pitchFamily="34" charset="0"/>
              </a:rPr>
              <a:t>yapısıyla çıkarılan </a:t>
            </a:r>
            <a:r>
              <a:rPr lang="tr-TR" sz="2400" dirty="0">
                <a:latin typeface="Tahoma" pitchFamily="34" charset="0"/>
              </a:rPr>
              <a:t>gazeteler, </a:t>
            </a:r>
            <a:r>
              <a:rPr lang="tr-TR" sz="2400" dirty="0" smtClean="0">
                <a:latin typeface="Tahoma" pitchFamily="34" charset="0"/>
              </a:rPr>
              <a:t>devlete ya </a:t>
            </a:r>
            <a:r>
              <a:rPr lang="tr-TR" sz="2400" dirty="0">
                <a:latin typeface="Tahoma" pitchFamily="34" charset="0"/>
              </a:rPr>
              <a:t>da hükümete hizmet eden, hükümetin </a:t>
            </a:r>
            <a:r>
              <a:rPr lang="tr-TR" sz="2400" dirty="0" smtClean="0">
                <a:latin typeface="Tahoma" pitchFamily="34" charset="0"/>
              </a:rPr>
              <a:t>politikalarını </a:t>
            </a:r>
            <a:r>
              <a:rPr lang="tr-TR" sz="2400" dirty="0">
                <a:latin typeface="Tahoma" pitchFamily="34" charset="0"/>
              </a:rPr>
              <a:t>destekleyen ya da </a:t>
            </a:r>
            <a:r>
              <a:rPr lang="tr-TR" sz="2400" dirty="0" smtClean="0">
                <a:latin typeface="Tahoma" pitchFamily="34" charset="0"/>
              </a:rPr>
              <a:t>geliştiren</a:t>
            </a:r>
            <a:r>
              <a:rPr lang="tr-TR" sz="2400" dirty="0">
                <a:latin typeface="Tahoma" pitchFamily="34" charset="0"/>
              </a:rPr>
              <a:t/>
            </a:r>
            <a:br>
              <a:rPr lang="tr-TR" sz="2400" dirty="0">
                <a:latin typeface="Tahoma" pitchFamily="34" charset="0"/>
              </a:rPr>
            </a:br>
            <a:r>
              <a:rPr lang="tr-TR" sz="2400" dirty="0">
                <a:latin typeface="Tahoma" pitchFamily="34" charset="0"/>
              </a:rPr>
              <a:t>yönde </a:t>
            </a:r>
            <a:r>
              <a:rPr lang="tr-TR" sz="2400" dirty="0" smtClean="0">
                <a:latin typeface="Tahoma" pitchFamily="34" charset="0"/>
              </a:rPr>
              <a:t>yayın anlayışına </a:t>
            </a:r>
            <a:r>
              <a:rPr lang="tr-TR" sz="2400" dirty="0">
                <a:latin typeface="Tahoma" pitchFamily="34" charset="0"/>
              </a:rPr>
              <a:t>sahiptir. </a:t>
            </a:r>
            <a:r>
              <a:rPr lang="tr-TR" sz="2400" dirty="0" smtClean="0">
                <a:latin typeface="Tahoma" pitchFamily="34" charset="0"/>
              </a:rPr>
              <a:t>Basın bu dönemde hükümet </a:t>
            </a:r>
            <a:r>
              <a:rPr lang="tr-TR" sz="2400" dirty="0">
                <a:latin typeface="Tahoma" pitchFamily="34" charset="0"/>
              </a:rPr>
              <a:t>otoritesine </a:t>
            </a:r>
            <a:r>
              <a:rPr lang="tr-TR" sz="2400" dirty="0" smtClean="0">
                <a:latin typeface="Tahoma" pitchFamily="34" charset="0"/>
              </a:rPr>
              <a:t>bağlı olmuştur.</a:t>
            </a:r>
            <a:endParaRPr lang="tr-TR" sz="2400" dirty="0">
              <a:latin typeface="Tahoma" pitchFamily="34" charset="0"/>
            </a:endParaRPr>
          </a:p>
        </p:txBody>
      </p:sp>
    </p:spTree>
    <p:extLst>
      <p:ext uri="{BB962C8B-B14F-4D97-AF65-F5344CB8AC3E}">
        <p14:creationId xmlns:p14="http://schemas.microsoft.com/office/powerpoint/2010/main" val="7187303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60648"/>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Bu </a:t>
            </a:r>
            <a:r>
              <a:rPr lang="tr-TR" sz="2400" dirty="0" smtClean="0">
                <a:latin typeface="Tahoma" pitchFamily="34" charset="0"/>
              </a:rPr>
              <a:t>anlayışa </a:t>
            </a:r>
            <a:r>
              <a:rPr lang="tr-TR" sz="2400" dirty="0">
                <a:latin typeface="Tahoma" pitchFamily="34" charset="0"/>
              </a:rPr>
              <a:t>göre </a:t>
            </a:r>
            <a:r>
              <a:rPr lang="tr-TR" sz="2400" dirty="0" smtClean="0">
                <a:latin typeface="Tahoma" pitchFamily="34" charset="0"/>
              </a:rPr>
              <a:t>yayıncılar </a:t>
            </a:r>
            <a:r>
              <a:rPr lang="tr-TR" sz="2400" dirty="0">
                <a:latin typeface="Tahoma" pitchFamily="34" charset="0"/>
              </a:rPr>
              <a:t>kimi zaman gazete </a:t>
            </a:r>
            <a:r>
              <a:rPr lang="tr-TR" sz="2400" dirty="0" smtClean="0">
                <a:latin typeface="Tahoma" pitchFamily="34" charset="0"/>
              </a:rPr>
              <a:t>çıkarabilmek </a:t>
            </a:r>
            <a:r>
              <a:rPr lang="tr-TR" sz="2400" dirty="0">
                <a:latin typeface="Tahoma" pitchFamily="34" charset="0"/>
              </a:rPr>
              <a:t>için </a:t>
            </a:r>
            <a:r>
              <a:rPr lang="tr-TR" sz="2400" dirty="0" smtClean="0">
                <a:latin typeface="Tahoma" pitchFamily="34" charset="0"/>
              </a:rPr>
              <a:t>hükümetten “izin </a:t>
            </a:r>
            <a:r>
              <a:rPr lang="tr-TR" sz="2400" dirty="0">
                <a:latin typeface="Tahoma" pitchFamily="34" charset="0"/>
              </a:rPr>
              <a:t>almak” </a:t>
            </a:r>
            <a:r>
              <a:rPr lang="tr-TR" sz="2400" dirty="0" smtClean="0">
                <a:latin typeface="Tahoma" pitchFamily="34" charset="0"/>
              </a:rPr>
              <a:t>anlamına </a:t>
            </a:r>
            <a:r>
              <a:rPr lang="tr-TR" sz="2400" dirty="0">
                <a:latin typeface="Tahoma" pitchFamily="34" charset="0"/>
              </a:rPr>
              <a:t>gelen “patent”, “lisans” ya da “ruhsat” almak zorunda</a:t>
            </a:r>
            <a:br>
              <a:rPr lang="tr-TR" sz="2400" dirty="0">
                <a:latin typeface="Tahoma" pitchFamily="34" charset="0"/>
              </a:rPr>
            </a:br>
            <a:r>
              <a:rPr lang="tr-TR" sz="2400" dirty="0" smtClean="0">
                <a:latin typeface="Tahoma" pitchFamily="34" charset="0"/>
              </a:rPr>
              <a:t>kalmışlar </a:t>
            </a:r>
            <a:r>
              <a:rPr lang="tr-TR" sz="2400" dirty="0">
                <a:latin typeface="Tahoma" pitchFamily="34" charset="0"/>
              </a:rPr>
              <a:t>ya da matbaa esnaf ya da derneklerinin düzenlemeleriyle </a:t>
            </a:r>
            <a:r>
              <a:rPr lang="tr-TR" sz="2400" dirty="0" smtClean="0">
                <a:latin typeface="Tahoma" pitchFamily="34" charset="0"/>
              </a:rPr>
              <a:t>karşı karşıya gelmişlerdir</a:t>
            </a:r>
            <a:r>
              <a:rPr lang="tr-TR" sz="2400" dirty="0">
                <a:latin typeface="Tahoma" pitchFamily="34" charset="0"/>
              </a:rPr>
              <a:t>. Hükümetin </a:t>
            </a:r>
            <a:r>
              <a:rPr lang="tr-TR" sz="2400" dirty="0" smtClean="0">
                <a:latin typeface="Tahoma" pitchFamily="34" charset="0"/>
              </a:rPr>
              <a:t>doğrudan </a:t>
            </a:r>
            <a:r>
              <a:rPr lang="tr-TR" sz="2400" dirty="0">
                <a:latin typeface="Tahoma" pitchFamily="34" charset="0"/>
              </a:rPr>
              <a:t>sansürü </a:t>
            </a:r>
            <a:r>
              <a:rPr lang="tr-TR" sz="2400" dirty="0" smtClean="0">
                <a:latin typeface="Tahoma" pitchFamily="34" charset="0"/>
              </a:rPr>
              <a:t>şeklinde </a:t>
            </a:r>
            <a:r>
              <a:rPr lang="tr-TR" sz="2400" dirty="0">
                <a:latin typeface="Tahoma" pitchFamily="34" charset="0"/>
              </a:rPr>
              <a:t>de görülen kimi </a:t>
            </a:r>
            <a:r>
              <a:rPr lang="tr-TR" sz="2400" dirty="0" smtClean="0">
                <a:latin typeface="Tahoma" pitchFamily="34" charset="0"/>
              </a:rPr>
              <a:t>uygulamalar nedeniyle iktidarları eleştirmek </a:t>
            </a:r>
            <a:r>
              <a:rPr lang="tr-TR" sz="2400" dirty="0">
                <a:latin typeface="Tahoma" pitchFamily="34" charset="0"/>
              </a:rPr>
              <a:t>pek de mümkün </a:t>
            </a:r>
            <a:r>
              <a:rPr lang="tr-TR" sz="2400" dirty="0" smtClean="0">
                <a:latin typeface="Tahoma" pitchFamily="34" charset="0"/>
              </a:rPr>
              <a:t>olmamıştır</a:t>
            </a:r>
            <a:r>
              <a:rPr lang="tr-TR" sz="2400" dirty="0">
                <a:latin typeface="Tahoma" pitchFamily="34" charset="0"/>
              </a:rPr>
              <a:t>. Çünkü bu </a:t>
            </a:r>
            <a:r>
              <a:rPr lang="tr-TR" sz="2400" dirty="0" smtClean="0">
                <a:latin typeface="Tahoma" pitchFamily="34" charset="0"/>
              </a:rPr>
              <a:t>anlayışta</a:t>
            </a:r>
            <a:r>
              <a:rPr lang="tr-TR" sz="2400" dirty="0">
                <a:latin typeface="Tahoma" pitchFamily="34" charset="0"/>
              </a:rPr>
              <a:t/>
            </a:r>
            <a:br>
              <a:rPr lang="tr-TR" sz="2400" dirty="0">
                <a:latin typeface="Tahoma" pitchFamily="34" charset="0"/>
              </a:rPr>
            </a:br>
            <a:r>
              <a:rPr lang="tr-TR" sz="2400" dirty="0" smtClean="0">
                <a:latin typeface="Tahoma" pitchFamily="34" charset="0"/>
              </a:rPr>
              <a:t>basının </a:t>
            </a:r>
            <a:r>
              <a:rPr lang="tr-TR" sz="2400" dirty="0">
                <a:latin typeface="Tahoma" pitchFamily="34" charset="0"/>
              </a:rPr>
              <a:t>temel </a:t>
            </a:r>
            <a:r>
              <a:rPr lang="tr-TR" sz="2400" dirty="0" smtClean="0">
                <a:latin typeface="Tahoma" pitchFamily="34" charset="0"/>
              </a:rPr>
              <a:t>amacı, </a:t>
            </a:r>
            <a:r>
              <a:rPr lang="tr-TR" sz="2400" dirty="0">
                <a:latin typeface="Tahoma" pitchFamily="34" charset="0"/>
              </a:rPr>
              <a:t>iktidardaki hükümetin </a:t>
            </a:r>
            <a:r>
              <a:rPr lang="tr-TR" sz="2400" dirty="0" smtClean="0">
                <a:latin typeface="Tahoma" pitchFamily="34" charset="0"/>
              </a:rPr>
              <a:t>politikalarını </a:t>
            </a:r>
            <a:r>
              <a:rPr lang="tr-TR" sz="2400" dirty="0">
                <a:latin typeface="Tahoma" pitchFamily="34" charset="0"/>
              </a:rPr>
              <a:t>desteklemek ve </a:t>
            </a:r>
            <a:r>
              <a:rPr lang="tr-TR" sz="2400" dirty="0" smtClean="0">
                <a:latin typeface="Tahoma" pitchFamily="34" charset="0"/>
              </a:rPr>
              <a:t>devletin siyasetini geliştirmek</a:t>
            </a:r>
            <a:r>
              <a:rPr lang="tr-TR" sz="2400" dirty="0">
                <a:latin typeface="Tahoma" pitchFamily="34" charset="0"/>
              </a:rPr>
              <a:t>, ilerletmek ve ona hizmet etmek </a:t>
            </a:r>
            <a:r>
              <a:rPr lang="tr-TR" sz="2400" dirty="0" smtClean="0">
                <a:latin typeface="Tahoma" pitchFamily="34" charset="0"/>
              </a:rPr>
              <a:t>şeklinde tanımlanmıştır</a:t>
            </a:r>
            <a:r>
              <a:rPr lang="tr-TR" sz="2400" dirty="0">
                <a:latin typeface="Tahoma" pitchFamily="34" charset="0"/>
              </a:rPr>
              <a:t>.</a:t>
            </a:r>
          </a:p>
        </p:txBody>
      </p:sp>
    </p:spTree>
    <p:extLst>
      <p:ext uri="{BB962C8B-B14F-4D97-AF65-F5344CB8AC3E}">
        <p14:creationId xmlns:p14="http://schemas.microsoft.com/office/powerpoint/2010/main" val="15296686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Medya, </a:t>
            </a:r>
            <a:r>
              <a:rPr lang="tr-TR" sz="2400" dirty="0" smtClean="0">
                <a:latin typeface="Tahoma" pitchFamily="34" charset="0"/>
              </a:rPr>
              <a:t>yerleşik </a:t>
            </a:r>
            <a:r>
              <a:rPr lang="tr-TR" sz="2400" dirty="0">
                <a:latin typeface="Tahoma" pitchFamily="34" charset="0"/>
              </a:rPr>
              <a:t>siyasi güce her zaman </a:t>
            </a:r>
            <a:r>
              <a:rPr lang="tr-TR" sz="2400" dirty="0" smtClean="0">
                <a:latin typeface="Tahoma" pitchFamily="34" charset="0"/>
              </a:rPr>
              <a:t>bağlı olmalıdır</a:t>
            </a:r>
            <a:r>
              <a:rPr lang="tr-TR" sz="2400" dirty="0">
                <a:latin typeface="Tahoma" pitchFamily="34" charset="0"/>
              </a:rPr>
              <a:t>.</a:t>
            </a:r>
            <a:br>
              <a:rPr lang="tr-TR" sz="2400" dirty="0">
                <a:latin typeface="Tahoma" pitchFamily="34" charset="0"/>
              </a:rPr>
            </a:br>
            <a:r>
              <a:rPr lang="tr-TR" sz="2400" dirty="0" smtClean="0">
                <a:latin typeface="Tahoma" pitchFamily="34" charset="0"/>
              </a:rPr>
              <a:t>Medya</a:t>
            </a:r>
            <a:r>
              <a:rPr lang="tr-TR" sz="2400" dirty="0">
                <a:latin typeface="Tahoma" pitchFamily="34" charset="0"/>
              </a:rPr>
              <a:t>, </a:t>
            </a:r>
            <a:r>
              <a:rPr lang="tr-TR" sz="2400" dirty="0" smtClean="0">
                <a:latin typeface="Tahoma" pitchFamily="34" charset="0"/>
              </a:rPr>
              <a:t>kanunları </a:t>
            </a:r>
            <a:r>
              <a:rPr lang="tr-TR" sz="2400" dirty="0">
                <a:latin typeface="Tahoma" pitchFamily="34" charset="0"/>
              </a:rPr>
              <a:t>ya da kurulu düzeni bozucu </a:t>
            </a:r>
            <a:r>
              <a:rPr lang="tr-TR" sz="2400" dirty="0" smtClean="0">
                <a:latin typeface="Tahoma" pitchFamily="34" charset="0"/>
              </a:rPr>
              <a:t>şeyleri </a:t>
            </a:r>
            <a:r>
              <a:rPr lang="tr-TR" sz="2400" dirty="0">
                <a:latin typeface="Tahoma" pitchFamily="34" charset="0"/>
              </a:rPr>
              <a:t>yapmaktan </a:t>
            </a:r>
            <a:r>
              <a:rPr lang="tr-TR" sz="2400" dirty="0" smtClean="0">
                <a:latin typeface="Tahoma" pitchFamily="34" charset="0"/>
              </a:rPr>
              <a:t>kaçınmalıdır</a:t>
            </a:r>
            <a:r>
              <a:rPr lang="tr-TR" sz="2400" dirty="0">
                <a:latin typeface="Tahoma" pitchFamily="34" charset="0"/>
              </a:rPr>
              <a:t>.</a:t>
            </a:r>
            <a:br>
              <a:rPr lang="tr-TR" sz="2400" dirty="0">
                <a:latin typeface="Tahoma" pitchFamily="34" charset="0"/>
              </a:rPr>
            </a:br>
            <a:r>
              <a:rPr lang="tr-TR" sz="2400" dirty="0" smtClean="0">
                <a:latin typeface="Tahoma" pitchFamily="34" charset="0"/>
              </a:rPr>
              <a:t>Medya</a:t>
            </a:r>
            <a:r>
              <a:rPr lang="tr-TR" sz="2400" dirty="0">
                <a:latin typeface="Tahoma" pitchFamily="34" charset="0"/>
              </a:rPr>
              <a:t>, ahlaki ve siyasi </a:t>
            </a:r>
            <a:r>
              <a:rPr lang="tr-TR" sz="2400" dirty="0" smtClean="0">
                <a:latin typeface="Tahoma" pitchFamily="34" charset="0"/>
              </a:rPr>
              <a:t>değerlere </a:t>
            </a:r>
            <a:r>
              <a:rPr lang="tr-TR" sz="2400" dirty="0">
                <a:latin typeface="Tahoma" pitchFamily="34" charset="0"/>
              </a:rPr>
              <a:t>ve </a:t>
            </a:r>
            <a:r>
              <a:rPr lang="tr-TR" sz="2400" dirty="0" smtClean="0">
                <a:latin typeface="Tahoma" pitchFamily="34" charset="0"/>
              </a:rPr>
              <a:t>çoğunluğa karşı saldırgan olmamalıdır</a:t>
            </a:r>
            <a:r>
              <a:rPr lang="tr-TR" sz="2400" dirty="0">
                <a:latin typeface="Tahoma" pitchFamily="34" charset="0"/>
              </a:rPr>
              <a:t>.</a:t>
            </a:r>
            <a:br>
              <a:rPr lang="tr-TR" sz="2400" dirty="0">
                <a:latin typeface="Tahoma" pitchFamily="34" charset="0"/>
              </a:rPr>
            </a:br>
            <a:r>
              <a:rPr lang="tr-TR" sz="2400" dirty="0" smtClean="0">
                <a:latin typeface="Tahoma" pitchFamily="34" charset="0"/>
              </a:rPr>
              <a:t>Bu </a:t>
            </a:r>
            <a:r>
              <a:rPr lang="tr-TR" sz="2400" dirty="0">
                <a:latin typeface="Tahoma" pitchFamily="34" charset="0"/>
              </a:rPr>
              <a:t>ilkelerin </a:t>
            </a:r>
            <a:r>
              <a:rPr lang="tr-TR" sz="2400" dirty="0" smtClean="0">
                <a:latin typeface="Tahoma" pitchFamily="34" charset="0"/>
              </a:rPr>
              <a:t>geçerliliğini sağlamak </a:t>
            </a:r>
            <a:r>
              <a:rPr lang="tr-TR" sz="2400" dirty="0">
                <a:latin typeface="Tahoma" pitchFamily="34" charset="0"/>
              </a:rPr>
              <a:t>için öndenetim ve sansür </a:t>
            </a:r>
            <a:r>
              <a:rPr lang="tr-TR" sz="2400" dirty="0" smtClean="0">
                <a:latin typeface="Tahoma" pitchFamily="34" charset="0"/>
              </a:rPr>
              <a:t>uygulaması meşru </a:t>
            </a:r>
            <a:r>
              <a:rPr lang="tr-TR" sz="2400" dirty="0">
                <a:latin typeface="Tahoma" pitchFamily="34" charset="0"/>
              </a:rPr>
              <a:t>ve </a:t>
            </a:r>
            <a:r>
              <a:rPr lang="tr-TR" sz="2400" dirty="0" smtClean="0">
                <a:latin typeface="Tahoma" pitchFamily="34" charset="0"/>
              </a:rPr>
              <a:t>haklıdır. Otoriteye karşı </a:t>
            </a:r>
            <a:r>
              <a:rPr lang="tr-TR" sz="2400" dirty="0">
                <a:latin typeface="Tahoma" pitchFamily="34" charset="0"/>
              </a:rPr>
              <a:t>kabul edilmez </a:t>
            </a:r>
            <a:r>
              <a:rPr lang="tr-TR" sz="2400" dirty="0" smtClean="0">
                <a:latin typeface="Tahoma" pitchFamily="34" charset="0"/>
              </a:rPr>
              <a:t>saldırılar</a:t>
            </a:r>
            <a:r>
              <a:rPr lang="tr-TR" sz="2400" dirty="0">
                <a:latin typeface="Tahoma" pitchFamily="34" charset="0"/>
              </a:rPr>
              <a:t>, resmi politikalardan </a:t>
            </a:r>
            <a:r>
              <a:rPr lang="tr-TR" sz="2400" dirty="0" smtClean="0">
                <a:latin typeface="Tahoma" pitchFamily="34" charset="0"/>
              </a:rPr>
              <a:t>hoş görülmeyecek sapmalar </a:t>
            </a:r>
            <a:r>
              <a:rPr lang="tr-TR" sz="2400" dirty="0">
                <a:latin typeface="Tahoma" pitchFamily="34" charset="0"/>
              </a:rPr>
              <a:t>ve ahlak </a:t>
            </a:r>
            <a:r>
              <a:rPr lang="tr-TR" sz="2400" dirty="0" smtClean="0">
                <a:latin typeface="Tahoma" pitchFamily="34" charset="0"/>
              </a:rPr>
              <a:t>kurallarına </a:t>
            </a:r>
            <a:r>
              <a:rPr lang="tr-TR" sz="2400" dirty="0">
                <a:latin typeface="Tahoma" pitchFamily="34" charset="0"/>
              </a:rPr>
              <a:t>uymama cezai sorumluluk gerektiren </a:t>
            </a:r>
            <a:r>
              <a:rPr lang="tr-TR" sz="2400" dirty="0" smtClean="0">
                <a:latin typeface="Tahoma" pitchFamily="34" charset="0"/>
              </a:rPr>
              <a:t>bir suçtur</a:t>
            </a:r>
            <a:r>
              <a:rPr lang="tr-TR" sz="2400" dirty="0">
                <a:latin typeface="Tahoma" pitchFamily="34" charset="0"/>
              </a:rPr>
              <a:t>.</a:t>
            </a:r>
            <a:br>
              <a:rPr lang="tr-TR" sz="2400" dirty="0">
                <a:latin typeface="Tahoma" pitchFamily="34" charset="0"/>
              </a:rPr>
            </a:br>
            <a:r>
              <a:rPr lang="tr-TR" sz="2400" dirty="0" smtClean="0">
                <a:latin typeface="Tahoma" pitchFamily="34" charset="0"/>
              </a:rPr>
              <a:t>Gazeteciler </a:t>
            </a:r>
            <a:r>
              <a:rPr lang="tr-TR" sz="2400" dirty="0">
                <a:latin typeface="Tahoma" pitchFamily="34" charset="0"/>
              </a:rPr>
              <a:t>ya da medya </a:t>
            </a:r>
            <a:r>
              <a:rPr lang="tr-TR" sz="2400" dirty="0" smtClean="0">
                <a:latin typeface="Tahoma" pitchFamily="34" charset="0"/>
              </a:rPr>
              <a:t>çalışanları, </a:t>
            </a:r>
            <a:r>
              <a:rPr lang="tr-TR" sz="2400" dirty="0">
                <a:latin typeface="Tahoma" pitchFamily="34" charset="0"/>
              </a:rPr>
              <a:t>kendi medya </a:t>
            </a:r>
            <a:r>
              <a:rPr lang="tr-TR" sz="2400" dirty="0" smtClean="0">
                <a:latin typeface="Tahoma" pitchFamily="34" charset="0"/>
              </a:rPr>
              <a:t>organizasyonları içinde bağımsızdırlar</a:t>
            </a:r>
            <a:r>
              <a:rPr lang="tr-TR" sz="2400" dirty="0">
                <a:latin typeface="Tahoma" pitchFamily="34" charset="0"/>
              </a:rPr>
              <a:t>.</a:t>
            </a:r>
            <a:br>
              <a:rPr lang="tr-TR" sz="2400" dirty="0">
                <a:latin typeface="Tahoma" pitchFamily="34" charset="0"/>
              </a:rPr>
            </a:br>
            <a:r>
              <a:rPr lang="tr-TR" sz="2400" dirty="0" smtClean="0">
                <a:latin typeface="Tahoma" pitchFamily="34" charset="0"/>
              </a:rPr>
              <a:t>Medya </a:t>
            </a:r>
            <a:r>
              <a:rPr lang="tr-TR" sz="2400" dirty="0">
                <a:latin typeface="Tahoma" pitchFamily="34" charset="0"/>
              </a:rPr>
              <a:t>üzerinde özel mülkiyet ancak bu </a:t>
            </a:r>
            <a:r>
              <a:rPr lang="tr-TR" sz="2400" dirty="0" smtClean="0">
                <a:latin typeface="Tahoma" pitchFamily="34" charset="0"/>
              </a:rPr>
              <a:t>şartlara </a:t>
            </a:r>
            <a:r>
              <a:rPr lang="tr-TR" sz="2400" dirty="0">
                <a:latin typeface="Tahoma" pitchFamily="34" charset="0"/>
              </a:rPr>
              <a:t>uyma halinde kabul edilebilir.</a:t>
            </a:r>
          </a:p>
        </p:txBody>
      </p:sp>
    </p:spTree>
    <p:extLst>
      <p:ext uri="{BB962C8B-B14F-4D97-AF65-F5344CB8AC3E}">
        <p14:creationId xmlns:p14="http://schemas.microsoft.com/office/powerpoint/2010/main" val="1509920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1840 yılında çıkan yarı resmi Ceride-i Havadis gazetesi ise William </a:t>
            </a:r>
            <a:r>
              <a:rPr lang="tr-TR" sz="2400" dirty="0" err="1" smtClean="0">
                <a:latin typeface="Tahoma" pitchFamily="34" charset="0"/>
              </a:rPr>
              <a:t>Churcill</a:t>
            </a:r>
            <a:r>
              <a:rPr lang="tr-TR" sz="2400" dirty="0" smtClean="0">
                <a:latin typeface="Tahoma" pitchFamily="34" charset="0"/>
              </a:rPr>
              <a:t> adında bir İngiliz tarafından çıkarılmış ve devlet yardımı ile yayımlanmıştır. Özel sermaye tarafından kurulan ilk gazete ise 1860 yılında yayın hayatına başlayan Tercüman-ı Ahval’dir. Agah Efendi tarafından kurulan gazete, devlet desteği almamış, geniş bir yazar kadrosuyla çıkmıştır. Bu gazeteden ayrılan Şinasi’nin kurduğu Tasviri-i Efkar 1862’de yayına başlamış ve 1865’te Namık Kemal’e devredilmiştir. Bu iki gazete özel ve Türkçe olmaları nedeniyle Türk basın tarihinin en önemli ilkleri arasında yer alır.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itchFamily="34" charset="0"/>
              </a:rPr>
              <a:t>LİBERAL KURAM</a:t>
            </a:r>
            <a:br>
              <a:rPr lang="tr-TR" sz="2400" dirty="0" smtClean="0">
                <a:latin typeface="Tahoma" pitchFamily="34" charset="0"/>
              </a:rPr>
            </a:br>
            <a:r>
              <a:rPr lang="tr-TR" sz="2400" dirty="0" smtClean="0">
                <a:latin typeface="Tahoma" pitchFamily="34" charset="0"/>
              </a:rPr>
              <a:t>Batı toplumunda </a:t>
            </a:r>
            <a:r>
              <a:rPr lang="tr-TR" sz="2400" dirty="0">
                <a:latin typeface="Tahoma" pitchFamily="34" charset="0"/>
              </a:rPr>
              <a:t>17. ve 18. </a:t>
            </a:r>
            <a:r>
              <a:rPr lang="tr-TR" sz="2400" dirty="0" smtClean="0">
                <a:latin typeface="Tahoma" pitchFamily="34" charset="0"/>
              </a:rPr>
              <a:t>yüzyıllarda gelişen </a:t>
            </a:r>
            <a:r>
              <a:rPr lang="tr-TR" sz="2400" dirty="0">
                <a:latin typeface="Tahoma" pitchFamily="34" charset="0"/>
              </a:rPr>
              <a:t>ve </a:t>
            </a:r>
            <a:r>
              <a:rPr lang="tr-TR" sz="2400" dirty="0" smtClean="0">
                <a:latin typeface="Tahoma" pitchFamily="34" charset="0"/>
              </a:rPr>
              <a:t>akılcı düşünceyi eski, geleneksel, değişmez kabul </a:t>
            </a:r>
            <a:r>
              <a:rPr lang="tr-TR" sz="2400" dirty="0">
                <a:latin typeface="Tahoma" pitchFamily="34" charset="0"/>
              </a:rPr>
              <a:t>edilen </a:t>
            </a:r>
            <a:r>
              <a:rPr lang="tr-TR" sz="2400" dirty="0" smtClean="0">
                <a:latin typeface="Tahoma" pitchFamily="34" charset="0"/>
              </a:rPr>
              <a:t>varsayımlardan</a:t>
            </a:r>
            <a:r>
              <a:rPr lang="tr-TR" sz="2400" dirty="0">
                <a:latin typeface="Tahoma" pitchFamily="34" charset="0"/>
              </a:rPr>
              <a:t>, </a:t>
            </a:r>
            <a:r>
              <a:rPr lang="tr-TR" sz="2400" dirty="0" smtClean="0">
                <a:latin typeface="Tahoma" pitchFamily="34" charset="0"/>
              </a:rPr>
              <a:t>önyargılardan </a:t>
            </a:r>
            <a:r>
              <a:rPr lang="tr-TR" sz="2400" dirty="0">
                <a:latin typeface="Tahoma" pitchFamily="34" charset="0"/>
              </a:rPr>
              <a:t>ve ideolojilerden </a:t>
            </a:r>
            <a:r>
              <a:rPr lang="tr-TR" sz="2400" dirty="0" smtClean="0">
                <a:latin typeface="Tahoma" pitchFamily="34" charset="0"/>
              </a:rPr>
              <a:t>özgürleştirmeyi ve </a:t>
            </a:r>
            <a:r>
              <a:rPr lang="tr-TR" sz="2400" dirty="0">
                <a:latin typeface="Tahoma" pitchFamily="34" charset="0"/>
              </a:rPr>
              <a:t>yeni bilgiye yönelik kabulü </a:t>
            </a:r>
            <a:r>
              <a:rPr lang="tr-TR" sz="2400" dirty="0" smtClean="0">
                <a:latin typeface="Tahoma" pitchFamily="34" charset="0"/>
              </a:rPr>
              <a:t>geliştirmeyi </a:t>
            </a:r>
            <a:r>
              <a:rPr lang="tr-TR" sz="2400" dirty="0">
                <a:latin typeface="Tahoma" pitchFamily="34" charset="0"/>
              </a:rPr>
              <a:t>amaçlayan </a:t>
            </a:r>
            <a:r>
              <a:rPr lang="tr-TR" sz="2400" dirty="0" smtClean="0">
                <a:latin typeface="Tahoma" pitchFamily="34" charset="0"/>
              </a:rPr>
              <a:t>düşünsel gelişimi</a:t>
            </a:r>
            <a:r>
              <a:rPr lang="tr-TR" sz="2400" dirty="0">
                <a:latin typeface="Tahoma" pitchFamily="34" charset="0"/>
              </a:rPr>
              <a:t/>
            </a:r>
            <a:br>
              <a:rPr lang="tr-TR" sz="2400" dirty="0">
                <a:latin typeface="Tahoma" pitchFamily="34" charset="0"/>
              </a:rPr>
            </a:br>
            <a:r>
              <a:rPr lang="tr-TR" sz="2400" dirty="0">
                <a:latin typeface="Tahoma" pitchFamily="34" charset="0"/>
              </a:rPr>
              <a:t>kapsayan döneme </a:t>
            </a:r>
            <a:r>
              <a:rPr lang="tr-TR" sz="2400" dirty="0" smtClean="0">
                <a:latin typeface="Tahoma" pitchFamily="34" charset="0"/>
              </a:rPr>
              <a:t>“Aydınlanma Çağı” </a:t>
            </a:r>
            <a:r>
              <a:rPr lang="tr-TR" sz="2400" dirty="0">
                <a:latin typeface="Tahoma" pitchFamily="34" charset="0"/>
              </a:rPr>
              <a:t>denilmektedir. </a:t>
            </a:r>
            <a:r>
              <a:rPr lang="tr-TR" sz="2400" dirty="0" smtClean="0">
                <a:latin typeface="Tahoma" pitchFamily="34" charset="0"/>
              </a:rPr>
              <a:t>Aydınlanmaya </a:t>
            </a:r>
            <a:r>
              <a:rPr lang="tr-TR" sz="2400" dirty="0">
                <a:latin typeface="Tahoma" pitchFamily="34" charset="0"/>
              </a:rPr>
              <a:t>yol açan </a:t>
            </a:r>
            <a:r>
              <a:rPr lang="tr-TR" sz="2400" dirty="0" smtClean="0">
                <a:latin typeface="Tahoma" pitchFamily="34" charset="0"/>
              </a:rPr>
              <a:t>başlıca düşünsel gelişmeler </a:t>
            </a:r>
            <a:r>
              <a:rPr lang="tr-TR" sz="2400" dirty="0">
                <a:latin typeface="Tahoma" pitchFamily="34" charset="0"/>
              </a:rPr>
              <a:t>Rönesans ve Reform hareketleridir. </a:t>
            </a:r>
            <a:r>
              <a:rPr lang="tr-TR" sz="2400" dirty="0" smtClean="0">
                <a:latin typeface="Tahoma" pitchFamily="34" charset="0"/>
              </a:rPr>
              <a:t>Aydınlanma</a:t>
            </a:r>
            <a:r>
              <a:rPr lang="tr-TR" sz="2400" dirty="0">
                <a:latin typeface="Tahoma" pitchFamily="34" charset="0"/>
              </a:rPr>
              <a:t/>
            </a:r>
            <a:br>
              <a:rPr lang="tr-TR" sz="2400" dirty="0">
                <a:latin typeface="Tahoma" pitchFamily="34" charset="0"/>
              </a:rPr>
            </a:br>
            <a:r>
              <a:rPr lang="tr-TR" sz="2400" dirty="0" smtClean="0">
                <a:latin typeface="Tahoma" pitchFamily="34" charset="0"/>
              </a:rPr>
              <a:t>Çağı felsefesinin </a:t>
            </a:r>
            <a:r>
              <a:rPr lang="tr-TR" sz="2400" dirty="0">
                <a:latin typeface="Tahoma" pitchFamily="34" charset="0"/>
              </a:rPr>
              <a:t>üzerine </a:t>
            </a:r>
            <a:r>
              <a:rPr lang="tr-TR" sz="2400" dirty="0" smtClean="0">
                <a:latin typeface="Tahoma" pitchFamily="34" charset="0"/>
              </a:rPr>
              <a:t>geliştirilen </a:t>
            </a:r>
            <a:r>
              <a:rPr lang="tr-TR" sz="2400" dirty="0">
                <a:latin typeface="Tahoma" pitchFamily="34" charset="0"/>
              </a:rPr>
              <a:t>özgürlükçü ya da liberal </a:t>
            </a:r>
            <a:r>
              <a:rPr lang="tr-TR" sz="2400" dirty="0" smtClean="0">
                <a:latin typeface="Tahoma" pitchFamily="34" charset="0"/>
              </a:rPr>
              <a:t>anlayış çerçevesinde klasik </a:t>
            </a:r>
            <a:r>
              <a:rPr lang="tr-TR" sz="2400" dirty="0">
                <a:latin typeface="Tahoma" pitchFamily="34" charset="0"/>
              </a:rPr>
              <a:t>kapitalist demokrasilerin temelleri </a:t>
            </a:r>
            <a:r>
              <a:rPr lang="tr-TR" sz="2400" dirty="0" smtClean="0">
                <a:latin typeface="Tahoma" pitchFamily="34" charset="0"/>
              </a:rPr>
              <a:t>atılmıştır.</a:t>
            </a:r>
            <a:endParaRPr lang="tr-TR" sz="2400" dirty="0">
              <a:latin typeface="Tahoma" pitchFamily="34" charset="0"/>
            </a:endParaRPr>
          </a:p>
        </p:txBody>
      </p:sp>
    </p:spTree>
    <p:extLst>
      <p:ext uri="{BB962C8B-B14F-4D97-AF65-F5344CB8AC3E}">
        <p14:creationId xmlns:p14="http://schemas.microsoft.com/office/powerpoint/2010/main" val="28144490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Bu gelişmeler sonunda basın, devlet kontrolünden çıkmış ve basında özgürlükçü anlayış hakim olmaya başlamıştır. Özgürlükçü anlayışın tanımlanmasına ilişkin tam bir tarih vermek gerekirse,1688’den sonra İngiltere’de ve daha sonra ABD’de benimsendiği söylenebilmektedir. Günümüzde liberal demokrasilerde özgürlükçü anlayışın etkileri</a:t>
            </a:r>
            <a:br>
              <a:rPr lang="tr-TR" sz="2400" dirty="0">
                <a:latin typeface="Tahoma" pitchFamily="34" charset="0"/>
              </a:rPr>
            </a:br>
            <a:r>
              <a:rPr lang="tr-TR" sz="2400" dirty="0">
                <a:latin typeface="Tahoma" pitchFamily="34" charset="0"/>
              </a:rPr>
              <a:t>devam etmektedir En genel anlamda özgürlükçü </a:t>
            </a:r>
            <a:r>
              <a:rPr lang="tr-TR" sz="2400" dirty="0" smtClean="0">
                <a:latin typeface="Tahoma" pitchFamily="34" charset="0"/>
              </a:rPr>
              <a:t>anlayış </a:t>
            </a:r>
            <a:r>
              <a:rPr lang="tr-TR" sz="2400" dirty="0">
                <a:latin typeface="Tahoma" pitchFamily="34" charset="0"/>
              </a:rPr>
              <a:t>bireylerin </a:t>
            </a:r>
            <a:r>
              <a:rPr lang="tr-TR" sz="2400" dirty="0" smtClean="0">
                <a:latin typeface="Tahoma" pitchFamily="34" charset="0"/>
              </a:rPr>
              <a:t>dilediği şeyi yayınlamada </a:t>
            </a:r>
            <a:r>
              <a:rPr lang="tr-TR" sz="2400" dirty="0">
                <a:latin typeface="Tahoma" pitchFamily="34" charset="0"/>
              </a:rPr>
              <a:t>özgür</a:t>
            </a:r>
            <a:br>
              <a:rPr lang="tr-TR" sz="2400" dirty="0">
                <a:latin typeface="Tahoma" pitchFamily="34" charset="0"/>
              </a:rPr>
            </a:br>
            <a:r>
              <a:rPr lang="tr-TR" sz="2400" dirty="0" smtClean="0">
                <a:latin typeface="Tahoma" pitchFamily="34" charset="0"/>
              </a:rPr>
              <a:t>olması </a:t>
            </a:r>
            <a:r>
              <a:rPr lang="tr-TR" sz="2400" dirty="0">
                <a:latin typeface="Tahoma" pitchFamily="34" charset="0"/>
              </a:rPr>
              <a:t>öngörüsüne </a:t>
            </a:r>
            <a:r>
              <a:rPr lang="tr-TR" sz="2400" dirty="0" smtClean="0">
                <a:latin typeface="Tahoma" pitchFamily="34" charset="0"/>
              </a:rPr>
              <a:t>dayanmaktadır</a:t>
            </a:r>
            <a:r>
              <a:rPr lang="tr-TR" sz="2400" dirty="0">
                <a:latin typeface="Tahoma" pitchFamily="34" charset="0"/>
              </a:rPr>
              <a:t>. Bu bir yönüyle de </a:t>
            </a:r>
            <a:r>
              <a:rPr lang="tr-TR" sz="2400" dirty="0" smtClean="0">
                <a:latin typeface="Tahoma" pitchFamily="34" charset="0"/>
              </a:rPr>
              <a:t>düşünce</a:t>
            </a:r>
            <a:r>
              <a:rPr lang="tr-TR" sz="2400" dirty="0">
                <a:latin typeface="Tahoma" pitchFamily="34" charset="0"/>
              </a:rPr>
              <a:t>, </a:t>
            </a:r>
            <a:r>
              <a:rPr lang="tr-TR" sz="2400" dirty="0" smtClean="0">
                <a:latin typeface="Tahoma" pitchFamily="34" charset="0"/>
              </a:rPr>
              <a:t>anlatım</a:t>
            </a:r>
            <a:r>
              <a:rPr lang="tr-TR" sz="2400" dirty="0">
                <a:latin typeface="Tahoma" pitchFamily="34" charset="0"/>
              </a:rPr>
              <a:t>, </a:t>
            </a:r>
            <a:r>
              <a:rPr lang="tr-TR" sz="2400" dirty="0" smtClean="0">
                <a:latin typeface="Tahoma" pitchFamily="34" charset="0"/>
              </a:rPr>
              <a:t>örgütlenme, toplantı </a:t>
            </a:r>
            <a:r>
              <a:rPr lang="tr-TR" sz="2400" dirty="0">
                <a:latin typeface="Tahoma" pitchFamily="34" charset="0"/>
              </a:rPr>
              <a:t>hak ve özgürlüklerinin bir </a:t>
            </a:r>
            <a:r>
              <a:rPr lang="tr-TR" sz="2400" dirty="0" smtClean="0">
                <a:latin typeface="Tahoma" pitchFamily="34" charset="0"/>
              </a:rPr>
              <a:t>uzantısıdır</a:t>
            </a:r>
            <a:r>
              <a:rPr lang="tr-TR" sz="2400" dirty="0">
                <a:latin typeface="Tahoma" pitchFamily="34" charset="0"/>
              </a:rPr>
              <a:t>. </a:t>
            </a:r>
            <a:r>
              <a:rPr lang="tr-TR" sz="2400" dirty="0" smtClean="0">
                <a:latin typeface="Tahoma" pitchFamily="34" charset="0"/>
              </a:rPr>
              <a:t>Yaklaşımın </a:t>
            </a:r>
            <a:r>
              <a:rPr lang="tr-TR" sz="2400" dirty="0">
                <a:latin typeface="Tahoma" pitchFamily="34" charset="0"/>
              </a:rPr>
              <a:t>ilkeleri </a:t>
            </a:r>
            <a:r>
              <a:rPr lang="tr-TR" sz="2400" dirty="0" smtClean="0">
                <a:latin typeface="Tahoma" pitchFamily="34" charset="0"/>
              </a:rPr>
              <a:t>liberal demokratik anlayışın </a:t>
            </a:r>
            <a:r>
              <a:rPr lang="tr-TR" sz="2400" dirty="0">
                <a:latin typeface="Tahoma" pitchFamily="34" charset="0"/>
              </a:rPr>
              <a:t>temellerini </a:t>
            </a:r>
            <a:r>
              <a:rPr lang="tr-TR" sz="2400" dirty="0" smtClean="0">
                <a:latin typeface="Tahoma" pitchFamily="34" charset="0"/>
              </a:rPr>
              <a:t>oluşturur.</a:t>
            </a:r>
            <a:endParaRPr lang="tr-TR" sz="2400" dirty="0">
              <a:latin typeface="Tahoma" pitchFamily="34" charset="0"/>
            </a:endParaRPr>
          </a:p>
        </p:txBody>
      </p:sp>
    </p:spTree>
    <p:extLst>
      <p:ext uri="{BB962C8B-B14F-4D97-AF65-F5344CB8AC3E}">
        <p14:creationId xmlns:p14="http://schemas.microsoft.com/office/powerpoint/2010/main" val="10000626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anose="020B0604030504040204" pitchFamily="34" charset="0"/>
                <a:ea typeface="Tahoma" panose="020B0604030504040204" pitchFamily="34" charset="0"/>
                <a:cs typeface="Tahoma" panose="020B0604030504040204" pitchFamily="34" charset="0"/>
              </a:rPr>
              <a:t>Liberalizm, çoğunluk yoluyla gerçeğe ulaşılabileceğini varsaymakta, düşüncelerin serbest pazarında iyi</a:t>
            </a:r>
            <a:br>
              <a:rPr lang="tr-TR" sz="2400" dirty="0" smtClean="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ile kötünün, yararlı ile zararlının, gerçekle gerçek dışının birbirinden ayrılabileceğini savunmaktadır. Tekelcilik ve bu yöndeki her türlü oluşuma karşı çıkılmaktadır. Özgür basının, özgür ve düşünen bir toplumun ayrılmaz bir parçası olduğu kabul edilmektedir. </a:t>
            </a:r>
            <a:r>
              <a:rPr lang="tr-TR" sz="2400" dirty="0">
                <a:latin typeface="Tahoma" panose="020B0604030504040204" pitchFamily="34" charset="0"/>
                <a:ea typeface="Tahoma" panose="020B0604030504040204" pitchFamily="34" charset="0"/>
                <a:cs typeface="Tahoma" panose="020B0604030504040204" pitchFamily="34" charset="0"/>
              </a:rPr>
              <a:t>1789 </a:t>
            </a:r>
            <a:r>
              <a:rPr lang="tr-TR" sz="2400" dirty="0" smtClean="0">
                <a:latin typeface="Tahoma" panose="020B0604030504040204" pitchFamily="34" charset="0"/>
                <a:ea typeface="Tahoma" panose="020B0604030504040204" pitchFamily="34" charset="0"/>
                <a:cs typeface="Tahoma" panose="020B0604030504040204" pitchFamily="34" charset="0"/>
              </a:rPr>
              <a:t>İnsan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Yurttaş Hakları Bildirisinde «Düşünce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görüşlerin </a:t>
            </a:r>
            <a:r>
              <a:rPr lang="tr-TR" sz="2400" dirty="0">
                <a:latin typeface="Tahoma" panose="020B0604030504040204" pitchFamily="34" charset="0"/>
                <a:ea typeface="Tahoma" panose="020B0604030504040204" pitchFamily="34" charset="0"/>
                <a:cs typeface="Tahoma" panose="020B0604030504040204" pitchFamily="34" charset="0"/>
              </a:rPr>
              <a:t>serbestçe iletilebilmesi </a:t>
            </a:r>
            <a:r>
              <a:rPr lang="tr-TR" sz="2400" dirty="0" smtClean="0">
                <a:latin typeface="Tahoma" panose="020B0604030504040204" pitchFamily="34" charset="0"/>
                <a:ea typeface="Tahoma" panose="020B0604030504040204" pitchFamily="34" charset="0"/>
                <a:cs typeface="Tahoma" panose="020B0604030504040204" pitchFamily="34" charset="0"/>
              </a:rPr>
              <a:t>insanın </a:t>
            </a:r>
            <a:r>
              <a:rPr lang="tr-TR" sz="2400" dirty="0">
                <a:latin typeface="Tahoma" panose="020B0604030504040204" pitchFamily="34" charset="0"/>
                <a:ea typeface="Tahoma" panose="020B0604030504040204" pitchFamily="34" charset="0"/>
                <a:cs typeface="Tahoma" panose="020B0604030504040204" pitchFamily="34" charset="0"/>
              </a:rPr>
              <a:t>en </a:t>
            </a:r>
            <a:r>
              <a:rPr lang="tr-TR" sz="2400" dirty="0" smtClean="0">
                <a:latin typeface="Tahoma" panose="020B0604030504040204" pitchFamily="34" charset="0"/>
                <a:ea typeface="Tahoma" panose="020B0604030504040204" pitchFamily="34" charset="0"/>
                <a:cs typeface="Tahoma" panose="020B0604030504040204" pitchFamily="34" charset="0"/>
              </a:rPr>
              <a:t>değerli haklarından </a:t>
            </a:r>
            <a:r>
              <a:rPr lang="tr-TR" sz="2400" dirty="0">
                <a:latin typeface="Tahoma" panose="020B0604030504040204" pitchFamily="34" charset="0"/>
                <a:ea typeface="Tahoma" panose="020B0604030504040204" pitchFamily="34" charset="0"/>
                <a:cs typeface="Tahoma" panose="020B0604030504040204" pitchFamily="34" charset="0"/>
              </a:rPr>
              <a:t>birisidir; her </a:t>
            </a:r>
            <a:r>
              <a:rPr lang="tr-TR" sz="2400" dirty="0" smtClean="0">
                <a:latin typeface="Tahoma" panose="020B0604030504040204" pitchFamily="34" charset="0"/>
                <a:ea typeface="Tahoma" panose="020B0604030504040204" pitchFamily="34" charset="0"/>
                <a:cs typeface="Tahoma" panose="020B0604030504040204" pitchFamily="34" charset="0"/>
              </a:rPr>
              <a:t>yurttaş, yasanın hakkın </a:t>
            </a:r>
            <a:r>
              <a:rPr lang="tr-TR" sz="2400" dirty="0">
                <a:latin typeface="Tahoma" panose="020B0604030504040204" pitchFamily="34" charset="0"/>
                <a:ea typeface="Tahoma" panose="020B0604030504040204" pitchFamily="34" charset="0"/>
                <a:cs typeface="Tahoma" panose="020B0604030504040204" pitchFamily="34" charset="0"/>
              </a:rPr>
              <a:t>kötüye </a:t>
            </a:r>
            <a:r>
              <a:rPr lang="tr-TR" sz="2400" dirty="0" smtClean="0">
                <a:latin typeface="Tahoma" panose="020B0604030504040204" pitchFamily="34" charset="0"/>
                <a:ea typeface="Tahoma" panose="020B0604030504040204" pitchFamily="34" charset="0"/>
                <a:cs typeface="Tahoma" panose="020B0604030504040204" pitchFamily="34" charset="0"/>
              </a:rPr>
              <a:t>kullanılması</a:t>
            </a:r>
            <a:r>
              <a:rPr lang="tr-TR" sz="2400" dirty="0">
                <a:latin typeface="Tahoma" panose="020B0604030504040204" pitchFamily="34" charset="0"/>
                <a:ea typeface="Tahoma" panose="020B0604030504040204" pitchFamily="34" charset="0"/>
                <a:cs typeface="Tahoma" panose="020B0604030504040204" pitchFamily="34" charset="0"/>
              </a:rPr>
              <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olarak </a:t>
            </a:r>
            <a:r>
              <a:rPr lang="tr-TR" sz="2400" dirty="0" smtClean="0">
                <a:latin typeface="Tahoma" panose="020B0604030504040204" pitchFamily="34" charset="0"/>
                <a:ea typeface="Tahoma" panose="020B0604030504040204" pitchFamily="34" charset="0"/>
                <a:cs typeface="Tahoma" panose="020B0604030504040204" pitchFamily="34" charset="0"/>
              </a:rPr>
              <a:t>belirlediği </a:t>
            </a:r>
            <a:r>
              <a:rPr lang="tr-TR" sz="2400" dirty="0">
                <a:latin typeface="Tahoma" panose="020B0604030504040204" pitchFamily="34" charset="0"/>
                <a:ea typeface="Tahoma" panose="020B0604030504040204" pitchFamily="34" charset="0"/>
                <a:cs typeface="Tahoma" panose="020B0604030504040204" pitchFamily="34" charset="0"/>
              </a:rPr>
              <a:t>haller </a:t>
            </a:r>
            <a:r>
              <a:rPr lang="tr-TR" sz="2400" dirty="0" smtClean="0">
                <a:latin typeface="Tahoma" panose="020B0604030504040204" pitchFamily="34" charset="0"/>
                <a:ea typeface="Tahoma" panose="020B0604030504040204" pitchFamily="34" charset="0"/>
                <a:cs typeface="Tahoma" panose="020B0604030504040204" pitchFamily="34" charset="0"/>
              </a:rPr>
              <a:t>dışında</a:t>
            </a:r>
            <a:r>
              <a:rPr lang="tr-TR" sz="2400" dirty="0">
                <a:latin typeface="Tahoma" panose="020B0604030504040204" pitchFamily="34" charset="0"/>
                <a:ea typeface="Tahoma" panose="020B0604030504040204" pitchFamily="34" charset="0"/>
                <a:cs typeface="Tahoma" panose="020B0604030504040204" pitchFamily="34" charset="0"/>
              </a:rPr>
              <a:t>, serbestçe </a:t>
            </a:r>
            <a:r>
              <a:rPr lang="tr-TR" sz="2400" dirty="0" smtClean="0">
                <a:latin typeface="Tahoma" panose="020B0604030504040204" pitchFamily="34" charset="0"/>
                <a:ea typeface="Tahoma" panose="020B0604030504040204" pitchFamily="34" charset="0"/>
                <a:cs typeface="Tahoma" panose="020B0604030504040204" pitchFamily="34" charset="0"/>
              </a:rPr>
              <a:t>konuşabilmeli</a:t>
            </a:r>
            <a:r>
              <a:rPr lang="tr-TR" sz="2400" dirty="0">
                <a:latin typeface="Tahoma" panose="020B0604030504040204" pitchFamily="34" charset="0"/>
                <a:ea typeface="Tahoma" panose="020B0604030504040204" pitchFamily="34" charset="0"/>
                <a:cs typeface="Tahoma" panose="020B0604030504040204" pitchFamily="34" charset="0"/>
              </a:rPr>
              <a:t>, yazabilmeli, </a:t>
            </a:r>
            <a:r>
              <a:rPr lang="tr-TR" sz="2400" dirty="0" smtClean="0">
                <a:latin typeface="Tahoma" panose="020B0604030504040204" pitchFamily="34" charset="0"/>
                <a:ea typeface="Tahoma" panose="020B0604030504040204" pitchFamily="34" charset="0"/>
                <a:cs typeface="Tahoma" panose="020B0604030504040204" pitchFamily="34" charset="0"/>
              </a:rPr>
              <a:t>yayında bulunabilmelidir» denmektedir.</a:t>
            </a: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156947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ABD’nin 1789’da kabul edilen Anayasası’na</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1791’de eklenen 10 maddelik Temel Haklar Beyannamesi (Bill of </a:t>
            </a:r>
            <a:r>
              <a:rPr lang="tr-TR" sz="2400" dirty="0" err="1">
                <a:latin typeface="Tahoma" panose="020B0604030504040204" pitchFamily="34" charset="0"/>
                <a:ea typeface="Tahoma" panose="020B0604030504040204" pitchFamily="34" charset="0"/>
                <a:cs typeface="Tahoma" panose="020B0604030504040204" pitchFamily="34" charset="0"/>
              </a:rPr>
              <a:t>Rights</a:t>
            </a:r>
            <a:r>
              <a:rPr lang="tr-TR" sz="2400" dirty="0">
                <a:latin typeface="Tahoma" panose="020B0604030504040204" pitchFamily="34" charset="0"/>
                <a:ea typeface="Tahoma" panose="020B0604030504040204" pitchFamily="34" charset="0"/>
                <a:cs typeface="Tahoma" panose="020B0604030504040204" pitchFamily="34" charset="0"/>
              </a:rPr>
              <a:t>) de bireysel hakları ön plana çıkarmakta ve korumaktadır. Beyanname’nin ilk maddesi şöyledir: “Kongre, bir din kuran ya da bir dinin gereklerinin özgürce yerine getirilmesini</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yasaklayan, söz ve basın özgürlüğü ile vatandaşların şikâyetlerini hükümete bildirmek için dilekçe verme haklarını ve barışçıl toplanmalarını kısıtlayan</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hiçbir yasa çıkaramaz” John </a:t>
            </a:r>
            <a:r>
              <a:rPr lang="tr-TR" sz="2400" dirty="0" err="1">
                <a:latin typeface="Tahoma" panose="020B0604030504040204" pitchFamily="34" charset="0"/>
                <a:ea typeface="Tahoma" panose="020B0604030504040204" pitchFamily="34" charset="0"/>
                <a:cs typeface="Tahoma" panose="020B0604030504040204" pitchFamily="34" charset="0"/>
              </a:rPr>
              <a:t>Milton</a:t>
            </a:r>
            <a:r>
              <a:rPr lang="tr-TR" sz="2400" dirty="0">
                <a:latin typeface="Tahoma" panose="020B0604030504040204" pitchFamily="34" charset="0"/>
                <a:ea typeface="Tahoma" panose="020B0604030504040204" pitchFamily="34" charset="0"/>
                <a:cs typeface="Tahoma" panose="020B0604030504040204" pitchFamily="34" charset="0"/>
              </a:rPr>
              <a:t>, John Locke, John </a:t>
            </a:r>
            <a:r>
              <a:rPr lang="tr-TR" sz="2400" dirty="0" err="1">
                <a:latin typeface="Tahoma" panose="020B0604030504040204" pitchFamily="34" charset="0"/>
                <a:ea typeface="Tahoma" panose="020B0604030504040204" pitchFamily="34" charset="0"/>
                <a:cs typeface="Tahoma" panose="020B0604030504040204" pitchFamily="34" charset="0"/>
              </a:rPr>
              <a:t>Stuart</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err="1">
                <a:latin typeface="Tahoma" panose="020B0604030504040204" pitchFamily="34" charset="0"/>
                <a:ea typeface="Tahoma" panose="020B0604030504040204" pitchFamily="34" charset="0"/>
                <a:cs typeface="Tahoma" panose="020B0604030504040204" pitchFamily="34" charset="0"/>
              </a:rPr>
              <a:t>Mill</a:t>
            </a:r>
            <a:r>
              <a:rPr lang="tr-TR" sz="2400" dirty="0">
                <a:latin typeface="Tahoma" panose="020B0604030504040204" pitchFamily="34" charset="0"/>
                <a:ea typeface="Tahoma" panose="020B0604030504040204" pitchFamily="34" charset="0"/>
                <a:cs typeface="Tahoma" panose="020B0604030504040204" pitchFamily="34" charset="0"/>
              </a:rPr>
              <a:t> ve </a:t>
            </a:r>
            <a:r>
              <a:rPr lang="tr-TR" sz="2400" dirty="0" smtClean="0">
                <a:latin typeface="Tahoma" panose="020B0604030504040204" pitchFamily="34" charset="0"/>
                <a:ea typeface="Tahoma" panose="020B0604030504040204" pitchFamily="34" charset="0"/>
                <a:cs typeface="Tahoma" panose="020B0604030504040204" pitchFamily="34" charset="0"/>
              </a:rPr>
              <a:t>onların görüşlerinden etkilenen </a:t>
            </a:r>
            <a:r>
              <a:rPr lang="tr-TR" sz="2400" dirty="0">
                <a:latin typeface="Tahoma" panose="020B0604030504040204" pitchFamily="34" charset="0"/>
                <a:ea typeface="Tahoma" panose="020B0604030504040204" pitchFamily="34" charset="0"/>
                <a:cs typeface="Tahoma" panose="020B0604030504040204" pitchFamily="34" charset="0"/>
              </a:rPr>
              <a:t>gazeteciler, </a:t>
            </a:r>
            <a:r>
              <a:rPr lang="tr-TR" sz="2400" dirty="0" smtClean="0">
                <a:latin typeface="Tahoma" panose="020B0604030504040204" pitchFamily="34" charset="0"/>
                <a:ea typeface="Tahoma" panose="020B0604030504040204" pitchFamily="34" charset="0"/>
                <a:cs typeface="Tahoma" panose="020B0604030504040204" pitchFamily="34" charset="0"/>
              </a:rPr>
              <a:t>artık basının </a:t>
            </a:r>
            <a:r>
              <a:rPr lang="tr-TR" sz="2400" dirty="0">
                <a:latin typeface="Tahoma" panose="020B0604030504040204" pitchFamily="34" charset="0"/>
                <a:ea typeface="Tahoma" panose="020B0604030504040204" pitchFamily="34" charset="0"/>
                <a:cs typeface="Tahoma" panose="020B0604030504040204" pitchFamily="34" charset="0"/>
              </a:rPr>
              <a:t>görevinin devlete hizmet </a:t>
            </a:r>
            <a:r>
              <a:rPr lang="tr-TR" sz="2400" dirty="0" smtClean="0">
                <a:latin typeface="Tahoma" panose="020B0604030504040204" pitchFamily="34" charset="0"/>
                <a:ea typeface="Tahoma" panose="020B0604030504040204" pitchFamily="34" charset="0"/>
                <a:cs typeface="Tahoma" panose="020B0604030504040204" pitchFamily="34" charset="0"/>
              </a:rPr>
              <a:t>etmek değil, bilgi vermek, eğlendirmek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hükümeti </a:t>
            </a:r>
            <a:r>
              <a:rPr lang="tr-TR" sz="2400" dirty="0">
                <a:latin typeface="Tahoma" panose="020B0604030504040204" pitchFamily="34" charset="0"/>
                <a:ea typeface="Tahoma" panose="020B0604030504040204" pitchFamily="34" charset="0"/>
                <a:cs typeface="Tahoma" panose="020B0604030504040204" pitchFamily="34" charset="0"/>
              </a:rPr>
              <a:t>kontrol </a:t>
            </a:r>
            <a:r>
              <a:rPr lang="tr-TR" sz="2400" dirty="0" smtClean="0">
                <a:latin typeface="Tahoma" panose="020B0604030504040204" pitchFamily="34" charset="0"/>
                <a:ea typeface="Tahoma" panose="020B0604030504040204" pitchFamily="34" charset="0"/>
                <a:cs typeface="Tahoma" panose="020B0604030504040204" pitchFamily="34" charset="0"/>
              </a:rPr>
              <a:t>etmek olduğunu ifade etmişlerdir</a:t>
            </a:r>
            <a:r>
              <a:rPr lang="tr-TR" sz="24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2030395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anose="020B0604030504040204" pitchFamily="34" charset="0"/>
                <a:ea typeface="Tahoma" panose="020B0604030504040204" pitchFamily="34" charset="0"/>
                <a:cs typeface="Tahoma" panose="020B0604030504040204" pitchFamily="34" charset="0"/>
              </a:rPr>
              <a:t>Liberal kurama göre basın yayın kuruluşları </a:t>
            </a:r>
            <a:r>
              <a:rPr lang="tr-TR" sz="2400" dirty="0">
                <a:latin typeface="Tahoma" panose="020B0604030504040204" pitchFamily="34" charset="0"/>
                <a:ea typeface="Tahoma" panose="020B0604030504040204" pitchFamily="34" charset="0"/>
                <a:cs typeface="Tahoma" panose="020B0604030504040204" pitchFamily="34" charset="0"/>
              </a:rPr>
              <a:t>herhangi bir ön izin </a:t>
            </a:r>
            <a:r>
              <a:rPr lang="tr-TR" sz="2400" dirty="0" smtClean="0">
                <a:latin typeface="Tahoma" panose="020B0604030504040204" pitchFamily="34" charset="0"/>
                <a:ea typeface="Tahoma" panose="020B0604030504040204" pitchFamily="34" charset="0"/>
                <a:cs typeface="Tahoma" panose="020B0604030504040204" pitchFamily="34" charset="0"/>
              </a:rPr>
              <a:t>veya </a:t>
            </a:r>
            <a:r>
              <a:rPr lang="tr-TR" sz="2400" dirty="0">
                <a:latin typeface="Tahoma" panose="020B0604030504040204" pitchFamily="34" charset="0"/>
                <a:ea typeface="Tahoma" panose="020B0604030504040204" pitchFamily="34" charset="0"/>
                <a:cs typeface="Tahoma" panose="020B0604030504040204" pitchFamily="34" charset="0"/>
              </a:rPr>
              <a:t>yetki belgesi alma </a:t>
            </a:r>
            <a:r>
              <a:rPr lang="tr-TR" sz="2400" dirty="0" smtClean="0">
                <a:latin typeface="Tahoma" panose="020B0604030504040204" pitchFamily="34" charset="0"/>
                <a:ea typeface="Tahoma" panose="020B0604030504040204" pitchFamily="34" charset="0"/>
                <a:cs typeface="Tahoma" panose="020B0604030504040204" pitchFamily="34" charset="0"/>
              </a:rPr>
              <a:t>koşuluna</a:t>
            </a:r>
            <a:r>
              <a:rPr lang="tr-TR" sz="2400" dirty="0">
                <a:latin typeface="Tahoma" panose="020B0604030504040204" pitchFamily="34" charset="0"/>
                <a:ea typeface="Tahoma" panose="020B0604030504040204" pitchFamily="34" charset="0"/>
                <a:cs typeface="Tahoma" panose="020B0604030504040204" pitchFamily="34" charset="0"/>
              </a:rPr>
              <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bağlı olmaksızın </a:t>
            </a:r>
            <a:r>
              <a:rPr lang="tr-TR" sz="2400" dirty="0">
                <a:latin typeface="Tahoma" panose="020B0604030504040204" pitchFamily="34" charset="0"/>
                <a:ea typeface="Tahoma" panose="020B0604030504040204" pitchFamily="34" charset="0"/>
                <a:cs typeface="Tahoma" panose="020B0604030504040204" pitchFamily="34" charset="0"/>
              </a:rPr>
              <a:t>kurulabilmelidir.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İletişim alanında </a:t>
            </a:r>
            <a:r>
              <a:rPr lang="tr-TR" sz="2400" dirty="0">
                <a:latin typeface="Tahoma" panose="020B0604030504040204" pitchFamily="34" charset="0"/>
                <a:ea typeface="Tahoma" panose="020B0604030504040204" pitchFamily="34" charset="0"/>
                <a:cs typeface="Tahoma" panose="020B0604030504040204" pitchFamily="34" charset="0"/>
              </a:rPr>
              <a:t>meslek seçmek için herhangi bir ön </a:t>
            </a:r>
            <a:r>
              <a:rPr lang="tr-TR" sz="2400" dirty="0" smtClean="0">
                <a:latin typeface="Tahoma" panose="020B0604030504040204" pitchFamily="34" charset="0"/>
                <a:ea typeface="Tahoma" panose="020B0604030504040204" pitchFamily="34" charset="0"/>
                <a:cs typeface="Tahoma" panose="020B0604030504040204" pitchFamily="34" charset="0"/>
              </a:rPr>
              <a:t>koşul bulunmamalıdır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Herhangi </a:t>
            </a:r>
            <a:r>
              <a:rPr lang="tr-TR" sz="2400" dirty="0">
                <a:latin typeface="Tahoma" panose="020B0604030504040204" pitchFamily="34" charset="0"/>
                <a:ea typeface="Tahoma" panose="020B0604030504040204" pitchFamily="34" charset="0"/>
                <a:cs typeface="Tahoma" panose="020B0604030504040204" pitchFamily="34" charset="0"/>
              </a:rPr>
              <a:t>bir </a:t>
            </a:r>
            <a:r>
              <a:rPr lang="tr-TR" sz="2400" dirty="0" smtClean="0">
                <a:latin typeface="Tahoma" panose="020B0604030504040204" pitchFamily="34" charset="0"/>
                <a:ea typeface="Tahoma" panose="020B0604030504040204" pitchFamily="34" charset="0"/>
                <a:cs typeface="Tahoma" panose="020B0604030504040204" pitchFamily="34" charset="0"/>
              </a:rPr>
              <a:t>şeyin </a:t>
            </a:r>
            <a:r>
              <a:rPr lang="tr-TR" sz="2400" dirty="0">
                <a:latin typeface="Tahoma" panose="020B0604030504040204" pitchFamily="34" charset="0"/>
                <a:ea typeface="Tahoma" panose="020B0604030504040204" pitchFamily="34" charset="0"/>
                <a:cs typeface="Tahoma" panose="020B0604030504040204" pitchFamily="34" charset="0"/>
              </a:rPr>
              <a:t>istek </a:t>
            </a:r>
            <a:r>
              <a:rPr lang="tr-TR" sz="2400" dirty="0" smtClean="0">
                <a:latin typeface="Tahoma" panose="020B0604030504040204" pitchFamily="34" charset="0"/>
                <a:ea typeface="Tahoma" panose="020B0604030504040204" pitchFamily="34" charset="0"/>
                <a:cs typeface="Tahoma" panose="020B0604030504040204" pitchFamily="34" charset="0"/>
              </a:rPr>
              <a:t>dışında yayınlanması </a:t>
            </a:r>
            <a:r>
              <a:rPr lang="tr-TR" sz="2400" dirty="0">
                <a:latin typeface="Tahoma" panose="020B0604030504040204" pitchFamily="34" charset="0"/>
                <a:ea typeface="Tahoma" panose="020B0604030504040204" pitchFamily="34" charset="0"/>
                <a:cs typeface="Tahoma" panose="020B0604030504040204" pitchFamily="34" charset="0"/>
              </a:rPr>
              <a:t>için zorluk ya da </a:t>
            </a:r>
            <a:r>
              <a:rPr lang="tr-TR" sz="2400" dirty="0" smtClean="0">
                <a:latin typeface="Tahoma" panose="020B0604030504040204" pitchFamily="34" charset="0"/>
                <a:ea typeface="Tahoma" panose="020B0604030504040204" pitchFamily="34" charset="0"/>
                <a:cs typeface="Tahoma" panose="020B0604030504040204" pitchFamily="34" charset="0"/>
              </a:rPr>
              <a:t>baskı olmamalıdır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Yasalarla sınırları </a:t>
            </a:r>
            <a:r>
              <a:rPr lang="tr-TR" sz="2400" dirty="0">
                <a:latin typeface="Tahoma" panose="020B0604030504040204" pitchFamily="34" charset="0"/>
                <a:ea typeface="Tahoma" panose="020B0604030504040204" pitchFamily="34" charset="0"/>
                <a:cs typeface="Tahoma" panose="020B0604030504040204" pitchFamily="34" charset="0"/>
              </a:rPr>
              <a:t>önceden </a:t>
            </a:r>
            <a:r>
              <a:rPr lang="tr-TR" sz="2400" dirty="0" smtClean="0">
                <a:latin typeface="Tahoma" panose="020B0604030504040204" pitchFamily="34" charset="0"/>
                <a:ea typeface="Tahoma" panose="020B0604030504040204" pitchFamily="34" charset="0"/>
                <a:cs typeface="Tahoma" panose="020B0604030504040204" pitchFamily="34" charset="0"/>
              </a:rPr>
              <a:t>belirlenmiş </a:t>
            </a:r>
            <a:r>
              <a:rPr lang="tr-TR" sz="2400" dirty="0">
                <a:latin typeface="Tahoma" panose="020B0604030504040204" pitchFamily="34" charset="0"/>
                <a:ea typeface="Tahoma" panose="020B0604030504040204" pitchFamily="34" charset="0"/>
                <a:cs typeface="Tahoma" panose="020B0604030504040204" pitchFamily="34" charset="0"/>
              </a:rPr>
              <a:t>özel </a:t>
            </a:r>
            <a:r>
              <a:rPr lang="tr-TR" sz="2400" dirty="0" smtClean="0">
                <a:latin typeface="Tahoma" panose="020B0604030504040204" pitchFamily="34" charset="0"/>
                <a:ea typeface="Tahoma" panose="020B0604030504040204" pitchFamily="34" charset="0"/>
                <a:cs typeface="Tahoma" panose="020B0604030504040204" pitchFamily="34" charset="0"/>
              </a:rPr>
              <a:t>yaşamın gizliliği</a:t>
            </a:r>
            <a:r>
              <a:rPr lang="tr-TR" sz="2400" dirty="0">
                <a:latin typeface="Tahoma" panose="020B0604030504040204" pitchFamily="34" charset="0"/>
                <a:ea typeface="Tahoma" panose="020B0604030504040204" pitchFamily="34" charset="0"/>
                <a:cs typeface="Tahoma" panose="020B0604030504040204" pitchFamily="34" charset="0"/>
              </a:rPr>
              <a:t>, vatana </a:t>
            </a:r>
            <a:r>
              <a:rPr lang="tr-TR" sz="2400" dirty="0" smtClean="0">
                <a:latin typeface="Tahoma" panose="020B0604030504040204" pitchFamily="34" charset="0"/>
                <a:ea typeface="Tahoma" panose="020B0604030504040204" pitchFamily="34" charset="0"/>
                <a:cs typeface="Tahoma" panose="020B0604030504040204" pitchFamily="34" charset="0"/>
              </a:rPr>
              <a:t>ihanet, yurt güvenliği </a:t>
            </a:r>
            <a:r>
              <a:rPr lang="tr-TR" sz="2400" dirty="0">
                <a:latin typeface="Tahoma" panose="020B0604030504040204" pitchFamily="34" charset="0"/>
                <a:ea typeface="Tahoma" panose="020B0604030504040204" pitchFamily="34" charset="0"/>
                <a:cs typeface="Tahoma" panose="020B0604030504040204" pitchFamily="34" charset="0"/>
              </a:rPr>
              <a:t>gibi kutsal konular </a:t>
            </a:r>
            <a:r>
              <a:rPr lang="tr-TR" sz="2400" dirty="0" smtClean="0">
                <a:latin typeface="Tahoma" panose="020B0604030504040204" pitchFamily="34" charset="0"/>
                <a:ea typeface="Tahoma" panose="020B0604030504040204" pitchFamily="34" charset="0"/>
                <a:cs typeface="Tahoma" panose="020B0604030504040204" pitchFamily="34" charset="0"/>
              </a:rPr>
              <a:t>dışında </a:t>
            </a:r>
            <a:r>
              <a:rPr lang="tr-TR" sz="2400" dirty="0">
                <a:latin typeface="Tahoma" panose="020B0604030504040204" pitchFamily="34" charset="0"/>
                <a:ea typeface="Tahoma" panose="020B0604030504040204" pitchFamily="34" charset="0"/>
                <a:cs typeface="Tahoma" panose="020B0604030504040204" pitchFamily="34" charset="0"/>
              </a:rPr>
              <a:t>resmi </a:t>
            </a:r>
            <a:r>
              <a:rPr lang="tr-TR" sz="2400" dirty="0" smtClean="0">
                <a:latin typeface="Tahoma" panose="020B0604030504040204" pitchFamily="34" charset="0"/>
                <a:ea typeface="Tahoma" panose="020B0604030504040204" pitchFamily="34" charset="0"/>
                <a:cs typeface="Tahoma" panose="020B0604030504040204" pitchFamily="34" charset="0"/>
              </a:rPr>
              <a:t>görüş </a:t>
            </a:r>
            <a:r>
              <a:rPr lang="tr-TR" sz="2400" dirty="0">
                <a:latin typeface="Tahoma" panose="020B0604030504040204" pitchFamily="34" charset="0"/>
                <a:ea typeface="Tahoma" panose="020B0604030504040204" pitchFamily="34" charset="0"/>
                <a:cs typeface="Tahoma" panose="020B0604030504040204" pitchFamily="34" charset="0"/>
              </a:rPr>
              <a:t>ve hükümetlere yönelik</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karşı düşünce açıklama</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eleştiri</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aktarım sonrasında </a:t>
            </a:r>
            <a:r>
              <a:rPr lang="tr-TR" sz="2400" dirty="0">
                <a:latin typeface="Tahoma" panose="020B0604030504040204" pitchFamily="34" charset="0"/>
                <a:ea typeface="Tahoma" panose="020B0604030504040204" pitchFamily="34" charset="0"/>
                <a:cs typeface="Tahoma" panose="020B0604030504040204" pitchFamily="34" charset="0"/>
              </a:rPr>
              <a:t>da bir suç </a:t>
            </a:r>
            <a:r>
              <a:rPr lang="tr-TR" sz="2400" dirty="0" smtClean="0">
                <a:latin typeface="Tahoma" panose="020B0604030504040204" pitchFamily="34" charset="0"/>
                <a:ea typeface="Tahoma" panose="020B0604030504040204" pitchFamily="34" charset="0"/>
                <a:cs typeface="Tahoma" panose="020B0604030504040204" pitchFamily="34" charset="0"/>
              </a:rPr>
              <a:t>kavuşturmasına </a:t>
            </a:r>
            <a:r>
              <a:rPr lang="tr-TR" sz="2400" dirty="0">
                <a:latin typeface="Tahoma" panose="020B0604030504040204" pitchFamily="34" charset="0"/>
                <a:ea typeface="Tahoma" panose="020B0604030504040204" pitchFamily="34" charset="0"/>
                <a:cs typeface="Tahoma" panose="020B0604030504040204" pitchFamily="34" charset="0"/>
              </a:rPr>
              <a:t>konu </a:t>
            </a:r>
            <a:r>
              <a:rPr lang="tr-TR" sz="2400" dirty="0" smtClean="0">
                <a:latin typeface="Tahoma" panose="020B0604030504040204" pitchFamily="34" charset="0"/>
                <a:ea typeface="Tahoma" panose="020B0604030504040204" pitchFamily="34" charset="0"/>
                <a:cs typeface="Tahoma" panose="020B0604030504040204" pitchFamily="34" charset="0"/>
              </a:rPr>
              <a:t>olmamalıdır</a:t>
            </a:r>
            <a:r>
              <a:rPr lang="tr-TR" sz="24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301024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Bilgi edinme ve </a:t>
            </a:r>
            <a:r>
              <a:rPr lang="tr-TR" sz="2400" dirty="0" smtClean="0">
                <a:latin typeface="Tahoma" panose="020B0604030504040204" pitchFamily="34" charset="0"/>
                <a:ea typeface="Tahoma" panose="020B0604030504040204" pitchFamily="34" charset="0"/>
                <a:cs typeface="Tahoma" panose="020B0604030504040204" pitchFamily="34" charset="0"/>
              </a:rPr>
              <a:t>erişim özgürlüğü</a:t>
            </a:r>
            <a:r>
              <a:rPr lang="tr-TR" sz="2400" dirty="0">
                <a:latin typeface="Tahoma" panose="020B0604030504040204" pitchFamily="34" charset="0"/>
                <a:ea typeface="Tahoma" panose="020B0604030504040204" pitchFamily="34" charset="0"/>
                <a:cs typeface="Tahoma" panose="020B0604030504040204" pitchFamily="34" charset="0"/>
              </a:rPr>
              <a:t>: Olay, bilgi ya da habere serbestçe </a:t>
            </a:r>
            <a:r>
              <a:rPr lang="tr-TR" sz="2400" dirty="0" smtClean="0">
                <a:latin typeface="Tahoma" panose="020B0604030504040204" pitchFamily="34" charset="0"/>
                <a:ea typeface="Tahoma" panose="020B0604030504040204" pitchFamily="34" charset="0"/>
                <a:cs typeface="Tahoma" panose="020B0604030504040204" pitchFamily="34" charset="0"/>
              </a:rPr>
              <a:t>ulaşma ve </a:t>
            </a:r>
            <a:r>
              <a:rPr lang="tr-TR" sz="2400" dirty="0">
                <a:latin typeface="Tahoma" panose="020B0604030504040204" pitchFamily="34" charset="0"/>
                <a:ea typeface="Tahoma" panose="020B0604030504040204" pitchFamily="34" charset="0"/>
                <a:cs typeface="Tahoma" panose="020B0604030504040204" pitchFamily="34" charset="0"/>
              </a:rPr>
              <a:t>bilgiyi elde etme </a:t>
            </a:r>
            <a:r>
              <a:rPr lang="tr-TR" sz="2400" dirty="0" smtClean="0">
                <a:latin typeface="Tahoma" panose="020B0604030504040204" pitchFamily="34" charset="0"/>
                <a:ea typeface="Tahoma" panose="020B0604030504040204" pitchFamily="34" charset="0"/>
                <a:cs typeface="Tahoma" panose="020B0604030504040204" pitchFamily="34" charset="0"/>
              </a:rPr>
              <a:t>özgürlüğü </a:t>
            </a:r>
            <a:r>
              <a:rPr lang="tr-TR" sz="2400" dirty="0">
                <a:latin typeface="Tahoma" panose="020B0604030504040204" pitchFamily="34" charset="0"/>
                <a:ea typeface="Tahoma" panose="020B0604030504040204" pitchFamily="34" charset="0"/>
                <a:cs typeface="Tahoma" panose="020B0604030504040204" pitchFamily="34" charset="0"/>
              </a:rPr>
              <a:t>temin edilmelidir. Bilgiye </a:t>
            </a:r>
            <a:r>
              <a:rPr lang="tr-TR" sz="2400" dirty="0" smtClean="0">
                <a:latin typeface="Tahoma" panose="020B0604030504040204" pitchFamily="34" charset="0"/>
                <a:ea typeface="Tahoma" panose="020B0604030504040204" pitchFamily="34" charset="0"/>
                <a:cs typeface="Tahoma" panose="020B0604030504040204" pitchFamily="34" charset="0"/>
              </a:rPr>
              <a:t>ulaşmak isteyenler için </a:t>
            </a:r>
            <a:r>
              <a:rPr lang="tr-TR" sz="2400" dirty="0">
                <a:latin typeface="Tahoma" panose="020B0604030504040204" pitchFamily="34" charset="0"/>
                <a:ea typeface="Tahoma" panose="020B0604030504040204" pitchFamily="34" charset="0"/>
                <a:cs typeface="Tahoma" panose="020B0604030504040204" pitchFamily="34" charset="0"/>
              </a:rPr>
              <a:t>olanaklar </a:t>
            </a:r>
            <a:r>
              <a:rPr lang="tr-TR" sz="2400" dirty="0" smtClean="0">
                <a:latin typeface="Tahoma" panose="020B0604030504040204" pitchFamily="34" charset="0"/>
                <a:ea typeface="Tahoma" panose="020B0604030504040204" pitchFamily="34" charset="0"/>
                <a:cs typeface="Tahoma" panose="020B0604030504040204" pitchFamily="34" charset="0"/>
              </a:rPr>
              <a:t>eşit </a:t>
            </a:r>
            <a:r>
              <a:rPr lang="tr-TR" sz="2400" dirty="0">
                <a:latin typeface="Tahoma" panose="020B0604030504040204" pitchFamily="34" charset="0"/>
                <a:ea typeface="Tahoma" panose="020B0604030504040204" pitchFamily="34" charset="0"/>
                <a:cs typeface="Tahoma" panose="020B0604030504040204" pitchFamily="34" charset="0"/>
              </a:rPr>
              <a:t>biçimde </a:t>
            </a:r>
            <a:r>
              <a:rPr lang="tr-TR" sz="2400" dirty="0" smtClean="0">
                <a:latin typeface="Tahoma" panose="020B0604030504040204" pitchFamily="34" charset="0"/>
                <a:ea typeface="Tahoma" panose="020B0604030504040204" pitchFamily="34" charset="0"/>
                <a:cs typeface="Tahoma" panose="020B0604030504040204" pitchFamily="34" charset="0"/>
              </a:rPr>
              <a:t>açık bulundurulmalı, </a:t>
            </a:r>
            <a:r>
              <a:rPr lang="tr-TR" sz="2400" dirty="0">
                <a:latin typeface="Tahoma" panose="020B0604030504040204" pitchFamily="34" charset="0"/>
                <a:ea typeface="Tahoma" panose="020B0604030504040204" pitchFamily="34" charset="0"/>
                <a:cs typeface="Tahoma" panose="020B0604030504040204" pitchFamily="34" charset="0"/>
              </a:rPr>
              <a:t>haber ve bilgi toplamaya</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yönelik yasal bir </a:t>
            </a:r>
            <a:r>
              <a:rPr lang="tr-TR" sz="2400" dirty="0" smtClean="0">
                <a:latin typeface="Tahoma" panose="020B0604030504040204" pitchFamily="34" charset="0"/>
                <a:ea typeface="Tahoma" panose="020B0604030504040204" pitchFamily="34" charset="0"/>
                <a:cs typeface="Tahoma" panose="020B0604030504040204" pitchFamily="34" charset="0"/>
              </a:rPr>
              <a:t>kısıtlama </a:t>
            </a:r>
            <a:r>
              <a:rPr lang="tr-TR" sz="2400" dirty="0">
                <a:latin typeface="Tahoma" panose="020B0604030504040204" pitchFamily="34" charset="0"/>
                <a:ea typeface="Tahoma" panose="020B0604030504040204" pitchFamily="34" charset="0"/>
                <a:cs typeface="Tahoma" panose="020B0604030504040204" pitchFamily="34" charset="0"/>
              </a:rPr>
              <a:t>getirilmemelidir.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Haber </a:t>
            </a:r>
            <a:r>
              <a:rPr lang="tr-TR" sz="2400" dirty="0">
                <a:latin typeface="Tahoma" panose="020B0604030504040204" pitchFamily="34" charset="0"/>
                <a:ea typeface="Tahoma" panose="020B0604030504040204" pitchFamily="34" charset="0"/>
                <a:cs typeface="Tahoma" panose="020B0604030504040204" pitchFamily="34" charset="0"/>
              </a:rPr>
              <a:t>iletme </a:t>
            </a:r>
            <a:r>
              <a:rPr lang="tr-TR" sz="2400" dirty="0" smtClean="0">
                <a:latin typeface="Tahoma" panose="020B0604030504040204" pitchFamily="34" charset="0"/>
                <a:ea typeface="Tahoma" panose="020B0604030504040204" pitchFamily="34" charset="0"/>
                <a:cs typeface="Tahoma" panose="020B0604030504040204" pitchFamily="34" charset="0"/>
              </a:rPr>
              <a:t>özgürlüğü</a:t>
            </a:r>
            <a:r>
              <a:rPr lang="tr-TR" sz="2400" dirty="0">
                <a:latin typeface="Tahoma" panose="020B0604030504040204" pitchFamily="34" charset="0"/>
                <a:ea typeface="Tahoma" panose="020B0604030504040204" pitchFamily="34" charset="0"/>
                <a:cs typeface="Tahoma" panose="020B0604030504040204" pitchFamily="34" charset="0"/>
              </a:rPr>
              <a:t>: Elde edilen bilgi ya da </a:t>
            </a:r>
            <a:r>
              <a:rPr lang="tr-TR" sz="2400" dirty="0" smtClean="0">
                <a:latin typeface="Tahoma" panose="020B0604030504040204" pitchFamily="34" charset="0"/>
                <a:ea typeface="Tahoma" panose="020B0604030504040204" pitchFamily="34" charset="0"/>
                <a:cs typeface="Tahoma" panose="020B0604030504040204" pitchFamily="34" charset="0"/>
              </a:rPr>
              <a:t>yazılan </a:t>
            </a:r>
            <a:r>
              <a:rPr lang="tr-TR" sz="2400" dirty="0">
                <a:latin typeface="Tahoma" panose="020B0604030504040204" pitchFamily="34" charset="0"/>
                <a:ea typeface="Tahoma" panose="020B0604030504040204" pitchFamily="34" charset="0"/>
                <a:cs typeface="Tahoma" panose="020B0604030504040204" pitchFamily="34" charset="0"/>
              </a:rPr>
              <a:t>haberlerin kitle </a:t>
            </a:r>
            <a:r>
              <a:rPr lang="tr-TR" sz="2400" dirty="0" smtClean="0">
                <a:latin typeface="Tahoma" panose="020B0604030504040204" pitchFamily="34" charset="0"/>
                <a:ea typeface="Tahoma" panose="020B0604030504040204" pitchFamily="34" charset="0"/>
                <a:cs typeface="Tahoma" panose="020B0604030504040204" pitchFamily="34" charset="0"/>
              </a:rPr>
              <a:t>iletişim araçları tarafından </a:t>
            </a:r>
            <a:r>
              <a:rPr lang="tr-TR" sz="2400" dirty="0">
                <a:latin typeface="Tahoma" panose="020B0604030504040204" pitchFamily="34" charset="0"/>
                <a:ea typeface="Tahoma" panose="020B0604030504040204" pitchFamily="34" charset="0"/>
                <a:cs typeface="Tahoma" panose="020B0604030504040204" pitchFamily="34" charset="0"/>
              </a:rPr>
              <a:t>iletilebilme </a:t>
            </a:r>
            <a:r>
              <a:rPr lang="tr-TR" sz="2400" dirty="0" smtClean="0">
                <a:latin typeface="Tahoma" panose="020B0604030504040204" pitchFamily="34" charset="0"/>
                <a:ea typeface="Tahoma" panose="020B0604030504040204" pitchFamily="34" charset="0"/>
                <a:cs typeface="Tahoma" panose="020B0604030504040204" pitchFamily="34" charset="0"/>
              </a:rPr>
              <a:t>özgürlüğü olmalıdır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Haber </a:t>
            </a:r>
            <a:r>
              <a:rPr lang="tr-TR" sz="2400" dirty="0">
                <a:latin typeface="Tahoma" panose="020B0604030504040204" pitchFamily="34" charset="0"/>
                <a:ea typeface="Tahoma" panose="020B0604030504040204" pitchFamily="34" charset="0"/>
                <a:cs typeface="Tahoma" panose="020B0604030504040204" pitchFamily="34" charset="0"/>
              </a:rPr>
              <a:t>alma </a:t>
            </a:r>
            <a:r>
              <a:rPr lang="tr-TR" sz="2400" dirty="0" smtClean="0">
                <a:latin typeface="Tahoma" panose="020B0604030504040204" pitchFamily="34" charset="0"/>
                <a:ea typeface="Tahoma" panose="020B0604030504040204" pitchFamily="34" charset="0"/>
                <a:cs typeface="Tahoma" panose="020B0604030504040204" pitchFamily="34" charset="0"/>
              </a:rPr>
              <a:t>özgürlüğü</a:t>
            </a:r>
            <a:r>
              <a:rPr lang="tr-TR" sz="2400" dirty="0">
                <a:latin typeface="Tahoma" panose="020B0604030504040204" pitchFamily="34" charset="0"/>
                <a:ea typeface="Tahoma" panose="020B0604030504040204" pitchFamily="34" charset="0"/>
                <a:cs typeface="Tahoma" panose="020B0604030504040204" pitchFamily="34" charset="0"/>
              </a:rPr>
              <a:t>: Toplumun haber ve bilgi edinme konusunda </a:t>
            </a:r>
            <a:r>
              <a:rPr lang="tr-TR" sz="2400" dirty="0" smtClean="0">
                <a:latin typeface="Tahoma" panose="020B0604030504040204" pitchFamily="34" charset="0"/>
                <a:ea typeface="Tahoma" panose="020B0604030504040204" pitchFamily="34" charset="0"/>
                <a:cs typeface="Tahoma" panose="020B0604030504040204" pitchFamily="34" charset="0"/>
              </a:rPr>
              <a:t>özgür olması, </a:t>
            </a:r>
            <a:r>
              <a:rPr lang="tr-TR" sz="2400" dirty="0">
                <a:latin typeface="Tahoma" panose="020B0604030504040204" pitchFamily="34" charset="0"/>
                <a:ea typeface="Tahoma" panose="020B0604030504040204" pitchFamily="34" charset="0"/>
                <a:cs typeface="Tahoma" panose="020B0604030504040204" pitchFamily="34" charset="0"/>
              </a:rPr>
              <a:t>kendi </a:t>
            </a:r>
            <a:r>
              <a:rPr lang="tr-TR" sz="2400" dirty="0" smtClean="0">
                <a:latin typeface="Tahoma" panose="020B0604030504040204" pitchFamily="34" charset="0"/>
                <a:ea typeface="Tahoma" panose="020B0604030504040204" pitchFamily="34" charset="0"/>
                <a:cs typeface="Tahoma" panose="020B0604030504040204" pitchFamily="34" charset="0"/>
              </a:rPr>
              <a:t>seçtiği </a:t>
            </a:r>
            <a:r>
              <a:rPr lang="tr-TR" sz="2400" dirty="0">
                <a:latin typeface="Tahoma" panose="020B0604030504040204" pitchFamily="34" charset="0"/>
                <a:ea typeface="Tahoma" panose="020B0604030504040204" pitchFamily="34" charset="0"/>
                <a:cs typeface="Tahoma" panose="020B0604030504040204" pitchFamily="34" charset="0"/>
              </a:rPr>
              <a:t>her türlü habere </a:t>
            </a:r>
            <a:r>
              <a:rPr lang="tr-TR" sz="2400" dirty="0" smtClean="0">
                <a:latin typeface="Tahoma" panose="020B0604030504040204" pitchFamily="34" charset="0"/>
                <a:ea typeface="Tahoma" panose="020B0604030504040204" pitchFamily="34" charset="0"/>
                <a:cs typeface="Tahoma" panose="020B0604030504040204" pitchFamily="34" charset="0"/>
              </a:rPr>
              <a:t>kavuşabilmesi </a:t>
            </a:r>
            <a:r>
              <a:rPr lang="tr-TR" sz="2400" dirty="0">
                <a:latin typeface="Tahoma" panose="020B0604030504040204" pitchFamily="34" charset="0"/>
                <a:ea typeface="Tahoma" panose="020B0604030504040204" pitchFamily="34" charset="0"/>
                <a:cs typeface="Tahoma" panose="020B0604030504040204" pitchFamily="34" charset="0"/>
              </a:rPr>
              <a:t>gereklidir.</a:t>
            </a:r>
          </a:p>
        </p:txBody>
      </p:sp>
    </p:spTree>
    <p:extLst>
      <p:ext uri="{BB962C8B-B14F-4D97-AF65-F5344CB8AC3E}">
        <p14:creationId xmlns:p14="http://schemas.microsoft.com/office/powerpoint/2010/main" val="11611641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anose="020B0604030504040204" pitchFamily="34" charset="0"/>
                <a:ea typeface="Tahoma" panose="020B0604030504040204" pitchFamily="34" charset="0"/>
                <a:cs typeface="Tahoma" panose="020B0604030504040204" pitchFamily="34" charset="0"/>
              </a:rPr>
              <a:t>Ancak, zamanla medyanın endüstrileşmesi, sermayenin tekelleşmesi, alternatif görüşlerin iletişim alanında temsilini zorlaştırmıştır. Böylece çok seslilik liberal kuramda öngörüldüğü gibi işlememeye başlamıştır. Medyada toplumun her kesiminin eşit olarak temsil edilmesi mümkün olmamaya başlamış, ticari kaygılar nedeniyle basın yayın organları çoğulculuğu çok fazla önemsememeye başlamışlardır. Bu nedenle yeni bir yaklaşım ortaya çıkmış ve liberal kuramda aksayan yönleri medyanın sorumluluklarına bağlayarak güvence altına almayı amaçlamıştır. </a:t>
            </a: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516117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1663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Yirminci yüzyılda Amerika Birleşik Devletleri’nde İnsan Hakları Bildirgesi’ni korumak için “tek başına kalmış endüstri” olan medyanın toplumsal sorumluluk taşıması gerektiği düşüncesi gelişmiştir. Bu düşünceden hareketle, “Toplumsal Sorumluluk</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Kuramı” oluşturulmuştur. </a:t>
            </a:r>
            <a:r>
              <a:rPr lang="tr-TR" sz="2400" dirty="0" smtClean="0">
                <a:latin typeface="Tahoma" panose="020B0604030504040204" pitchFamily="34" charset="0"/>
                <a:ea typeface="Tahoma" panose="020B0604030504040204" pitchFamily="34" charset="0"/>
                <a:cs typeface="Tahoma" panose="020B0604030504040204" pitchFamily="34" charset="0"/>
              </a:rPr>
              <a:t>Bu </a:t>
            </a:r>
            <a:r>
              <a:rPr lang="tr-TR" sz="2400" dirty="0">
                <a:latin typeface="Tahoma" panose="020B0604030504040204" pitchFamily="34" charset="0"/>
                <a:ea typeface="Tahoma" panose="020B0604030504040204" pitchFamily="34" charset="0"/>
                <a:cs typeface="Tahoma" panose="020B0604030504040204" pitchFamily="34" charset="0"/>
              </a:rPr>
              <a:t>oluşumda medyanın sansasyonel içeriğine ve </a:t>
            </a:r>
            <a:r>
              <a:rPr lang="tr-TR" sz="2400" dirty="0" smtClean="0">
                <a:latin typeface="Tahoma" panose="020B0604030504040204" pitchFamily="34" charset="0"/>
                <a:ea typeface="Tahoma" panose="020B0604030504040204" pitchFamily="34" charset="0"/>
                <a:cs typeface="Tahoma" panose="020B0604030504040204" pitchFamily="34" charset="0"/>
              </a:rPr>
              <a:t>kâr </a:t>
            </a:r>
            <a:r>
              <a:rPr lang="tr-TR" sz="2400" dirty="0">
                <a:latin typeface="Tahoma" panose="020B0604030504040204" pitchFamily="34" charset="0"/>
                <a:ea typeface="Tahoma" panose="020B0604030504040204" pitchFamily="34" charset="0"/>
                <a:cs typeface="Tahoma" panose="020B0604030504040204" pitchFamily="34" charset="0"/>
              </a:rPr>
              <a:t>amaçlı yapısına yönelik eleştiriler etkili olmuştur. 1947 </a:t>
            </a:r>
            <a:r>
              <a:rPr lang="tr-TR" sz="2400" dirty="0" smtClean="0">
                <a:latin typeface="Tahoma" panose="020B0604030504040204" pitchFamily="34" charset="0"/>
                <a:ea typeface="Tahoma" panose="020B0604030504040204" pitchFamily="34" charset="0"/>
                <a:cs typeface="Tahoma" panose="020B0604030504040204" pitchFamily="34" charset="0"/>
              </a:rPr>
              <a:t>yılında </a:t>
            </a:r>
            <a:r>
              <a:rPr lang="tr-TR" sz="2400" dirty="0">
                <a:latin typeface="Tahoma" panose="020B0604030504040204" pitchFamily="34" charset="0"/>
                <a:ea typeface="Tahoma" panose="020B0604030504040204" pitchFamily="34" charset="0"/>
                <a:cs typeface="Tahoma" panose="020B0604030504040204" pitchFamily="34" charset="0"/>
              </a:rPr>
              <a:t>kurulan </a:t>
            </a:r>
            <a:r>
              <a:rPr lang="tr-TR" sz="2400" dirty="0" smtClean="0">
                <a:latin typeface="Tahoma" panose="020B0604030504040204" pitchFamily="34" charset="0"/>
                <a:ea typeface="Tahoma" panose="020B0604030504040204" pitchFamily="34" charset="0"/>
                <a:cs typeface="Tahoma" panose="020B0604030504040204" pitchFamily="34" charset="0"/>
              </a:rPr>
              <a:t>bir komisyonun hazırladığı </a:t>
            </a:r>
            <a:r>
              <a:rPr lang="tr-TR" sz="2400" dirty="0">
                <a:latin typeface="Tahoma" panose="020B0604030504040204" pitchFamily="34" charset="0"/>
                <a:ea typeface="Tahoma" panose="020B0604030504040204" pitchFamily="34" charset="0"/>
                <a:cs typeface="Tahoma" panose="020B0604030504040204" pitchFamily="34" charset="0"/>
              </a:rPr>
              <a:t>“Özgür ve Sorumlu</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Basın” </a:t>
            </a:r>
            <a:r>
              <a:rPr lang="tr-TR" sz="2400" dirty="0" smtClean="0">
                <a:latin typeface="Tahoma" panose="020B0604030504040204" pitchFamily="34" charset="0"/>
                <a:ea typeface="Tahoma" panose="020B0604030504040204" pitchFamily="34" charset="0"/>
                <a:cs typeface="Tahoma" panose="020B0604030504040204" pitchFamily="34" charset="0"/>
              </a:rPr>
              <a:t>başlıklı </a:t>
            </a:r>
            <a:r>
              <a:rPr lang="tr-TR" sz="2400" dirty="0" err="1" smtClean="0">
                <a:latin typeface="Tahoma" panose="020B0604030504040204" pitchFamily="34" charset="0"/>
                <a:ea typeface="Tahoma" panose="020B0604030504040204" pitchFamily="34" charset="0"/>
                <a:cs typeface="Tahoma" panose="020B0604030504040204" pitchFamily="34" charset="0"/>
              </a:rPr>
              <a:t>Hutchins</a:t>
            </a:r>
            <a:r>
              <a:rPr lang="tr-TR" sz="2400" dirty="0" smtClean="0">
                <a:latin typeface="Tahoma" panose="020B0604030504040204" pitchFamily="34" charset="0"/>
                <a:ea typeface="Tahoma" panose="020B0604030504040204" pitchFamily="34" charset="0"/>
                <a:cs typeface="Tahoma" panose="020B0604030504040204" pitchFamily="34" charset="0"/>
              </a:rPr>
              <a:t> raporu bu yaklaşımın temelini oluşturmuştur. </a:t>
            </a: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263116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1663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Toplumsal Sorumluluk Kuramı, basın </a:t>
            </a:r>
            <a:r>
              <a:rPr lang="tr-TR" sz="2400" dirty="0" smtClean="0">
                <a:latin typeface="Tahoma" panose="020B0604030504040204" pitchFamily="34" charset="0"/>
                <a:ea typeface="Tahoma" panose="020B0604030504040204" pitchFamily="34" charset="0"/>
                <a:cs typeface="Tahoma" panose="020B0604030504040204" pitchFamily="34" charset="0"/>
              </a:rPr>
              <a:t>özgürlüğü </a:t>
            </a:r>
            <a:r>
              <a:rPr lang="tr-TR" sz="2400" dirty="0">
                <a:latin typeface="Tahoma" panose="020B0604030504040204" pitchFamily="34" charset="0"/>
                <a:ea typeface="Tahoma" panose="020B0604030504040204" pitchFamily="34" charset="0"/>
                <a:cs typeface="Tahoma" panose="020B0604030504040204" pitchFamily="34" charset="0"/>
              </a:rPr>
              <a:t>ile basının topluma karşı sorumluluklarını </a:t>
            </a:r>
            <a:r>
              <a:rPr lang="tr-TR" sz="2400" dirty="0" smtClean="0">
                <a:latin typeface="Tahoma" panose="020B0604030504040204" pitchFamily="34" charset="0"/>
                <a:ea typeface="Tahoma" panose="020B0604030504040204" pitchFamily="34" charset="0"/>
                <a:cs typeface="Tahoma" panose="020B0604030504040204" pitchFamily="34" charset="0"/>
              </a:rPr>
              <a:t>bağdaştırmayı amaçlamaktadır. Yeni </a:t>
            </a:r>
            <a:r>
              <a:rPr lang="tr-TR" sz="2400" dirty="0">
                <a:latin typeface="Tahoma" panose="020B0604030504040204" pitchFamily="34" charset="0"/>
                <a:ea typeface="Tahoma" panose="020B0604030504040204" pitchFamily="34" charset="0"/>
                <a:cs typeface="Tahoma" panose="020B0604030504040204" pitchFamily="34" charset="0"/>
              </a:rPr>
              <a:t>kuram, önemli bir şey söyleyecek olan herkesin görüşünü söylemeye izin </a:t>
            </a:r>
            <a:r>
              <a:rPr lang="tr-TR" sz="2400" dirty="0" smtClean="0">
                <a:latin typeface="Tahoma" panose="020B0604030504040204" pitchFamily="34" charset="0"/>
                <a:ea typeface="Tahoma" panose="020B0604030504040204" pitchFamily="34" charset="0"/>
                <a:cs typeface="Tahoma" panose="020B0604030504040204" pitchFamily="34" charset="0"/>
              </a:rPr>
              <a:t>verilmesini ve eğer </a:t>
            </a:r>
            <a:r>
              <a:rPr lang="tr-TR" sz="2400" dirty="0">
                <a:latin typeface="Tahoma" panose="020B0604030504040204" pitchFamily="34" charset="0"/>
                <a:ea typeface="Tahoma" panose="020B0604030504040204" pitchFamily="34" charset="0"/>
                <a:cs typeface="Tahoma" panose="020B0604030504040204" pitchFamily="34" charset="0"/>
              </a:rPr>
              <a:t>medya görevlerini yerine getirmiyorsa “birilerinin” ona bu görevlerini</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hatırlatması </a:t>
            </a:r>
            <a:r>
              <a:rPr lang="tr-TR" sz="2400" dirty="0" smtClean="0">
                <a:latin typeface="Tahoma" panose="020B0604030504040204" pitchFamily="34" charset="0"/>
                <a:ea typeface="Tahoma" panose="020B0604030504040204" pitchFamily="34" charset="0"/>
                <a:cs typeface="Tahoma" panose="020B0604030504040204" pitchFamily="34" charset="0"/>
              </a:rPr>
              <a:t>gerektiğini </a:t>
            </a:r>
            <a:r>
              <a:rPr lang="tr-TR" sz="2400" dirty="0">
                <a:latin typeface="Tahoma" panose="020B0604030504040204" pitchFamily="34" charset="0"/>
                <a:ea typeface="Tahoma" panose="020B0604030504040204" pitchFamily="34" charset="0"/>
                <a:cs typeface="Tahoma" panose="020B0604030504040204" pitchFamily="34" charset="0"/>
              </a:rPr>
              <a:t>savunmaktadır</a:t>
            </a:r>
            <a:r>
              <a:rPr lang="tr-TR" sz="2400" dirty="0" smtClean="0">
                <a:latin typeface="Tahoma" panose="020B0604030504040204" pitchFamily="34" charset="0"/>
                <a:ea typeface="Tahoma" panose="020B0604030504040204" pitchFamily="34" charset="0"/>
                <a:cs typeface="Tahoma" panose="020B0604030504040204" pitchFamily="34" charset="0"/>
              </a:rPr>
              <a:t>. Raporda “Basının yanlışları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tutkuları, </a:t>
            </a:r>
            <a:r>
              <a:rPr lang="tr-TR" sz="2400" dirty="0">
                <a:latin typeface="Tahoma" panose="020B0604030504040204" pitchFamily="34" charset="0"/>
                <a:ea typeface="Tahoma" panose="020B0604030504040204" pitchFamily="34" charset="0"/>
                <a:cs typeface="Tahoma" panose="020B0604030504040204" pitchFamily="34" charset="0"/>
              </a:rPr>
              <a:t>özel alan </a:t>
            </a:r>
            <a:r>
              <a:rPr lang="tr-TR" sz="2400" dirty="0" smtClean="0">
                <a:latin typeface="Tahoma" panose="020B0604030504040204" pitchFamily="34" charset="0"/>
                <a:ea typeface="Tahoma" panose="020B0604030504040204" pitchFamily="34" charset="0"/>
                <a:cs typeface="Tahoma" panose="020B0604030504040204" pitchFamily="34" charset="0"/>
              </a:rPr>
              <a:t>dışına taşıp</a:t>
            </a:r>
            <a:r>
              <a:rPr lang="tr-TR" sz="2400" dirty="0">
                <a:latin typeface="Tahoma" panose="020B0604030504040204" pitchFamily="34" charset="0"/>
                <a:ea typeface="Tahoma" panose="020B0604030504040204" pitchFamily="34" charset="0"/>
                <a:cs typeface="Tahoma" panose="020B0604030504040204" pitchFamily="34" charset="0"/>
              </a:rPr>
              <a:t>, kamusal tehlike </a:t>
            </a:r>
            <a:r>
              <a:rPr lang="tr-TR" sz="2400" dirty="0" smtClean="0">
                <a:latin typeface="Tahoma" panose="020B0604030504040204" pitchFamily="34" charset="0"/>
                <a:ea typeface="Tahoma" panose="020B0604030504040204" pitchFamily="34" charset="0"/>
                <a:cs typeface="Tahoma" panose="020B0604030504040204" pitchFamily="34" charset="0"/>
              </a:rPr>
              <a:t>haline gelmiştir</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Basın </a:t>
            </a:r>
            <a:r>
              <a:rPr lang="tr-TR" sz="2400" dirty="0">
                <a:latin typeface="Tahoma" panose="020B0604030504040204" pitchFamily="34" charset="0"/>
                <a:ea typeface="Tahoma" panose="020B0604030504040204" pitchFamily="34" charset="0"/>
                <a:cs typeface="Tahoma" panose="020B0604030504040204" pitchFamily="34" charset="0"/>
              </a:rPr>
              <a:t>özgürdür, ancak </a:t>
            </a:r>
            <a:r>
              <a:rPr lang="tr-TR" sz="2400" dirty="0" smtClean="0">
                <a:latin typeface="Tahoma" panose="020B0604030504040204" pitchFamily="34" charset="0"/>
                <a:ea typeface="Tahoma" panose="020B0604030504040204" pitchFamily="34" charset="0"/>
                <a:cs typeface="Tahoma" panose="020B0604030504040204" pitchFamily="34" charset="0"/>
              </a:rPr>
              <a:t>aynı </a:t>
            </a:r>
            <a:r>
              <a:rPr lang="tr-TR" sz="2400" dirty="0">
                <a:latin typeface="Tahoma" panose="020B0604030504040204" pitchFamily="34" charset="0"/>
                <a:ea typeface="Tahoma" panose="020B0604030504040204" pitchFamily="34" charset="0"/>
                <a:cs typeface="Tahoma" panose="020B0604030504040204" pitchFamily="34" charset="0"/>
              </a:rPr>
              <a:t>zamanda bir kamu hizmeti yerine </a:t>
            </a:r>
            <a:r>
              <a:rPr lang="tr-TR" sz="2400" dirty="0" smtClean="0">
                <a:latin typeface="Tahoma" panose="020B0604030504040204" pitchFamily="34" charset="0"/>
                <a:ea typeface="Tahoma" panose="020B0604030504040204" pitchFamily="34" charset="0"/>
                <a:cs typeface="Tahoma" panose="020B0604030504040204" pitchFamily="34" charset="0"/>
              </a:rPr>
              <a:t>getirmektedir. Basın alanında gerçekleşen </a:t>
            </a:r>
            <a:r>
              <a:rPr lang="tr-TR" sz="2400" dirty="0">
                <a:latin typeface="Tahoma" panose="020B0604030504040204" pitchFamily="34" charset="0"/>
                <a:ea typeface="Tahoma" panose="020B0604030504040204" pitchFamily="34" charset="0"/>
                <a:cs typeface="Tahoma" panose="020B0604030504040204" pitchFamily="34" charset="0"/>
              </a:rPr>
              <a:t>ticari ve teknolojik yenilikler nedeniyle </a:t>
            </a:r>
            <a:r>
              <a:rPr lang="tr-TR" sz="2400" dirty="0" smtClean="0">
                <a:latin typeface="Tahoma" panose="020B0604030504040204" pitchFamily="34" charset="0"/>
                <a:ea typeface="Tahoma" panose="020B0604030504040204" pitchFamily="34" charset="0"/>
                <a:cs typeface="Tahoma" panose="020B0604030504040204" pitchFamily="34" charset="0"/>
              </a:rPr>
              <a:t>bazı bireylerin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grupların basından </a:t>
            </a:r>
            <a:r>
              <a:rPr lang="tr-TR" sz="2400" dirty="0">
                <a:latin typeface="Tahoma" panose="020B0604030504040204" pitchFamily="34" charset="0"/>
                <a:ea typeface="Tahoma" panose="020B0604030504040204" pitchFamily="34" charset="0"/>
                <a:cs typeface="Tahoma" panose="020B0604030504040204" pitchFamily="34" charset="0"/>
              </a:rPr>
              <a:t>yararlanma </a:t>
            </a:r>
            <a:r>
              <a:rPr lang="tr-TR" sz="2400" dirty="0" smtClean="0">
                <a:latin typeface="Tahoma" panose="020B0604030504040204" pitchFamily="34" charset="0"/>
                <a:ea typeface="Tahoma" panose="020B0604030504040204" pitchFamily="34" charset="0"/>
                <a:cs typeface="Tahoma" panose="020B0604030504040204" pitchFamily="34" charset="0"/>
              </a:rPr>
              <a:t>olanağı azalmıştır” görüşüne yer verilmiştir. </a:t>
            </a: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472927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1663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Kurama göre medya; kamuoyu, tüketici </a:t>
            </a:r>
            <a:r>
              <a:rPr lang="tr-TR" sz="2400" dirty="0" smtClean="0">
                <a:latin typeface="Tahoma" panose="020B0604030504040204" pitchFamily="34" charset="0"/>
                <a:ea typeface="Tahoma" panose="020B0604030504040204" pitchFamily="34" charset="0"/>
                <a:cs typeface="Tahoma" panose="020B0604030504040204" pitchFamily="34" charset="0"/>
              </a:rPr>
              <a:t>eğilimleri</a:t>
            </a:r>
            <a:r>
              <a:rPr lang="tr-TR" sz="2400" dirty="0">
                <a:latin typeface="Tahoma" panose="020B0604030504040204" pitchFamily="34" charset="0"/>
                <a:ea typeface="Tahoma" panose="020B0604030504040204" pitchFamily="34" charset="0"/>
                <a:cs typeface="Tahoma" panose="020B0604030504040204" pitchFamily="34" charset="0"/>
              </a:rPr>
              <a:t>, meslek </a:t>
            </a:r>
            <a:r>
              <a:rPr lang="tr-TR" sz="2400" dirty="0" smtClean="0">
                <a:latin typeface="Tahoma" panose="020B0604030504040204" pitchFamily="34" charset="0"/>
                <a:ea typeface="Tahoma" panose="020B0604030504040204" pitchFamily="34" charset="0"/>
                <a:cs typeface="Tahoma" panose="020B0604030504040204" pitchFamily="34" charset="0"/>
              </a:rPr>
              <a:t>etiği</a:t>
            </a:r>
            <a:r>
              <a:rPr lang="tr-TR" sz="2400" dirty="0">
                <a:latin typeface="Tahoma" panose="020B0604030504040204" pitchFamily="34" charset="0"/>
                <a:ea typeface="Tahoma" panose="020B0604030504040204" pitchFamily="34" charset="0"/>
                <a:cs typeface="Tahoma" panose="020B0604030504040204" pitchFamily="34" charset="0"/>
              </a:rPr>
              <a:t>, kanal ve </a:t>
            </a:r>
            <a:r>
              <a:rPr lang="tr-TR" sz="2400" dirty="0" smtClean="0">
                <a:latin typeface="Tahoma" panose="020B0604030504040204" pitchFamily="34" charset="0"/>
                <a:ea typeface="Tahoma" panose="020B0604030504040204" pitchFamily="34" charset="0"/>
                <a:cs typeface="Tahoma" panose="020B0604030504040204" pitchFamily="34" charset="0"/>
              </a:rPr>
              <a:t>yayın zamanlarındaki </a:t>
            </a:r>
            <a:r>
              <a:rPr lang="tr-TR" sz="2400" dirty="0">
                <a:latin typeface="Tahoma" panose="020B0604030504040204" pitchFamily="34" charset="0"/>
                <a:ea typeface="Tahoma" panose="020B0604030504040204" pitchFamily="34" charset="0"/>
                <a:cs typeface="Tahoma" panose="020B0604030504040204" pitchFamily="34" charset="0"/>
              </a:rPr>
              <a:t>teknik </a:t>
            </a:r>
            <a:r>
              <a:rPr lang="tr-TR" sz="2400" dirty="0" smtClean="0">
                <a:latin typeface="Tahoma" panose="020B0604030504040204" pitchFamily="34" charset="0"/>
                <a:ea typeface="Tahoma" panose="020B0604030504040204" pitchFamily="34" charset="0"/>
                <a:cs typeface="Tahoma" panose="020B0604030504040204" pitchFamily="34" charset="0"/>
              </a:rPr>
              <a:t>sınırlamalar </a:t>
            </a:r>
            <a:r>
              <a:rPr lang="tr-TR" sz="2400" dirty="0">
                <a:latin typeface="Tahoma" panose="020B0604030504040204" pitchFamily="34" charset="0"/>
                <a:ea typeface="Tahoma" panose="020B0604030504040204" pitchFamily="34" charset="0"/>
                <a:cs typeface="Tahoma" panose="020B0604030504040204" pitchFamily="34" charset="0"/>
              </a:rPr>
              <a:t>yüzünden hükümetin düzenleme </a:t>
            </a:r>
            <a:r>
              <a:rPr lang="tr-TR" sz="2400" dirty="0" smtClean="0">
                <a:latin typeface="Tahoma" panose="020B0604030504040204" pitchFamily="34" charset="0"/>
                <a:ea typeface="Tahoma" panose="020B0604030504040204" pitchFamily="34" charset="0"/>
                <a:cs typeface="Tahoma" panose="020B0604030504040204" pitchFamily="34" charset="0"/>
              </a:rPr>
              <a:t>kurumları tarafından </a:t>
            </a:r>
            <a:r>
              <a:rPr lang="tr-TR" sz="2400" dirty="0">
                <a:latin typeface="Tahoma" panose="020B0604030504040204" pitchFamily="34" charset="0"/>
                <a:ea typeface="Tahoma" panose="020B0604030504040204" pitchFamily="34" charset="0"/>
                <a:cs typeface="Tahoma" panose="020B0604030504040204" pitchFamily="34" charset="0"/>
              </a:rPr>
              <a:t>kontrol edilir. </a:t>
            </a:r>
            <a:r>
              <a:rPr lang="tr-TR" sz="2400" dirty="0" smtClean="0">
                <a:latin typeface="Tahoma" panose="020B0604030504040204" pitchFamily="34" charset="0"/>
                <a:ea typeface="Tahoma" panose="020B0604030504040204" pitchFamily="34" charset="0"/>
                <a:cs typeface="Tahoma" panose="020B0604030504040204" pitchFamily="34" charset="0"/>
              </a:rPr>
              <a:t>Basının işlevleri </a:t>
            </a:r>
            <a:r>
              <a:rPr lang="tr-TR" sz="2400" dirty="0">
                <a:latin typeface="Tahoma" panose="020B0604030504040204" pitchFamily="34" charset="0"/>
                <a:ea typeface="Tahoma" panose="020B0604030504040204" pitchFamily="34" charset="0"/>
                <a:cs typeface="Tahoma" panose="020B0604030504040204" pitchFamily="34" charset="0"/>
              </a:rPr>
              <a:t>ve bu </a:t>
            </a:r>
            <a:r>
              <a:rPr lang="tr-TR" sz="2400" dirty="0" smtClean="0">
                <a:latin typeface="Tahoma" panose="020B0604030504040204" pitchFamily="34" charset="0"/>
                <a:ea typeface="Tahoma" panose="020B0604030504040204" pitchFamily="34" charset="0"/>
                <a:cs typeface="Tahoma" panose="020B0604030504040204" pitchFamily="34" charset="0"/>
              </a:rPr>
              <a:t>işlevlerin </a:t>
            </a:r>
            <a:r>
              <a:rPr lang="tr-TR" sz="2400" dirty="0">
                <a:latin typeface="Tahoma" panose="020B0604030504040204" pitchFamily="34" charset="0"/>
                <a:ea typeface="Tahoma" panose="020B0604030504040204" pitchFamily="34" charset="0"/>
                <a:cs typeface="Tahoma" panose="020B0604030504040204" pitchFamily="34" charset="0"/>
              </a:rPr>
              <a:t>önceliklerinin </a:t>
            </a:r>
            <a:r>
              <a:rPr lang="tr-TR" sz="2400" dirty="0" smtClean="0">
                <a:latin typeface="Tahoma" panose="020B0604030504040204" pitchFamily="34" charset="0"/>
                <a:ea typeface="Tahoma" panose="020B0604030504040204" pitchFamily="34" charset="0"/>
                <a:cs typeface="Tahoma" panose="020B0604030504040204" pitchFamily="34" charset="0"/>
              </a:rPr>
              <a:t>tanımlaması</a:t>
            </a:r>
            <a:r>
              <a:rPr lang="tr-TR" sz="2400" dirty="0">
                <a:latin typeface="Tahoma" panose="020B0604030504040204" pitchFamily="34" charset="0"/>
                <a:ea typeface="Tahoma" panose="020B0604030504040204" pitchFamily="34" charset="0"/>
                <a:cs typeface="Tahoma" panose="020B0604030504040204" pitchFamily="34" charset="0"/>
              </a:rPr>
              <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yapılır</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Basının </a:t>
            </a:r>
            <a:r>
              <a:rPr lang="tr-TR" sz="2400" dirty="0">
                <a:latin typeface="Tahoma" panose="020B0604030504040204" pitchFamily="34" charset="0"/>
                <a:ea typeface="Tahoma" panose="020B0604030504040204" pitchFamily="34" charset="0"/>
                <a:cs typeface="Tahoma" panose="020B0604030504040204" pitchFamily="34" charset="0"/>
              </a:rPr>
              <a:t>demokratik siyasal sisteme hizmet etme, toplumu </a:t>
            </a:r>
            <a:r>
              <a:rPr lang="tr-TR" sz="2400" dirty="0" smtClean="0">
                <a:latin typeface="Tahoma" panose="020B0604030504040204" pitchFamily="34" charset="0"/>
                <a:ea typeface="Tahoma" panose="020B0604030504040204" pitchFamily="34" charset="0"/>
                <a:cs typeface="Tahoma" panose="020B0604030504040204" pitchFamily="34" charset="0"/>
              </a:rPr>
              <a:t>aydınlatma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bireyin özgürlüklerini </a:t>
            </a:r>
            <a:r>
              <a:rPr lang="tr-TR" sz="2400" dirty="0">
                <a:latin typeface="Tahoma" panose="020B0604030504040204" pitchFamily="34" charset="0"/>
                <a:ea typeface="Tahoma" panose="020B0604030504040204" pitchFamily="34" charset="0"/>
                <a:cs typeface="Tahoma" panose="020B0604030504040204" pitchFamily="34" charset="0"/>
              </a:rPr>
              <a:t>savunma gibi </a:t>
            </a:r>
            <a:r>
              <a:rPr lang="tr-TR" sz="2400" dirty="0" smtClean="0">
                <a:latin typeface="Tahoma" panose="020B0604030504040204" pitchFamily="34" charset="0"/>
                <a:ea typeface="Tahoma" panose="020B0604030504040204" pitchFamily="34" charset="0"/>
                <a:cs typeface="Tahoma" panose="020B0604030504040204" pitchFamily="34" charset="0"/>
              </a:rPr>
              <a:t>işlevleri </a:t>
            </a:r>
            <a:r>
              <a:rPr lang="tr-TR" sz="2400" dirty="0">
                <a:latin typeface="Tahoma" panose="020B0604030504040204" pitchFamily="34" charset="0"/>
                <a:ea typeface="Tahoma" panose="020B0604030504040204" pitchFamily="34" charset="0"/>
                <a:cs typeface="Tahoma" panose="020B0604030504040204" pitchFamily="34" charset="0"/>
              </a:rPr>
              <a:t>kabul edilirken, ekonomik sisteme </a:t>
            </a:r>
            <a:r>
              <a:rPr lang="tr-TR" sz="2400" dirty="0" smtClean="0">
                <a:latin typeface="Tahoma" panose="020B0604030504040204" pitchFamily="34" charset="0"/>
                <a:ea typeface="Tahoma" panose="020B0604030504040204" pitchFamily="34" charset="0"/>
                <a:cs typeface="Tahoma" panose="020B0604030504040204" pitchFamily="34" charset="0"/>
              </a:rPr>
              <a:t>hizmet etme </a:t>
            </a:r>
            <a:r>
              <a:rPr lang="tr-TR" sz="2400" dirty="0">
                <a:latin typeface="Tahoma" panose="020B0604030504040204" pitchFamily="34" charset="0"/>
                <a:ea typeface="Tahoma" panose="020B0604030504040204" pitchFamily="34" charset="0"/>
                <a:cs typeface="Tahoma" panose="020B0604030504040204" pitchFamily="34" charset="0"/>
              </a:rPr>
              <a:t>rolünü bu </a:t>
            </a:r>
            <a:r>
              <a:rPr lang="tr-TR" sz="2400" dirty="0" smtClean="0">
                <a:latin typeface="Tahoma" panose="020B0604030504040204" pitchFamily="34" charset="0"/>
                <a:ea typeface="Tahoma" panose="020B0604030504040204" pitchFamily="34" charset="0"/>
                <a:cs typeface="Tahoma" panose="020B0604030504040204" pitchFamily="34" charset="0"/>
              </a:rPr>
              <a:t>işlevlerin </a:t>
            </a:r>
            <a:r>
              <a:rPr lang="tr-TR" sz="2400" dirty="0">
                <a:latin typeface="Tahoma" panose="020B0604030504040204" pitchFamily="34" charset="0"/>
                <a:ea typeface="Tahoma" panose="020B0604030504040204" pitchFamily="34" charset="0"/>
                <a:cs typeface="Tahoma" panose="020B0604030504040204" pitchFamily="34" charset="0"/>
              </a:rPr>
              <a:t>önünde görülmez. </a:t>
            </a:r>
            <a:r>
              <a:rPr lang="tr-TR" sz="2400" dirty="0" smtClean="0">
                <a:latin typeface="Tahoma" panose="020B0604030504040204" pitchFamily="34" charset="0"/>
                <a:ea typeface="Tahoma" panose="020B0604030504040204" pitchFamily="34" charset="0"/>
                <a:cs typeface="Tahoma" panose="020B0604030504040204" pitchFamily="34" charset="0"/>
              </a:rPr>
              <a:t>Eğlenceyi oluşturma </a:t>
            </a:r>
            <a:r>
              <a:rPr lang="tr-TR" sz="2400" dirty="0">
                <a:latin typeface="Tahoma" panose="020B0604030504040204" pitchFamily="34" charset="0"/>
                <a:ea typeface="Tahoma" panose="020B0604030504040204" pitchFamily="34" charset="0"/>
                <a:cs typeface="Tahoma" panose="020B0604030504040204" pitchFamily="34" charset="0"/>
              </a:rPr>
              <a:t>rolü de kabul</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edilir, ancak bu </a:t>
            </a:r>
            <a:r>
              <a:rPr lang="tr-TR" sz="2400" dirty="0" smtClean="0">
                <a:latin typeface="Tahoma" panose="020B0604030504040204" pitchFamily="34" charset="0"/>
                <a:ea typeface="Tahoma" panose="020B0604030504040204" pitchFamily="34" charset="0"/>
                <a:cs typeface="Tahoma" panose="020B0604030504040204" pitchFamily="34" charset="0"/>
              </a:rPr>
              <a:t>eğlence işlevinin </a:t>
            </a:r>
            <a:r>
              <a:rPr lang="tr-TR" sz="2400" dirty="0">
                <a:latin typeface="Tahoma" panose="020B0604030504040204" pitchFamily="34" charset="0"/>
                <a:ea typeface="Tahoma" panose="020B0604030504040204" pitchFamily="34" charset="0"/>
                <a:cs typeface="Tahoma" panose="020B0604030504040204" pitchFamily="34" charset="0"/>
              </a:rPr>
              <a:t>kaliteli </a:t>
            </a:r>
            <a:r>
              <a:rPr lang="tr-TR" sz="2400" dirty="0" smtClean="0">
                <a:latin typeface="Tahoma" panose="020B0604030504040204" pitchFamily="34" charset="0"/>
                <a:ea typeface="Tahoma" panose="020B0604030504040204" pitchFamily="34" charset="0"/>
                <a:cs typeface="Tahoma" panose="020B0604030504040204" pitchFamily="34" charset="0"/>
              </a:rPr>
              <a:t>olması gerektiğinin altı </a:t>
            </a:r>
            <a:r>
              <a:rPr lang="tr-TR" sz="2400" dirty="0">
                <a:latin typeface="Tahoma" panose="020B0604030504040204" pitchFamily="34" charset="0"/>
                <a:ea typeface="Tahoma" panose="020B0604030504040204" pitchFamily="34" charset="0"/>
                <a:cs typeface="Tahoma" panose="020B0604030504040204" pitchFamily="34" charset="0"/>
              </a:rPr>
              <a:t>çizilir.</a:t>
            </a:r>
          </a:p>
        </p:txBody>
      </p:sp>
    </p:spTree>
    <p:extLst>
      <p:ext uri="{BB962C8B-B14F-4D97-AF65-F5344CB8AC3E}">
        <p14:creationId xmlns:p14="http://schemas.microsoft.com/office/powerpoint/2010/main" val="1448645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Osmanlı’da 1860’tan sonra devlet tarafından çeşitli bölgelerde çıkarılan ve vilayet gazeteleri adı verilen yerel gazeteler de yayımlanmıştır. Şam, Halep, Lübnan, Girit, İşkodra, Yanya, Selanik, </a:t>
            </a:r>
            <a:r>
              <a:rPr lang="tr-TR" sz="2400" dirty="0" err="1">
                <a:latin typeface="Tahoma" pitchFamily="34" charset="0"/>
              </a:rPr>
              <a:t>Prizren</a:t>
            </a:r>
            <a:r>
              <a:rPr lang="tr-TR" sz="2400" dirty="0">
                <a:latin typeface="Tahoma" pitchFamily="34" charset="0"/>
              </a:rPr>
              <a:t>, Yemen, Manastır, Hersek gibi bugün her biri farklı ülke olan vilayetler yanında, </a:t>
            </a:r>
            <a:r>
              <a:rPr lang="tr-TR" sz="2400" dirty="0" smtClean="0">
                <a:latin typeface="Tahoma" pitchFamily="34" charset="0"/>
              </a:rPr>
              <a:t>Konya, </a:t>
            </a:r>
            <a:r>
              <a:rPr lang="tr-TR" sz="2400" dirty="0">
                <a:latin typeface="Tahoma" pitchFamily="34" charset="0"/>
              </a:rPr>
              <a:t>Edirne, İzmir, Kastamonu, Ankara gibi illerde de vilayete gazeteleri çıkmıştır. Bu gazeteler esasen Osmanlı’nın dağılmasını önlemek için çıkarılmış ve bu nedenle yerel halkın anlaması için kimi zaman Türkçe yanında yerel dillerde de haberlere yer vermiştir.</a:t>
            </a:r>
          </a:p>
        </p:txBody>
      </p:sp>
    </p:spTree>
    <p:extLst>
      <p:ext uri="{BB962C8B-B14F-4D97-AF65-F5344CB8AC3E}">
        <p14:creationId xmlns:p14="http://schemas.microsoft.com/office/powerpoint/2010/main" val="17924529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Kuram, </a:t>
            </a:r>
            <a:r>
              <a:rPr lang="tr-TR" sz="2400" dirty="0" smtClean="0">
                <a:latin typeface="Tahoma" panose="020B0604030504040204" pitchFamily="34" charset="0"/>
                <a:ea typeface="Tahoma" panose="020B0604030504040204" pitchFamily="34" charset="0"/>
                <a:cs typeface="Tahoma" panose="020B0604030504040204" pitchFamily="34" charset="0"/>
              </a:rPr>
              <a:t>medyanın </a:t>
            </a:r>
            <a:r>
              <a:rPr lang="tr-TR" sz="2400" dirty="0">
                <a:latin typeface="Tahoma" panose="020B0604030504040204" pitchFamily="34" charset="0"/>
                <a:ea typeface="Tahoma" panose="020B0604030504040204" pitchFamily="34" charset="0"/>
                <a:cs typeface="Tahoma" panose="020B0604030504040204" pitchFamily="34" charset="0"/>
              </a:rPr>
              <a:t>sosyal sorumluluk </a:t>
            </a:r>
            <a:r>
              <a:rPr lang="tr-TR" sz="2400" dirty="0" smtClean="0">
                <a:latin typeface="Tahoma" panose="020B0604030504040204" pitchFamily="34" charset="0"/>
                <a:ea typeface="Tahoma" panose="020B0604030504040204" pitchFamily="34" charset="0"/>
                <a:cs typeface="Tahoma" panose="020B0604030504040204" pitchFamily="34" charset="0"/>
              </a:rPr>
              <a:t>tavrını </a:t>
            </a:r>
            <a:r>
              <a:rPr lang="tr-TR" sz="2400" dirty="0">
                <a:latin typeface="Tahoma" panose="020B0604030504040204" pitchFamily="34" charset="0"/>
                <a:ea typeface="Tahoma" panose="020B0604030504040204" pitchFamily="34" charset="0"/>
                <a:cs typeface="Tahoma" panose="020B0604030504040204" pitchFamily="34" charset="0"/>
              </a:rPr>
              <a:t>kimin </a:t>
            </a:r>
            <a:r>
              <a:rPr lang="tr-TR" sz="2400" dirty="0" smtClean="0">
                <a:latin typeface="Tahoma" panose="020B0604030504040204" pitchFamily="34" charset="0"/>
                <a:ea typeface="Tahoma" panose="020B0604030504040204" pitchFamily="34" charset="0"/>
                <a:cs typeface="Tahoma" panose="020B0604030504040204" pitchFamily="34" charset="0"/>
              </a:rPr>
              <a:t>denetleyeceğine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medyada zaman </a:t>
            </a:r>
            <a:r>
              <a:rPr lang="tr-TR" sz="2400" dirty="0">
                <a:latin typeface="Tahoma" panose="020B0604030504040204" pitchFamily="34" charset="0"/>
                <a:ea typeface="Tahoma" panose="020B0604030504040204" pitchFamily="34" charset="0"/>
                <a:cs typeface="Tahoma" panose="020B0604030504040204" pitchFamily="34" charset="0"/>
              </a:rPr>
              <a:t>ya da yer </a:t>
            </a:r>
            <a:r>
              <a:rPr lang="tr-TR" sz="2400" dirty="0" smtClean="0">
                <a:latin typeface="Tahoma" panose="020B0604030504040204" pitchFamily="34" charset="0"/>
                <a:ea typeface="Tahoma" panose="020B0604030504040204" pitchFamily="34" charset="0"/>
                <a:cs typeface="Tahoma" panose="020B0604030504040204" pitchFamily="34" charset="0"/>
              </a:rPr>
              <a:t>kullanımına değecek </a:t>
            </a:r>
            <a:r>
              <a:rPr lang="tr-TR" sz="2400" dirty="0">
                <a:latin typeface="Tahoma" panose="020B0604030504040204" pitchFamily="34" charset="0"/>
                <a:ea typeface="Tahoma" panose="020B0604030504040204" pitchFamily="34" charset="0"/>
                <a:cs typeface="Tahoma" panose="020B0604030504040204" pitchFamily="34" charset="0"/>
              </a:rPr>
              <a:t>fikrin </a:t>
            </a:r>
            <a:r>
              <a:rPr lang="tr-TR" sz="2400" dirty="0" smtClean="0">
                <a:latin typeface="Tahoma" panose="020B0604030504040204" pitchFamily="34" charset="0"/>
                <a:ea typeface="Tahoma" panose="020B0604030504040204" pitchFamily="34" charset="0"/>
                <a:cs typeface="Tahoma" panose="020B0604030504040204" pitchFamily="34" charset="0"/>
              </a:rPr>
              <a:t>anlamlı </a:t>
            </a:r>
            <a:r>
              <a:rPr lang="tr-TR" sz="2400" dirty="0">
                <a:latin typeface="Tahoma" panose="020B0604030504040204" pitchFamily="34" charset="0"/>
                <a:ea typeface="Tahoma" panose="020B0604030504040204" pitchFamily="34" charset="0"/>
                <a:cs typeface="Tahoma" panose="020B0604030504040204" pitchFamily="34" charset="0"/>
              </a:rPr>
              <a:t>olup </a:t>
            </a:r>
            <a:r>
              <a:rPr lang="tr-TR" sz="2400" dirty="0" smtClean="0">
                <a:latin typeface="Tahoma" panose="020B0604030504040204" pitchFamily="34" charset="0"/>
                <a:ea typeface="Tahoma" panose="020B0604030504040204" pitchFamily="34" charset="0"/>
                <a:cs typeface="Tahoma" panose="020B0604030504040204" pitchFamily="34" charset="0"/>
              </a:rPr>
              <a:t>olmadığına nasıl karar verileceğine </a:t>
            </a:r>
            <a:r>
              <a:rPr lang="tr-TR" sz="2400" dirty="0">
                <a:latin typeface="Tahoma" panose="020B0604030504040204" pitchFamily="34" charset="0"/>
                <a:ea typeface="Tahoma" panose="020B0604030504040204" pitchFamily="34" charset="0"/>
                <a:cs typeface="Tahoma" panose="020B0604030504040204" pitchFamily="34" charset="0"/>
              </a:rPr>
              <a:t>dair </a:t>
            </a:r>
            <a:r>
              <a:rPr lang="tr-TR" sz="2400" dirty="0" smtClean="0">
                <a:latin typeface="Tahoma" panose="020B0604030504040204" pitchFamily="34" charset="0"/>
                <a:ea typeface="Tahoma" panose="020B0604030504040204" pitchFamily="34" charset="0"/>
                <a:cs typeface="Tahoma" panose="020B0604030504040204" pitchFamily="34" charset="0"/>
              </a:rPr>
              <a:t>tartışmalara </a:t>
            </a:r>
            <a:r>
              <a:rPr lang="tr-TR" sz="2400" dirty="0">
                <a:latin typeface="Tahoma" panose="020B0604030504040204" pitchFamily="34" charset="0"/>
                <a:ea typeface="Tahoma" panose="020B0604030504040204" pitchFamily="34" charset="0"/>
                <a:cs typeface="Tahoma" panose="020B0604030504040204" pitchFamily="34" charset="0"/>
              </a:rPr>
              <a:t>ise </a:t>
            </a:r>
            <a:r>
              <a:rPr lang="tr-TR" sz="2400" dirty="0" smtClean="0">
                <a:latin typeface="Tahoma" panose="020B0604030504040204" pitchFamily="34" charset="0"/>
                <a:ea typeface="Tahoma" panose="020B0604030504040204" pitchFamily="34" charset="0"/>
                <a:cs typeface="Tahoma" panose="020B0604030504040204" pitchFamily="34" charset="0"/>
              </a:rPr>
              <a:t>açıktır</a:t>
            </a:r>
            <a:r>
              <a:rPr lang="tr-TR" sz="2400" dirty="0">
                <a:latin typeface="Tahoma" panose="020B0604030504040204" pitchFamily="34" charset="0"/>
                <a:ea typeface="Tahoma" panose="020B0604030504040204" pitchFamily="34" charset="0"/>
                <a:cs typeface="Tahoma" panose="020B0604030504040204" pitchFamily="34" charset="0"/>
              </a:rPr>
              <a:t>. Buna </a:t>
            </a:r>
            <a:r>
              <a:rPr lang="tr-TR" sz="2400" dirty="0" smtClean="0">
                <a:latin typeface="Tahoma" panose="020B0604030504040204" pitchFamily="34" charset="0"/>
                <a:ea typeface="Tahoma" panose="020B0604030504040204" pitchFamily="34" charset="0"/>
                <a:cs typeface="Tahoma" panose="020B0604030504040204" pitchFamily="34" charset="0"/>
              </a:rPr>
              <a:t>karşın </a:t>
            </a:r>
            <a:r>
              <a:rPr lang="tr-TR" sz="2400" dirty="0">
                <a:latin typeface="Tahoma" panose="020B0604030504040204" pitchFamily="34" charset="0"/>
                <a:ea typeface="Tahoma" panose="020B0604030504040204" pitchFamily="34" charset="0"/>
                <a:cs typeface="Tahoma" panose="020B0604030504040204" pitchFamily="34" charset="0"/>
              </a:rPr>
              <a:t>toplumsal </a:t>
            </a:r>
            <a:r>
              <a:rPr lang="tr-TR" sz="2400" dirty="0" smtClean="0">
                <a:latin typeface="Tahoma" panose="020B0604030504040204" pitchFamily="34" charset="0"/>
                <a:ea typeface="Tahoma" panose="020B0604030504040204" pitchFamily="34" charset="0"/>
                <a:cs typeface="Tahoma" panose="020B0604030504040204" pitchFamily="34" charset="0"/>
              </a:rPr>
              <a:t>amaçları gerçekleştirirken, medyanın </a:t>
            </a:r>
            <a:r>
              <a:rPr lang="tr-TR" sz="2400" dirty="0">
                <a:latin typeface="Tahoma" panose="020B0604030504040204" pitchFamily="34" charset="0"/>
                <a:ea typeface="Tahoma" panose="020B0604030504040204" pitchFamily="34" charset="0"/>
                <a:cs typeface="Tahoma" panose="020B0604030504040204" pitchFamily="34" charset="0"/>
              </a:rPr>
              <a:t>medya </a:t>
            </a:r>
            <a:r>
              <a:rPr lang="tr-TR" sz="2400" dirty="0" smtClean="0">
                <a:latin typeface="Tahoma" panose="020B0604030504040204" pitchFamily="34" charset="0"/>
                <a:ea typeface="Tahoma" panose="020B0604030504040204" pitchFamily="34" charset="0"/>
                <a:cs typeface="Tahoma" panose="020B0604030504040204" pitchFamily="34" charset="0"/>
              </a:rPr>
              <a:t>dışı baskı </a:t>
            </a:r>
            <a:r>
              <a:rPr lang="tr-TR" sz="2400" dirty="0">
                <a:latin typeface="Tahoma" panose="020B0604030504040204" pitchFamily="34" charset="0"/>
                <a:ea typeface="Tahoma" panose="020B0604030504040204" pitchFamily="34" charset="0"/>
                <a:cs typeface="Tahoma" panose="020B0604030504040204" pitchFamily="34" charset="0"/>
              </a:rPr>
              <a:t>ya da müdahalelerden uzak </a:t>
            </a:r>
            <a:r>
              <a:rPr lang="tr-TR" sz="2400" dirty="0" smtClean="0">
                <a:latin typeface="Tahoma" panose="020B0604030504040204" pitchFamily="34" charset="0"/>
                <a:ea typeface="Tahoma" panose="020B0604030504040204" pitchFamily="34" charset="0"/>
                <a:cs typeface="Tahoma" panose="020B0604030504040204" pitchFamily="34" charset="0"/>
              </a:rPr>
              <a:t>durmasını sağlamak amacıyla </a:t>
            </a:r>
            <a:r>
              <a:rPr lang="tr-TR" sz="2400" dirty="0">
                <a:latin typeface="Tahoma" panose="020B0604030504040204" pitchFamily="34" charset="0"/>
                <a:ea typeface="Tahoma" panose="020B0604030504040204" pitchFamily="34" charset="0"/>
                <a:cs typeface="Tahoma" panose="020B0604030504040204" pitchFamily="34" charset="0"/>
              </a:rPr>
              <a:t>kimi yasal ya da mali müdahale </a:t>
            </a:r>
            <a:r>
              <a:rPr lang="tr-TR" sz="2400" dirty="0" smtClean="0">
                <a:latin typeface="Tahoma" panose="020B0604030504040204" pitchFamily="34" charset="0"/>
                <a:ea typeface="Tahoma" panose="020B0604030504040204" pitchFamily="34" charset="0"/>
                <a:cs typeface="Tahoma" panose="020B0604030504040204" pitchFamily="34" charset="0"/>
              </a:rPr>
              <a:t>şekilleri </a:t>
            </a:r>
            <a:r>
              <a:rPr lang="tr-TR" sz="2400" dirty="0">
                <a:latin typeface="Tahoma" panose="020B0604030504040204" pitchFamily="34" charset="0"/>
                <a:ea typeface="Tahoma" panose="020B0604030504040204" pitchFamily="34" charset="0"/>
                <a:cs typeface="Tahoma" panose="020B0604030504040204" pitchFamily="34" charset="0"/>
              </a:rPr>
              <a:t>zaman içinde </a:t>
            </a:r>
            <a:r>
              <a:rPr lang="tr-TR" sz="2400" dirty="0" smtClean="0">
                <a:latin typeface="Tahoma" panose="020B0604030504040204" pitchFamily="34" charset="0"/>
                <a:ea typeface="Tahoma" panose="020B0604030504040204" pitchFamily="34" charset="0"/>
                <a:cs typeface="Tahoma" panose="020B0604030504040204" pitchFamily="34" charset="0"/>
              </a:rPr>
              <a:t>oluşmuştur. Örneğin </a:t>
            </a:r>
            <a:r>
              <a:rPr lang="tr-TR" sz="2400" dirty="0">
                <a:latin typeface="Tahoma" panose="020B0604030504040204" pitchFamily="34" charset="0"/>
                <a:ea typeface="Tahoma" panose="020B0604030504040204" pitchFamily="34" charset="0"/>
                <a:cs typeface="Tahoma" panose="020B0604030504040204" pitchFamily="34" charset="0"/>
              </a:rPr>
              <a:t>gazetecinin ya da editörün </a:t>
            </a:r>
            <a:r>
              <a:rPr lang="tr-TR" sz="2400" dirty="0" smtClean="0">
                <a:latin typeface="Tahoma" panose="020B0604030504040204" pitchFamily="34" charset="0"/>
                <a:ea typeface="Tahoma" panose="020B0604030504040204" pitchFamily="34" charset="0"/>
                <a:cs typeface="Tahoma" panose="020B0604030504040204" pitchFamily="34" charset="0"/>
              </a:rPr>
              <a:t>özgürlüğünü </a:t>
            </a:r>
            <a:r>
              <a:rPr lang="tr-TR" sz="2400" dirty="0">
                <a:latin typeface="Tahoma" panose="020B0604030504040204" pitchFamily="34" charset="0"/>
                <a:ea typeface="Tahoma" panose="020B0604030504040204" pitchFamily="34" charset="0"/>
                <a:cs typeface="Tahoma" panose="020B0604030504040204" pitchFamily="34" charset="0"/>
              </a:rPr>
              <a:t>koruyan kural ya da </a:t>
            </a:r>
            <a:r>
              <a:rPr lang="tr-TR" sz="2400" dirty="0" smtClean="0">
                <a:latin typeface="Tahoma" panose="020B0604030504040204" pitchFamily="34" charset="0"/>
                <a:ea typeface="Tahoma" panose="020B0604030504040204" pitchFamily="34" charset="0"/>
                <a:cs typeface="Tahoma" panose="020B0604030504040204" pitchFamily="34" charset="0"/>
              </a:rPr>
              <a:t>yasalar, reklamcılık düzenlemeleri</a:t>
            </a:r>
            <a:r>
              <a:rPr lang="tr-TR" sz="2400" dirty="0">
                <a:latin typeface="Tahoma" panose="020B0604030504040204" pitchFamily="34" charset="0"/>
                <a:ea typeface="Tahoma" panose="020B0604030504040204" pitchFamily="34" charset="0"/>
                <a:cs typeface="Tahoma" panose="020B0604030504040204" pitchFamily="34" charset="0"/>
              </a:rPr>
              <a:t>, anti-tekel </a:t>
            </a:r>
            <a:r>
              <a:rPr lang="tr-TR" sz="2400" dirty="0" smtClean="0">
                <a:latin typeface="Tahoma" panose="020B0604030504040204" pitchFamily="34" charset="0"/>
                <a:ea typeface="Tahoma" panose="020B0604030504040204" pitchFamily="34" charset="0"/>
                <a:cs typeface="Tahoma" panose="020B0604030504040204" pitchFamily="34" charset="0"/>
              </a:rPr>
              <a:t>kanunları, Basın </a:t>
            </a:r>
            <a:r>
              <a:rPr lang="tr-TR" sz="2400" dirty="0">
                <a:latin typeface="Tahoma" panose="020B0604030504040204" pitchFamily="34" charset="0"/>
                <a:ea typeface="Tahoma" panose="020B0604030504040204" pitchFamily="34" charset="0"/>
                <a:cs typeface="Tahoma" panose="020B0604030504040204" pitchFamily="34" charset="0"/>
              </a:rPr>
              <a:t>Konseyi’nin </a:t>
            </a:r>
            <a:r>
              <a:rPr lang="tr-TR" sz="2400" dirty="0" smtClean="0">
                <a:latin typeface="Tahoma" panose="020B0604030504040204" pitchFamily="34" charset="0"/>
                <a:ea typeface="Tahoma" panose="020B0604030504040204" pitchFamily="34" charset="0"/>
                <a:cs typeface="Tahoma" panose="020B0604030504040204" pitchFamily="34" charset="0"/>
              </a:rPr>
              <a:t>kurulması, medya eleştirileri</a:t>
            </a:r>
            <a:r>
              <a:rPr lang="tr-TR" sz="2400" dirty="0">
                <a:latin typeface="Tahoma" panose="020B0604030504040204" pitchFamily="34" charset="0"/>
                <a:ea typeface="Tahoma" panose="020B0604030504040204" pitchFamily="34" charset="0"/>
                <a:cs typeface="Tahoma" panose="020B0604030504040204" pitchFamily="34" charset="0"/>
              </a:rPr>
              <a:t>, Parlamento </a:t>
            </a:r>
            <a:r>
              <a:rPr lang="tr-TR" sz="2400" dirty="0" smtClean="0">
                <a:latin typeface="Tahoma" panose="020B0604030504040204" pitchFamily="34" charset="0"/>
                <a:ea typeface="Tahoma" panose="020B0604030504040204" pitchFamily="34" charset="0"/>
                <a:cs typeface="Tahoma" panose="020B0604030504040204" pitchFamily="34" charset="0"/>
              </a:rPr>
              <a:t>araştırmaları </a:t>
            </a:r>
            <a:r>
              <a:rPr lang="tr-TR" sz="2400" dirty="0">
                <a:latin typeface="Tahoma" panose="020B0604030504040204" pitchFamily="34" charset="0"/>
                <a:ea typeface="Tahoma" panose="020B0604030504040204" pitchFamily="34" charset="0"/>
                <a:cs typeface="Tahoma" panose="020B0604030504040204" pitchFamily="34" charset="0"/>
              </a:rPr>
              <a:t>ya da </a:t>
            </a:r>
            <a:r>
              <a:rPr lang="tr-TR" sz="2400" dirty="0" smtClean="0">
                <a:latin typeface="Tahoma" panose="020B0604030504040204" pitchFamily="34" charset="0"/>
                <a:ea typeface="Tahoma" panose="020B0604030504040204" pitchFamily="34" charset="0"/>
                <a:cs typeface="Tahoma" panose="020B0604030504040204" pitchFamily="34" charset="0"/>
              </a:rPr>
              <a:t>medya-sübvansiyon </a:t>
            </a:r>
            <a:r>
              <a:rPr lang="tr-TR" sz="2400" dirty="0">
                <a:latin typeface="Tahoma" panose="020B0604030504040204" pitchFamily="34" charset="0"/>
                <a:ea typeface="Tahoma" panose="020B0604030504040204" pitchFamily="34" charset="0"/>
                <a:cs typeface="Tahoma" panose="020B0604030504040204" pitchFamily="34" charset="0"/>
              </a:rPr>
              <a:t>sistemleri </a:t>
            </a:r>
            <a:r>
              <a:rPr lang="tr-TR" sz="2400" dirty="0" smtClean="0">
                <a:latin typeface="Tahoma" panose="020B0604030504040204" pitchFamily="34" charset="0"/>
                <a:ea typeface="Tahoma" panose="020B0604030504040204" pitchFamily="34" charset="0"/>
                <a:cs typeface="Tahoma" panose="020B0604030504040204" pitchFamily="34" charset="0"/>
              </a:rPr>
              <a:t>bu yöndeki </a:t>
            </a:r>
            <a:r>
              <a:rPr lang="tr-TR" sz="2400" dirty="0">
                <a:latin typeface="Tahoma" panose="020B0604030504040204" pitchFamily="34" charset="0"/>
                <a:ea typeface="Tahoma" panose="020B0604030504040204" pitchFamily="34" charset="0"/>
                <a:cs typeface="Tahoma" panose="020B0604030504040204" pitchFamily="34" charset="0"/>
              </a:rPr>
              <a:t>faaliyetlerdir</a:t>
            </a:r>
          </a:p>
        </p:txBody>
      </p:sp>
    </p:spTree>
    <p:extLst>
      <p:ext uri="{BB962C8B-B14F-4D97-AF65-F5344CB8AC3E}">
        <p14:creationId xmlns:p14="http://schemas.microsoft.com/office/powerpoint/2010/main" val="13494894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2186"/>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anose="020B0604030504040204" pitchFamily="34" charset="0"/>
                <a:ea typeface="Tahoma" panose="020B0604030504040204" pitchFamily="34" charset="0"/>
                <a:cs typeface="Tahoma" panose="020B0604030504040204" pitchFamily="34" charset="0"/>
              </a:rPr>
              <a:t>Kurama göre, medya </a:t>
            </a:r>
            <a:r>
              <a:rPr lang="tr-TR" sz="2400" dirty="0">
                <a:latin typeface="Tahoma" panose="020B0604030504040204" pitchFamily="34" charset="0"/>
                <a:ea typeface="Tahoma" panose="020B0604030504040204" pitchFamily="34" charset="0"/>
                <a:cs typeface="Tahoma" panose="020B0604030504040204" pitchFamily="34" charset="0"/>
              </a:rPr>
              <a:t>topluma </a:t>
            </a:r>
            <a:r>
              <a:rPr lang="tr-TR" sz="2400" dirty="0" smtClean="0">
                <a:latin typeface="Tahoma" panose="020B0604030504040204" pitchFamily="34" charset="0"/>
                <a:ea typeface="Tahoma" panose="020B0604030504040204" pitchFamily="34" charset="0"/>
                <a:cs typeface="Tahoma" panose="020B0604030504040204" pitchFamily="34" charset="0"/>
              </a:rPr>
              <a:t>karşı </a:t>
            </a:r>
            <a:r>
              <a:rPr lang="tr-TR" sz="2400" dirty="0">
                <a:latin typeface="Tahoma" panose="020B0604030504040204" pitchFamily="34" charset="0"/>
                <a:ea typeface="Tahoma" panose="020B0604030504040204" pitchFamily="34" charset="0"/>
                <a:cs typeface="Tahoma" panose="020B0604030504040204" pitchFamily="34" charset="0"/>
              </a:rPr>
              <a:t>belirli görevleri kabul etmeli ve yerine getirmelidir.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 </a:t>
            </a:r>
            <a:r>
              <a:rPr lang="tr-TR" sz="2400" dirty="0">
                <a:latin typeface="Tahoma" panose="020B0604030504040204" pitchFamily="34" charset="0"/>
                <a:ea typeface="Tahoma" panose="020B0604030504040204" pitchFamily="34" charset="0"/>
                <a:cs typeface="Tahoma" panose="020B0604030504040204" pitchFamily="34" charset="0"/>
              </a:rPr>
              <a:t>haber </a:t>
            </a:r>
            <a:r>
              <a:rPr lang="tr-TR" sz="2400" dirty="0" smtClean="0">
                <a:latin typeface="Tahoma" panose="020B0604030504040204" pitchFamily="34" charset="0"/>
                <a:ea typeface="Tahoma" panose="020B0604030504040204" pitchFamily="34" charset="0"/>
                <a:cs typeface="Tahoma" panose="020B0604030504040204" pitchFamily="34" charset="0"/>
              </a:rPr>
              <a:t>aktarımının sağlanması yanında </a:t>
            </a:r>
            <a:r>
              <a:rPr lang="tr-TR" sz="2400" dirty="0">
                <a:latin typeface="Tahoma" panose="020B0604030504040204" pitchFamily="34" charset="0"/>
                <a:ea typeface="Tahoma" panose="020B0604030504040204" pitchFamily="34" charset="0"/>
                <a:cs typeface="Tahoma" panose="020B0604030504040204" pitchFamily="34" charset="0"/>
              </a:rPr>
              <a:t>kültür ve </a:t>
            </a:r>
            <a:r>
              <a:rPr lang="tr-TR" sz="2400" dirty="0" smtClean="0">
                <a:latin typeface="Tahoma" panose="020B0604030504040204" pitchFamily="34" charset="0"/>
                <a:ea typeface="Tahoma" panose="020B0604030504040204" pitchFamily="34" charset="0"/>
                <a:cs typeface="Tahoma" panose="020B0604030504040204" pitchFamily="34" charset="0"/>
              </a:rPr>
              <a:t>sanatın yayılması ve geliştirilmesi amaçlarını </a:t>
            </a:r>
            <a:r>
              <a:rPr lang="tr-TR" sz="2400" dirty="0">
                <a:latin typeface="Tahoma" panose="020B0604030504040204" pitchFamily="34" charset="0"/>
                <a:ea typeface="Tahoma" panose="020B0604030504040204" pitchFamily="34" charset="0"/>
                <a:cs typeface="Tahoma" panose="020B0604030504040204" pitchFamily="34" charset="0"/>
              </a:rPr>
              <a:t>da benimsemeli, </a:t>
            </a:r>
            <a:r>
              <a:rPr lang="tr-TR" sz="2400" dirty="0" smtClean="0">
                <a:latin typeface="Tahoma" panose="020B0604030504040204" pitchFamily="34" charset="0"/>
                <a:ea typeface="Tahoma" panose="020B0604030504040204" pitchFamily="34" charset="0"/>
                <a:cs typeface="Tahoma" panose="020B0604030504040204" pitchFamily="34" charset="0"/>
              </a:rPr>
              <a:t>eğitici olmalıdır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Toplumun sağlıklı, </a:t>
            </a:r>
            <a:r>
              <a:rPr lang="tr-TR" sz="2400" dirty="0">
                <a:latin typeface="Tahoma" panose="020B0604030504040204" pitchFamily="34" charset="0"/>
                <a:ea typeface="Tahoma" panose="020B0604030504040204" pitchFamily="34" charset="0"/>
                <a:cs typeface="Tahoma" panose="020B0604030504040204" pitchFamily="34" charset="0"/>
              </a:rPr>
              <a:t>demokratik </a:t>
            </a:r>
            <a:r>
              <a:rPr lang="tr-TR" sz="2400" dirty="0" smtClean="0">
                <a:latin typeface="Tahoma" panose="020B0604030504040204" pitchFamily="34" charset="0"/>
                <a:ea typeface="Tahoma" panose="020B0604030504040204" pitchFamily="34" charset="0"/>
                <a:cs typeface="Tahoma" panose="020B0604030504040204" pitchFamily="34" charset="0"/>
              </a:rPr>
              <a:t>işleyebilmesine yardımcı </a:t>
            </a:r>
            <a:r>
              <a:rPr lang="tr-TR" sz="2400" dirty="0">
                <a:latin typeface="Tahoma" panose="020B0604030504040204" pitchFamily="34" charset="0"/>
                <a:ea typeface="Tahoma" panose="020B0604030504040204" pitchFamily="34" charset="0"/>
                <a:cs typeface="Tahoma" panose="020B0604030504040204" pitchFamily="34" charset="0"/>
              </a:rPr>
              <a:t>olmak için </a:t>
            </a:r>
            <a:r>
              <a:rPr lang="tr-TR" sz="2400" dirty="0" smtClean="0">
                <a:latin typeface="Tahoma" panose="020B0604030504040204" pitchFamily="34" charset="0"/>
                <a:ea typeface="Tahoma" panose="020B0604030504040204" pitchFamily="34" charset="0"/>
                <a:cs typeface="Tahoma" panose="020B0604030504040204" pitchFamily="34" charset="0"/>
              </a:rPr>
              <a:t>şiddet kullanımına</a:t>
            </a:r>
            <a:r>
              <a:rPr lang="tr-TR" sz="2400" dirty="0">
                <a:latin typeface="Tahoma" panose="020B0604030504040204" pitchFamily="34" charset="0"/>
                <a:ea typeface="Tahoma" panose="020B0604030504040204" pitchFamily="34" charset="0"/>
                <a:cs typeface="Tahoma" panose="020B0604030504040204" pitchFamily="34" charset="0"/>
              </a:rPr>
              <a:t>, toplumsal </a:t>
            </a:r>
            <a:r>
              <a:rPr lang="tr-TR" sz="2400" dirty="0" smtClean="0">
                <a:latin typeface="Tahoma" panose="020B0604030504040204" pitchFamily="34" charset="0"/>
                <a:ea typeface="Tahoma" panose="020B0604030504040204" pitchFamily="34" charset="0"/>
                <a:cs typeface="Tahoma" panose="020B0604030504040204" pitchFamily="34" charset="0"/>
              </a:rPr>
              <a:t>kargaşaya</a:t>
            </a:r>
            <a:r>
              <a:rPr lang="tr-TR" sz="2400" dirty="0">
                <a:latin typeface="Tahoma" panose="020B0604030504040204" pitchFamily="34" charset="0"/>
                <a:ea typeface="Tahoma" panose="020B0604030504040204" pitchFamily="34" charset="0"/>
                <a:cs typeface="Tahoma" panose="020B0604030504040204" pitchFamily="34" charset="0"/>
              </a:rPr>
              <a:t>, suça yol açabilecek </a:t>
            </a:r>
            <a:r>
              <a:rPr lang="tr-TR" sz="2400" dirty="0" smtClean="0">
                <a:latin typeface="Tahoma" panose="020B0604030504040204" pitchFamily="34" charset="0"/>
                <a:ea typeface="Tahoma" panose="020B0604030504040204" pitchFamily="34" charset="0"/>
                <a:cs typeface="Tahoma" panose="020B0604030504040204" pitchFamily="34" charset="0"/>
              </a:rPr>
              <a:t>öğelerin </a:t>
            </a:r>
            <a:r>
              <a:rPr lang="tr-TR" sz="2400" dirty="0">
                <a:latin typeface="Tahoma" panose="020B0604030504040204" pitchFamily="34" charset="0"/>
                <a:ea typeface="Tahoma" panose="020B0604030504040204" pitchFamily="34" charset="0"/>
                <a:cs typeface="Tahoma" panose="020B0604030504040204" pitchFamily="34" charset="0"/>
              </a:rPr>
              <a:t>medyada</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yer </a:t>
            </a:r>
            <a:r>
              <a:rPr lang="tr-TR" sz="2400" dirty="0" smtClean="0">
                <a:latin typeface="Tahoma" panose="020B0604030504040204" pitchFamily="34" charset="0"/>
                <a:ea typeface="Tahoma" panose="020B0604030504040204" pitchFamily="34" charset="0"/>
                <a:cs typeface="Tahoma" panose="020B0604030504040204" pitchFamily="34" charset="0"/>
              </a:rPr>
              <a:t>bulmamasına </a:t>
            </a:r>
            <a:r>
              <a:rPr lang="tr-TR" sz="2400" dirty="0">
                <a:latin typeface="Tahoma" panose="020B0604030504040204" pitchFamily="34" charset="0"/>
                <a:ea typeface="Tahoma" panose="020B0604030504040204" pitchFamily="34" charset="0"/>
                <a:cs typeface="Tahoma" panose="020B0604030504040204" pitchFamily="34" charset="0"/>
              </a:rPr>
              <a:t>özen gösterilmeli, toplumda kültürel ve siyasal </a:t>
            </a:r>
            <a:r>
              <a:rPr lang="tr-TR" sz="2400" dirty="0" smtClean="0">
                <a:latin typeface="Tahoma" panose="020B0604030504040204" pitchFamily="34" charset="0"/>
                <a:ea typeface="Tahoma" panose="020B0604030504040204" pitchFamily="34" charset="0"/>
                <a:cs typeface="Tahoma" panose="020B0604030504040204" pitchFamily="34" charset="0"/>
              </a:rPr>
              <a:t>bakımlardan azınlıkta kalanları </a:t>
            </a:r>
            <a:r>
              <a:rPr lang="tr-TR" sz="2400" dirty="0">
                <a:latin typeface="Tahoma" panose="020B0604030504040204" pitchFamily="34" charset="0"/>
                <a:ea typeface="Tahoma" panose="020B0604030504040204" pitchFamily="34" charset="0"/>
                <a:cs typeface="Tahoma" panose="020B0604030504040204" pitchFamily="34" charset="0"/>
              </a:rPr>
              <a:t>incitecek mesajlardan uzak </a:t>
            </a:r>
            <a:r>
              <a:rPr lang="tr-TR" sz="2400" dirty="0" smtClean="0">
                <a:latin typeface="Tahoma" panose="020B0604030504040204" pitchFamily="34" charset="0"/>
                <a:ea typeface="Tahoma" panose="020B0604030504040204" pitchFamily="34" charset="0"/>
                <a:cs typeface="Tahoma" panose="020B0604030504040204" pitchFamily="34" charset="0"/>
              </a:rPr>
              <a:t>durulmalıdır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Toplumun çeşitliliğini yansıtma, değişik görüşlere </a:t>
            </a:r>
            <a:r>
              <a:rPr lang="tr-TR" sz="2400" dirty="0">
                <a:latin typeface="Tahoma" panose="020B0604030504040204" pitchFamily="34" charset="0"/>
                <a:ea typeface="Tahoma" panose="020B0604030504040204" pitchFamily="34" charset="0"/>
                <a:cs typeface="Tahoma" panose="020B0604030504040204" pitchFamily="34" charset="0"/>
              </a:rPr>
              <a:t>ve bunlara </a:t>
            </a:r>
            <a:r>
              <a:rPr lang="tr-TR" sz="2400" dirty="0" smtClean="0">
                <a:latin typeface="Tahoma" panose="020B0604030504040204" pitchFamily="34" charset="0"/>
                <a:ea typeface="Tahoma" panose="020B0604030504040204" pitchFamily="34" charset="0"/>
                <a:cs typeface="Tahoma" panose="020B0604030504040204" pitchFamily="34" charset="0"/>
              </a:rPr>
              <a:t>verilecek yanıtlara </a:t>
            </a:r>
            <a:r>
              <a:rPr lang="tr-TR" sz="2400" dirty="0">
                <a:latin typeface="Tahoma" panose="020B0604030504040204" pitchFamily="34" charset="0"/>
                <a:ea typeface="Tahoma" panose="020B0604030504040204" pitchFamily="34" charset="0"/>
                <a:cs typeface="Tahoma" panose="020B0604030504040204" pitchFamily="34" charset="0"/>
              </a:rPr>
              <a:t>yer </a:t>
            </a:r>
            <a:r>
              <a:rPr lang="tr-TR" sz="2400" dirty="0" smtClean="0">
                <a:latin typeface="Tahoma" panose="020B0604030504040204" pitchFamily="34" charset="0"/>
                <a:ea typeface="Tahoma" panose="020B0604030504040204" pitchFamily="34" charset="0"/>
                <a:cs typeface="Tahoma" panose="020B0604030504040204" pitchFamily="34" charset="0"/>
              </a:rPr>
              <a:t>sağlama</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çoğulcu yapıyı </a:t>
            </a:r>
            <a:r>
              <a:rPr lang="tr-TR" sz="2400" dirty="0">
                <a:latin typeface="Tahoma" panose="020B0604030504040204" pitchFamily="34" charset="0"/>
                <a:ea typeface="Tahoma" panose="020B0604030504040204" pitchFamily="34" charset="0"/>
                <a:cs typeface="Tahoma" panose="020B0604030504040204" pitchFamily="34" charset="0"/>
              </a:rPr>
              <a:t>bir bütün olarak aktarma </a:t>
            </a:r>
            <a:r>
              <a:rPr lang="tr-TR" sz="2400" dirty="0" smtClean="0">
                <a:latin typeface="Tahoma" panose="020B0604030504040204" pitchFamily="34" charset="0"/>
                <a:ea typeface="Tahoma" panose="020B0604030504040204" pitchFamily="34" charset="0"/>
                <a:cs typeface="Tahoma" panose="020B0604030504040204" pitchFamily="34" charset="0"/>
              </a:rPr>
              <a:t>gibi temel görevler vardır.</a:t>
            </a: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830204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2186"/>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Temel görevler yerine getirilirken bilgi ve haber </a:t>
            </a:r>
            <a:r>
              <a:rPr lang="tr-TR" sz="2400" dirty="0" smtClean="0">
                <a:latin typeface="Tahoma" panose="020B0604030504040204" pitchFamily="34" charset="0"/>
                <a:ea typeface="Tahoma" panose="020B0604030504040204" pitchFamily="34" charset="0"/>
                <a:cs typeface="Tahoma" panose="020B0604030504040204" pitchFamily="34" charset="0"/>
              </a:rPr>
              <a:t>aktarımında </a:t>
            </a:r>
            <a:r>
              <a:rPr lang="tr-TR" sz="2400" dirty="0">
                <a:latin typeface="Tahoma" panose="020B0604030504040204" pitchFamily="34" charset="0"/>
                <a:ea typeface="Tahoma" panose="020B0604030504040204" pitchFamily="34" charset="0"/>
                <a:cs typeface="Tahoma" panose="020B0604030504040204" pitchFamily="34" charset="0"/>
              </a:rPr>
              <a:t>gerçeklik, </a:t>
            </a:r>
            <a:r>
              <a:rPr lang="tr-TR" sz="2400" dirty="0" smtClean="0">
                <a:latin typeface="Tahoma" panose="020B0604030504040204" pitchFamily="34" charset="0"/>
                <a:ea typeface="Tahoma" panose="020B0604030504040204" pitchFamily="34" charset="0"/>
                <a:cs typeface="Tahoma" panose="020B0604030504040204" pitchFamily="34" charset="0"/>
              </a:rPr>
              <a:t>doğruluk</a:t>
            </a:r>
            <a:r>
              <a:rPr lang="tr-TR" sz="2400" dirty="0">
                <a:latin typeface="Tahoma" panose="020B0604030504040204" pitchFamily="34" charset="0"/>
                <a:ea typeface="Tahoma" panose="020B0604030504040204" pitchFamily="34" charset="0"/>
                <a:cs typeface="Tahoma" panose="020B0604030504040204" pitchFamily="34" charset="0"/>
              </a:rPr>
              <a:t>, kesinlik, nesnellik ve dengelilik vazgeçilmez ilkeler olarak kabul edilmeli,</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bunları sağlayacak </a:t>
            </a:r>
            <a:r>
              <a:rPr lang="tr-TR" sz="2400" dirty="0">
                <a:latin typeface="Tahoma" panose="020B0604030504040204" pitchFamily="34" charset="0"/>
                <a:ea typeface="Tahoma" panose="020B0604030504040204" pitchFamily="34" charset="0"/>
                <a:cs typeface="Tahoma" panose="020B0604030504040204" pitchFamily="34" charset="0"/>
              </a:rPr>
              <a:t>mesleksel standartlar </a:t>
            </a:r>
            <a:r>
              <a:rPr lang="tr-TR" sz="2400" dirty="0" smtClean="0">
                <a:latin typeface="Tahoma" panose="020B0604030504040204" pitchFamily="34" charset="0"/>
                <a:ea typeface="Tahoma" panose="020B0604030504040204" pitchFamily="34" charset="0"/>
                <a:cs typeface="Tahoma" panose="020B0604030504040204" pitchFamily="34" charset="0"/>
              </a:rPr>
              <a:t>geliştirilmelidir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 </a:t>
            </a:r>
            <a:r>
              <a:rPr lang="tr-TR" sz="2400" dirty="0">
                <a:latin typeface="Tahoma" panose="020B0604030504040204" pitchFamily="34" charset="0"/>
                <a:ea typeface="Tahoma" panose="020B0604030504040204" pitchFamily="34" charset="0"/>
                <a:cs typeface="Tahoma" panose="020B0604030504040204" pitchFamily="34" charset="0"/>
              </a:rPr>
              <a:t>bu görevleri kabul eder ve uygularken kanunlar ve </a:t>
            </a:r>
            <a:r>
              <a:rPr lang="tr-TR" sz="2400" dirty="0" smtClean="0">
                <a:latin typeface="Tahoma" panose="020B0604030504040204" pitchFamily="34" charset="0"/>
                <a:ea typeface="Tahoma" panose="020B0604030504040204" pitchFamily="34" charset="0"/>
                <a:cs typeface="Tahoma" panose="020B0604030504040204" pitchFamily="34" charset="0"/>
              </a:rPr>
              <a:t>yerleşmiş kurumlar çerçevesinde </a:t>
            </a:r>
            <a:r>
              <a:rPr lang="tr-TR" sz="2400" dirty="0">
                <a:latin typeface="Tahoma" panose="020B0604030504040204" pitchFamily="34" charset="0"/>
                <a:ea typeface="Tahoma" panose="020B0604030504040204" pitchFamily="34" charset="0"/>
                <a:cs typeface="Tahoma" panose="020B0604030504040204" pitchFamily="34" charset="0"/>
              </a:rPr>
              <a:t>kendi kendini düzenleyici </a:t>
            </a:r>
            <a:r>
              <a:rPr lang="tr-TR" sz="2400" dirty="0" smtClean="0">
                <a:latin typeface="Tahoma" panose="020B0604030504040204" pitchFamily="34" charset="0"/>
                <a:ea typeface="Tahoma" panose="020B0604030504040204" pitchFamily="34" charset="0"/>
                <a:cs typeface="Tahoma" panose="020B0604030504040204" pitchFamily="34" charset="0"/>
              </a:rPr>
              <a:t>olmalıdır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Toplumun </a:t>
            </a:r>
            <a:r>
              <a:rPr lang="tr-TR" sz="2400" dirty="0">
                <a:latin typeface="Tahoma" panose="020B0604030504040204" pitchFamily="34" charset="0"/>
                <a:ea typeface="Tahoma" panose="020B0604030504040204" pitchFamily="34" charset="0"/>
                <a:cs typeface="Tahoma" panose="020B0604030504040204" pitchFamily="34" charset="0"/>
              </a:rPr>
              <a:t>da medyadan yüksek düzey beklemeye </a:t>
            </a:r>
            <a:r>
              <a:rPr lang="tr-TR" sz="2400" dirty="0" smtClean="0">
                <a:latin typeface="Tahoma" panose="020B0604030504040204" pitchFamily="34" charset="0"/>
                <a:ea typeface="Tahoma" panose="020B0604030504040204" pitchFamily="34" charset="0"/>
                <a:cs typeface="Tahoma" panose="020B0604030504040204" pitchFamily="34" charset="0"/>
              </a:rPr>
              <a:t>hakkı olduğu </a:t>
            </a:r>
            <a:r>
              <a:rPr lang="tr-TR" sz="2400" dirty="0">
                <a:latin typeface="Tahoma" panose="020B0604030504040204" pitchFamily="34" charset="0"/>
                <a:ea typeface="Tahoma" panose="020B0604030504040204" pitchFamily="34" charset="0"/>
                <a:cs typeface="Tahoma" panose="020B0604030504040204" pitchFamily="34" charset="0"/>
              </a:rPr>
              <a:t>ve bu </a:t>
            </a:r>
            <a:r>
              <a:rPr lang="tr-TR" sz="2400" dirty="0" smtClean="0">
                <a:latin typeface="Tahoma" panose="020B0604030504040204" pitchFamily="34" charset="0"/>
                <a:ea typeface="Tahoma" panose="020B0604030504040204" pitchFamily="34" charset="0"/>
                <a:cs typeface="Tahoma" panose="020B0604030504040204" pitchFamily="34" charset="0"/>
              </a:rPr>
              <a:t>nedenle kamu adına </a:t>
            </a:r>
            <a:r>
              <a:rPr lang="tr-TR" sz="2400" dirty="0">
                <a:latin typeface="Tahoma" panose="020B0604030504040204" pitchFamily="34" charset="0"/>
                <a:ea typeface="Tahoma" panose="020B0604030504040204" pitchFamily="34" charset="0"/>
                <a:cs typeface="Tahoma" panose="020B0604030504040204" pitchFamily="34" charset="0"/>
              </a:rPr>
              <a:t>genel </a:t>
            </a:r>
            <a:r>
              <a:rPr lang="tr-TR" sz="2400" dirty="0" smtClean="0">
                <a:latin typeface="Tahoma" panose="020B0604030504040204" pitchFamily="34" charset="0"/>
                <a:ea typeface="Tahoma" panose="020B0604030504040204" pitchFamily="34" charset="0"/>
                <a:cs typeface="Tahoma" panose="020B0604030504040204" pitchFamily="34" charset="0"/>
              </a:rPr>
              <a:t>yararı </a:t>
            </a:r>
            <a:r>
              <a:rPr lang="tr-TR" sz="2400" dirty="0">
                <a:latin typeface="Tahoma" panose="020B0604030504040204" pitchFamily="34" charset="0"/>
                <a:ea typeface="Tahoma" panose="020B0604030504040204" pitchFamily="34" charset="0"/>
                <a:cs typeface="Tahoma" panose="020B0604030504040204" pitchFamily="34" charset="0"/>
              </a:rPr>
              <a:t>gözeten müdahaleler </a:t>
            </a:r>
            <a:r>
              <a:rPr lang="tr-TR" sz="2400" dirty="0" smtClean="0">
                <a:latin typeface="Tahoma" panose="020B0604030504040204" pitchFamily="34" charset="0"/>
                <a:ea typeface="Tahoma" panose="020B0604030504040204" pitchFamily="34" charset="0"/>
                <a:cs typeface="Tahoma" panose="020B0604030504040204" pitchFamily="34" charset="0"/>
              </a:rPr>
              <a:t>olabileceği kabul edilmelidir</a:t>
            </a:r>
            <a:r>
              <a:rPr lang="tr-TR" sz="24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4921297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692696"/>
            <a:ext cx="7772400" cy="5472608"/>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SOVYET </a:t>
            </a:r>
            <a:r>
              <a:rPr lang="tr-TR" sz="2400" dirty="0" smtClean="0">
                <a:latin typeface="Tahoma" panose="020B0604030504040204" pitchFamily="34" charset="0"/>
                <a:ea typeface="Tahoma" panose="020B0604030504040204" pitchFamily="34" charset="0"/>
                <a:cs typeface="Tahoma" panose="020B0604030504040204" pitchFamily="34" charset="0"/>
              </a:rPr>
              <a:t>SOSYALİST </a:t>
            </a:r>
            <a:r>
              <a:rPr lang="tr-TR" sz="2400" dirty="0">
                <a:latin typeface="Tahoma" panose="020B0604030504040204" pitchFamily="34" charset="0"/>
                <a:ea typeface="Tahoma" panose="020B0604030504040204" pitchFamily="34" charset="0"/>
                <a:cs typeface="Tahoma" panose="020B0604030504040204" pitchFamily="34" charset="0"/>
              </a:rPr>
              <a:t>KURAMI</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Dünyada basının otoriter anlayışının hâkim olduğu yıllarda, 1917 devrimi sonrasında kurulan Sovyet Sosyalist Cumhuriyetler Birliği’nde Marksist öğretiye dayalı olarak ve Lenin’in koyduğu ilkeler çerçevesinde yeni bir normatif yaklaşımla Sovyet basını yeniden örgütlenmiştir. Sosyalist ülkelerin de örnek aldığı bu model, ayrıca bir dönem Naziler ve İtalyanlar tarafından da kendi amaçları doğrultusunda uygulanmıştır. Sovyet-Totaliter </a:t>
            </a:r>
            <a:r>
              <a:rPr lang="tr-TR" sz="2400" dirty="0" smtClean="0">
                <a:latin typeface="Tahoma" panose="020B0604030504040204" pitchFamily="34" charset="0"/>
                <a:ea typeface="Tahoma" panose="020B0604030504040204" pitchFamily="34" charset="0"/>
                <a:cs typeface="Tahoma" panose="020B0604030504040204" pitchFamily="34" charset="0"/>
              </a:rPr>
              <a:t>anlayış; medyanın</a:t>
            </a:r>
            <a:r>
              <a:rPr lang="tr-TR" sz="2400" dirty="0">
                <a:latin typeface="Tahoma" panose="020B0604030504040204" pitchFamily="34" charset="0"/>
                <a:ea typeface="Tahoma" panose="020B0604030504040204" pitchFamily="34" charset="0"/>
                <a:cs typeface="Tahoma" panose="020B0604030504040204" pitchFamily="34" charset="0"/>
              </a:rPr>
              <a:t>, sosyalist </a:t>
            </a:r>
            <a:r>
              <a:rPr lang="tr-TR" sz="2400" dirty="0" smtClean="0">
                <a:latin typeface="Tahoma" panose="020B0604030504040204" pitchFamily="34" charset="0"/>
                <a:ea typeface="Tahoma" panose="020B0604030504040204" pitchFamily="34" charset="0"/>
                <a:cs typeface="Tahoma" panose="020B0604030504040204" pitchFamily="34" charset="0"/>
              </a:rPr>
              <a:t>devlet anlayışına </a:t>
            </a:r>
            <a:r>
              <a:rPr lang="tr-TR" sz="2400" dirty="0">
                <a:latin typeface="Tahoma" panose="020B0604030504040204" pitchFamily="34" charset="0"/>
                <a:ea typeface="Tahoma" panose="020B0604030504040204" pitchFamily="34" charset="0"/>
                <a:cs typeface="Tahoma" panose="020B0604030504040204" pitchFamily="34" charset="0"/>
              </a:rPr>
              <a:t>dayanan Sovyet sisteminin </a:t>
            </a:r>
            <a:r>
              <a:rPr lang="tr-TR" sz="2400" dirty="0" smtClean="0">
                <a:latin typeface="Tahoma" panose="020B0604030504040204" pitchFamily="34" charset="0"/>
                <a:ea typeface="Tahoma" panose="020B0604030504040204" pitchFamily="34" charset="0"/>
                <a:cs typeface="Tahoma" panose="020B0604030504040204" pitchFamily="34" charset="0"/>
              </a:rPr>
              <a:t>devamlılığına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başarısına katkıda bulunmasını </a:t>
            </a:r>
            <a:r>
              <a:rPr lang="tr-TR" sz="2400" dirty="0">
                <a:latin typeface="Tahoma" panose="020B0604030504040204" pitchFamily="34" charset="0"/>
                <a:ea typeface="Tahoma" panose="020B0604030504040204" pitchFamily="34" charset="0"/>
                <a:cs typeface="Tahoma" panose="020B0604030504040204" pitchFamily="34" charset="0"/>
              </a:rPr>
              <a:t>öngörmektedir. Sosyalist devlet </a:t>
            </a:r>
            <a:r>
              <a:rPr lang="tr-TR" sz="2400" dirty="0" smtClean="0">
                <a:latin typeface="Tahoma" panose="020B0604030504040204" pitchFamily="34" charset="0"/>
                <a:ea typeface="Tahoma" panose="020B0604030504040204" pitchFamily="34" charset="0"/>
                <a:cs typeface="Tahoma" panose="020B0604030504040204" pitchFamily="34" charset="0"/>
              </a:rPr>
              <a:t>anlayışında işçi sınıfı </a:t>
            </a:r>
            <a:r>
              <a:rPr lang="tr-TR" sz="2400" dirty="0">
                <a:latin typeface="Tahoma" panose="020B0604030504040204" pitchFamily="34" charset="0"/>
                <a:ea typeface="Tahoma" panose="020B0604030504040204" pitchFamily="34" charset="0"/>
                <a:cs typeface="Tahoma" panose="020B0604030504040204" pitchFamily="34" charset="0"/>
              </a:rPr>
              <a:t>ve onun </a:t>
            </a:r>
            <a:r>
              <a:rPr lang="tr-TR" sz="2400" dirty="0" smtClean="0">
                <a:latin typeface="Tahoma" panose="020B0604030504040204" pitchFamily="34" charset="0"/>
                <a:ea typeface="Tahoma" panose="020B0604030504040204" pitchFamily="34" charset="0"/>
                <a:cs typeface="Tahoma" panose="020B0604030504040204" pitchFamily="34" charset="0"/>
              </a:rPr>
              <a:t>temsilcisi parti</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iktidarı </a:t>
            </a:r>
            <a:r>
              <a:rPr lang="tr-TR" sz="2400" dirty="0">
                <a:latin typeface="Tahoma" panose="020B0604030504040204" pitchFamily="34" charset="0"/>
                <a:ea typeface="Tahoma" panose="020B0604030504040204" pitchFamily="34" charset="0"/>
                <a:cs typeface="Tahoma" panose="020B0604030504040204" pitchFamily="34" charset="0"/>
              </a:rPr>
              <a:t>elinde </a:t>
            </a:r>
            <a:r>
              <a:rPr lang="tr-TR" sz="2400" dirty="0" smtClean="0">
                <a:latin typeface="Tahoma" panose="020B0604030504040204" pitchFamily="34" charset="0"/>
                <a:ea typeface="Tahoma" panose="020B0604030504040204" pitchFamily="34" charset="0"/>
                <a:cs typeface="Tahoma" panose="020B0604030504040204" pitchFamily="34" charset="0"/>
              </a:rPr>
              <a:t>bulundurmaktadır</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Medya, işçi sınıfının elindedir.</a:t>
            </a: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966405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anose="020B0604030504040204" pitchFamily="34" charset="0"/>
                <a:ea typeface="Tahoma" panose="020B0604030504040204" pitchFamily="34" charset="0"/>
                <a:cs typeface="Tahoma" panose="020B0604030504040204" pitchFamily="34" charset="0"/>
              </a:rPr>
              <a:t>Kuramın temel özellikleri şöyledir: </a:t>
            </a:r>
            <a:br>
              <a:rPr lang="tr-TR" sz="2400" dirty="0" smtClean="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 işçi sınıfının </a:t>
            </a:r>
            <a:r>
              <a:rPr lang="tr-TR" sz="2400" dirty="0">
                <a:latin typeface="Tahoma" panose="020B0604030504040204" pitchFamily="34" charset="0"/>
                <a:ea typeface="Tahoma" panose="020B0604030504040204" pitchFamily="34" charset="0"/>
                <a:cs typeface="Tahoma" panose="020B0604030504040204" pitchFamily="34" charset="0"/>
              </a:rPr>
              <a:t>ilgilerine hizmet etmeli ve </a:t>
            </a:r>
            <a:r>
              <a:rPr lang="tr-TR" sz="2400" dirty="0" smtClean="0">
                <a:latin typeface="Tahoma" panose="020B0604030504040204" pitchFamily="34" charset="0"/>
                <a:ea typeface="Tahoma" panose="020B0604030504040204" pitchFamily="34" charset="0"/>
                <a:cs typeface="Tahoma" panose="020B0604030504040204" pitchFamily="34" charset="0"/>
              </a:rPr>
              <a:t>onların </a:t>
            </a:r>
            <a:r>
              <a:rPr lang="tr-TR" sz="2400" dirty="0">
                <a:latin typeface="Tahoma" panose="020B0604030504040204" pitchFamily="34" charset="0"/>
                <a:ea typeface="Tahoma" panose="020B0604030504040204" pitchFamily="34" charset="0"/>
                <a:cs typeface="Tahoma" panose="020B0604030504040204" pitchFamily="34" charset="0"/>
              </a:rPr>
              <a:t>kontrolü </a:t>
            </a:r>
            <a:r>
              <a:rPr lang="tr-TR" sz="2400" dirty="0" smtClean="0">
                <a:latin typeface="Tahoma" panose="020B0604030504040204" pitchFamily="34" charset="0"/>
                <a:ea typeface="Tahoma" panose="020B0604030504040204" pitchFamily="34" charset="0"/>
                <a:cs typeface="Tahoma" panose="020B0604030504040204" pitchFamily="34" charset="0"/>
              </a:rPr>
              <a:t>altında olmalıdır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 </a:t>
            </a:r>
            <a:r>
              <a:rPr lang="tr-TR" sz="2400" dirty="0">
                <a:latin typeface="Tahoma" panose="020B0604030504040204" pitchFamily="34" charset="0"/>
                <a:ea typeface="Tahoma" panose="020B0604030504040204" pitchFamily="34" charset="0"/>
                <a:cs typeface="Tahoma" panose="020B0604030504040204" pitchFamily="34" charset="0"/>
              </a:rPr>
              <a:t>özel mülkiyet </a:t>
            </a:r>
            <a:r>
              <a:rPr lang="tr-TR" sz="2400" dirty="0" smtClean="0">
                <a:latin typeface="Tahoma" panose="020B0604030504040204" pitchFamily="34" charset="0"/>
                <a:ea typeface="Tahoma" panose="020B0604030504040204" pitchFamily="34" charset="0"/>
                <a:cs typeface="Tahoma" panose="020B0604030504040204" pitchFamily="34" charset="0"/>
              </a:rPr>
              <a:t>altında olmamalıdır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 </a:t>
            </a:r>
            <a:r>
              <a:rPr lang="tr-TR" sz="2400" dirty="0">
                <a:latin typeface="Tahoma" panose="020B0604030504040204" pitchFamily="34" charset="0"/>
                <a:ea typeface="Tahoma" panose="020B0604030504040204" pitchFamily="34" charset="0"/>
                <a:cs typeface="Tahoma" panose="020B0604030504040204" pitchFamily="34" charset="0"/>
              </a:rPr>
              <a:t>toplum için </a:t>
            </a:r>
            <a:r>
              <a:rPr lang="tr-TR" sz="2400" dirty="0" smtClean="0">
                <a:latin typeface="Tahoma" panose="020B0604030504040204" pitchFamily="34" charset="0"/>
                <a:ea typeface="Tahoma" panose="020B0604030504040204" pitchFamily="34" charset="0"/>
                <a:cs typeface="Tahoma" panose="020B0604030504040204" pitchFamily="34" charset="0"/>
              </a:rPr>
              <a:t>sosyalleşme</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eğitim</a:t>
            </a:r>
            <a:r>
              <a:rPr lang="tr-TR" sz="2400" dirty="0">
                <a:latin typeface="Tahoma" panose="020B0604030504040204" pitchFamily="34" charset="0"/>
                <a:ea typeface="Tahoma" panose="020B0604030504040204" pitchFamily="34" charset="0"/>
                <a:cs typeface="Tahoma" panose="020B0604030504040204" pitchFamily="34" charset="0"/>
              </a:rPr>
              <a:t>, bilgi, motivasyon ve seferberlik </a:t>
            </a:r>
            <a:r>
              <a:rPr lang="tr-TR" sz="2400" dirty="0" smtClean="0">
                <a:latin typeface="Tahoma" panose="020B0604030504040204" pitchFamily="34" charset="0"/>
                <a:ea typeface="Tahoma" panose="020B0604030504040204" pitchFamily="34" charset="0"/>
                <a:cs typeface="Tahoma" panose="020B0604030504040204" pitchFamily="34" charset="0"/>
              </a:rPr>
              <a:t>gibi pozitif </a:t>
            </a:r>
            <a:r>
              <a:rPr lang="tr-TR" sz="2400" dirty="0">
                <a:latin typeface="Tahoma" panose="020B0604030504040204" pitchFamily="34" charset="0"/>
                <a:ea typeface="Tahoma" panose="020B0604030504040204" pitchFamily="34" charset="0"/>
                <a:cs typeface="Tahoma" panose="020B0604030504040204" pitchFamily="34" charset="0"/>
              </a:rPr>
              <a:t>fonksiyonlara hizmet etmelidir.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Topluma karşı </a:t>
            </a:r>
            <a:r>
              <a:rPr lang="tr-TR" sz="2400" dirty="0">
                <a:latin typeface="Tahoma" panose="020B0604030504040204" pitchFamily="34" charset="0"/>
                <a:ea typeface="Tahoma" panose="020B0604030504040204" pitchFamily="34" charset="0"/>
                <a:cs typeface="Tahoma" panose="020B0604030504040204" pitchFamily="34" charset="0"/>
              </a:rPr>
              <a:t>tüm görevleri </a:t>
            </a:r>
            <a:r>
              <a:rPr lang="tr-TR" sz="2400" dirty="0" smtClean="0">
                <a:latin typeface="Tahoma" panose="020B0604030504040204" pitchFamily="34" charset="0"/>
                <a:ea typeface="Tahoma" panose="020B0604030504040204" pitchFamily="34" charset="0"/>
                <a:cs typeface="Tahoma" panose="020B0604030504040204" pitchFamily="34" charset="0"/>
              </a:rPr>
              <a:t>yanında </a:t>
            </a:r>
            <a:r>
              <a:rPr lang="tr-TR" sz="2400" dirty="0">
                <a:latin typeface="Tahoma" panose="020B0604030504040204" pitchFamily="34" charset="0"/>
                <a:ea typeface="Tahoma" panose="020B0604030504040204" pitchFamily="34" charset="0"/>
                <a:cs typeface="Tahoma" panose="020B0604030504040204" pitchFamily="34" charset="0"/>
              </a:rPr>
              <a:t>medya, izleyicilerin ihtiyaç ve </a:t>
            </a:r>
            <a:r>
              <a:rPr lang="tr-TR" sz="2400" dirty="0" smtClean="0">
                <a:latin typeface="Tahoma" panose="020B0604030504040204" pitchFamily="34" charset="0"/>
                <a:ea typeface="Tahoma" panose="020B0604030504040204" pitchFamily="34" charset="0"/>
                <a:cs typeface="Tahoma" panose="020B0604030504040204" pitchFamily="34" charset="0"/>
              </a:rPr>
              <a:t>isteklerine cevap </a:t>
            </a:r>
            <a:r>
              <a:rPr lang="tr-TR" sz="2400" dirty="0">
                <a:latin typeface="Tahoma" panose="020B0604030504040204" pitchFamily="34" charset="0"/>
                <a:ea typeface="Tahoma" panose="020B0604030504040204" pitchFamily="34" charset="0"/>
                <a:cs typeface="Tahoma" panose="020B0604030504040204" pitchFamily="34" charset="0"/>
              </a:rPr>
              <a:t>vermelidir.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Toplumun </a:t>
            </a:r>
            <a:r>
              <a:rPr lang="tr-TR" sz="2400" dirty="0">
                <a:latin typeface="Tahoma" panose="020B0604030504040204" pitchFamily="34" charset="0"/>
                <a:ea typeface="Tahoma" panose="020B0604030504040204" pitchFamily="34" charset="0"/>
                <a:cs typeface="Tahoma" panose="020B0604030504040204" pitchFamily="34" charset="0"/>
              </a:rPr>
              <a:t>anti-toplumsal bir </a:t>
            </a:r>
            <a:r>
              <a:rPr lang="tr-TR" sz="2400" dirty="0" smtClean="0">
                <a:latin typeface="Tahoma" panose="020B0604030504040204" pitchFamily="34" charset="0"/>
                <a:ea typeface="Tahoma" panose="020B0604030504040204" pitchFamily="34" charset="0"/>
                <a:cs typeface="Tahoma" panose="020B0604030504040204" pitchFamily="34" charset="0"/>
              </a:rPr>
              <a:t>yayından </a:t>
            </a:r>
            <a:r>
              <a:rPr lang="tr-TR" sz="2400" dirty="0">
                <a:latin typeface="Tahoma" panose="020B0604030504040204" pitchFamily="34" charset="0"/>
                <a:ea typeface="Tahoma" panose="020B0604030504040204" pitchFamily="34" charset="0"/>
                <a:cs typeface="Tahoma" panose="020B0604030504040204" pitchFamily="34" charset="0"/>
              </a:rPr>
              <a:t>sonra </a:t>
            </a:r>
            <a:r>
              <a:rPr lang="tr-TR" sz="2400" dirty="0" smtClean="0">
                <a:latin typeface="Tahoma" panose="020B0604030504040204" pitchFamily="34" charset="0"/>
                <a:ea typeface="Tahoma" panose="020B0604030504040204" pitchFamily="34" charset="0"/>
                <a:cs typeface="Tahoma" panose="020B0604030504040204" pitchFamily="34" charset="0"/>
              </a:rPr>
              <a:t>olayı </a:t>
            </a:r>
            <a:r>
              <a:rPr lang="tr-TR" sz="2400" dirty="0">
                <a:latin typeface="Tahoma" panose="020B0604030504040204" pitchFamily="34" charset="0"/>
                <a:ea typeface="Tahoma" panose="020B0604030504040204" pitchFamily="34" charset="0"/>
                <a:cs typeface="Tahoma" panose="020B0604030504040204" pitchFamily="34" charset="0"/>
              </a:rPr>
              <a:t>önlemek ya da </a:t>
            </a:r>
            <a:r>
              <a:rPr lang="tr-TR" sz="2400" dirty="0" smtClean="0">
                <a:latin typeface="Tahoma" panose="020B0604030504040204" pitchFamily="34" charset="0"/>
                <a:ea typeface="Tahoma" panose="020B0604030504040204" pitchFamily="34" charset="0"/>
                <a:cs typeface="Tahoma" panose="020B0604030504040204" pitchFamily="34" charset="0"/>
              </a:rPr>
              <a:t>cezalandırmak </a:t>
            </a:r>
            <a:r>
              <a:rPr lang="tr-TR" sz="2400" dirty="0">
                <a:latin typeface="Tahoma" panose="020B0604030504040204" pitchFamily="34" charset="0"/>
                <a:ea typeface="Tahoma" panose="020B0604030504040204" pitchFamily="34" charset="0"/>
                <a:cs typeface="Tahoma" panose="020B0604030504040204" pitchFamily="34" charset="0"/>
              </a:rPr>
              <a:t>için sansür ve </a:t>
            </a:r>
            <a:r>
              <a:rPr lang="tr-TR" sz="2400" dirty="0" smtClean="0">
                <a:latin typeface="Tahoma" panose="020B0604030504040204" pitchFamily="34" charset="0"/>
                <a:ea typeface="Tahoma" panose="020B0604030504040204" pitchFamily="34" charset="0"/>
                <a:cs typeface="Tahoma" panose="020B0604030504040204" pitchFamily="34" charset="0"/>
              </a:rPr>
              <a:t>bazı </a:t>
            </a:r>
            <a:r>
              <a:rPr lang="tr-TR" sz="2400" dirty="0">
                <a:latin typeface="Tahoma" panose="020B0604030504040204" pitchFamily="34" charset="0"/>
                <a:ea typeface="Tahoma" panose="020B0604030504040204" pitchFamily="34" charset="0"/>
                <a:cs typeface="Tahoma" panose="020B0604030504040204" pitchFamily="34" charset="0"/>
              </a:rPr>
              <a:t>yasal düzenlemeleri kullanmaya </a:t>
            </a:r>
            <a:r>
              <a:rPr lang="tr-TR" sz="2400" dirty="0" smtClean="0">
                <a:latin typeface="Tahoma" panose="020B0604030504040204" pitchFamily="34" charset="0"/>
                <a:ea typeface="Tahoma" panose="020B0604030504040204" pitchFamily="34" charset="0"/>
                <a:cs typeface="Tahoma" panose="020B0604030504040204" pitchFamily="34" charset="0"/>
              </a:rPr>
              <a:t>hakkı vardır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69621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404664"/>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anose="020B0604030504040204" pitchFamily="34" charset="0"/>
                <a:ea typeface="Tahoma" panose="020B0604030504040204" pitchFamily="34" charset="0"/>
                <a:cs typeface="Tahoma" panose="020B0604030504040204" pitchFamily="34" charset="0"/>
              </a:rPr>
              <a:t>Marksist-Leninist </a:t>
            </a:r>
            <a:r>
              <a:rPr lang="tr-TR" sz="2400" dirty="0">
                <a:latin typeface="Tahoma" panose="020B0604030504040204" pitchFamily="34" charset="0"/>
                <a:ea typeface="Tahoma" panose="020B0604030504040204" pitchFamily="34" charset="0"/>
                <a:cs typeface="Tahoma" panose="020B0604030504040204" pitchFamily="34" charset="0"/>
              </a:rPr>
              <a:t>prensiplere göre medya, dünya ve toplumun tam ve objektif bir görüşünü sağlamalıdır.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a:t>
            </a:r>
            <a:r>
              <a:rPr lang="tr-TR" sz="2400" dirty="0">
                <a:latin typeface="Tahoma" panose="020B0604030504040204" pitchFamily="34" charset="0"/>
                <a:ea typeface="Tahoma" panose="020B0604030504040204" pitchFamily="34" charset="0"/>
                <a:cs typeface="Tahoma" panose="020B0604030504040204" pitchFamily="34" charset="0"/>
              </a:rPr>
              <a:t>, ülke içinde ve dışında gelişen ilerici hareketleri desteklemelidir.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Gazeteciler</a:t>
            </a:r>
            <a:r>
              <a:rPr lang="tr-TR" sz="2400" dirty="0">
                <a:latin typeface="Tahoma" panose="020B0604030504040204" pitchFamily="34" charset="0"/>
                <a:ea typeface="Tahoma" panose="020B0604030504040204" pitchFamily="34" charset="0"/>
                <a:cs typeface="Tahoma" panose="020B0604030504040204" pitchFamily="34" charset="0"/>
              </a:rPr>
              <a:t>, amaçları ve idealleri toplumun en iyi çıkarlarıyla uyuşan </a:t>
            </a:r>
            <a:r>
              <a:rPr lang="tr-TR" sz="2400" dirty="0" smtClean="0">
                <a:latin typeface="Tahoma" panose="020B0604030504040204" pitchFamily="34" charset="0"/>
                <a:ea typeface="Tahoma" panose="020B0604030504040204" pitchFamily="34" charset="0"/>
                <a:cs typeface="Tahoma" panose="020B0604030504040204" pitchFamily="34" charset="0"/>
              </a:rPr>
              <a:t>sorumlu profesyonellerdir.</a:t>
            </a:r>
            <a:br>
              <a:rPr lang="tr-TR" sz="2400" dirty="0" smtClean="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Kuram, 1990’lardan sonra Sovyet blokunun dağılmasıyla birlikte geçerliliğini büyük ölçüde yitirmiştir. Sosyalizmin uygulandığı Çin, Küba, Kuzey Kore gibi ülkelerde kuramın kısmen uygulandığı söylenebilir. </a:t>
            </a: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7990363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620688"/>
            <a:ext cx="7772400" cy="5472608"/>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anose="020B0604030504040204" pitchFamily="34" charset="0"/>
                <a:ea typeface="Tahoma" panose="020B0604030504040204" pitchFamily="34" charset="0"/>
                <a:cs typeface="Tahoma" panose="020B0604030504040204" pitchFamily="34" charset="0"/>
              </a:rPr>
              <a:t>GELİŞMECİ KURAM: </a:t>
            </a:r>
            <a:br>
              <a:rPr lang="tr-TR" sz="2400" dirty="0" smtClean="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Gelişmeci </a:t>
            </a:r>
            <a:r>
              <a:rPr lang="tr-TR" sz="2400" dirty="0">
                <a:latin typeface="Tahoma" panose="020B0604030504040204" pitchFamily="34" charset="0"/>
                <a:ea typeface="Tahoma" panose="020B0604030504040204" pitchFamily="34" charset="0"/>
                <a:cs typeface="Tahoma" panose="020B0604030504040204" pitchFamily="34" charset="0"/>
              </a:rPr>
              <a:t>Kuram, temel olarak “</a:t>
            </a:r>
            <a:r>
              <a:rPr lang="tr-TR" sz="2400" dirty="0" smtClean="0">
                <a:latin typeface="Tahoma" panose="020B0604030504040204" pitchFamily="34" charset="0"/>
                <a:ea typeface="Tahoma" panose="020B0604030504040204" pitchFamily="34" charset="0"/>
                <a:cs typeface="Tahoma" panose="020B0604030504040204" pitchFamily="34" charset="0"/>
              </a:rPr>
              <a:t>gelişme</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kavramıyla ilişkilendirilebilecek</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gelişmeyi yücelten </a:t>
            </a:r>
            <a:r>
              <a:rPr lang="tr-TR" sz="2400" dirty="0">
                <a:latin typeface="Tahoma" panose="020B0604030504040204" pitchFamily="34" charset="0"/>
                <a:ea typeface="Tahoma" panose="020B0604030504040204" pitchFamily="34" charset="0"/>
                <a:cs typeface="Tahoma" panose="020B0604030504040204" pitchFamily="34" charset="0"/>
              </a:rPr>
              <a:t>ve her </a:t>
            </a:r>
            <a:r>
              <a:rPr lang="tr-TR" sz="2400" dirty="0" smtClean="0">
                <a:latin typeface="Tahoma" panose="020B0604030504040204" pitchFamily="34" charset="0"/>
                <a:ea typeface="Tahoma" panose="020B0604030504040204" pitchFamily="34" charset="0"/>
                <a:cs typeface="Tahoma" panose="020B0604030504040204" pitchFamily="34" charset="0"/>
              </a:rPr>
              <a:t>şeyin </a:t>
            </a:r>
            <a:r>
              <a:rPr lang="tr-TR" sz="2400" dirty="0">
                <a:latin typeface="Tahoma" panose="020B0604030504040204" pitchFamily="34" charset="0"/>
                <a:ea typeface="Tahoma" panose="020B0604030504040204" pitchFamily="34" charset="0"/>
                <a:cs typeface="Tahoma" panose="020B0604030504040204" pitchFamily="34" charset="0"/>
              </a:rPr>
              <a:t>üzerinde gören bir </a:t>
            </a:r>
            <a:r>
              <a:rPr lang="tr-TR" sz="2400" dirty="0" smtClean="0">
                <a:latin typeface="Tahoma" panose="020B0604030504040204" pitchFamily="34" charset="0"/>
                <a:ea typeface="Tahoma" panose="020B0604030504040204" pitchFamily="34" charset="0"/>
                <a:cs typeface="Tahoma" panose="020B0604030504040204" pitchFamily="34" charset="0"/>
              </a:rPr>
              <a:t>anlayışa </a:t>
            </a:r>
            <a:r>
              <a:rPr lang="tr-TR" sz="2400" dirty="0">
                <a:latin typeface="Tahoma" panose="020B0604030504040204" pitchFamily="34" charset="0"/>
                <a:ea typeface="Tahoma" panose="020B0604030504040204" pitchFamily="34" charset="0"/>
                <a:cs typeface="Tahoma" panose="020B0604030504040204" pitchFamily="34" charset="0"/>
              </a:rPr>
              <a:t>sahiptir. Bu </a:t>
            </a:r>
            <a:r>
              <a:rPr lang="tr-TR" sz="2400" dirty="0" smtClean="0">
                <a:latin typeface="Tahoma" panose="020B0604030504040204" pitchFamily="34" charset="0"/>
                <a:ea typeface="Tahoma" panose="020B0604030504040204" pitchFamily="34" charset="0"/>
                <a:cs typeface="Tahoma" panose="020B0604030504040204" pitchFamily="34" charset="0"/>
              </a:rPr>
              <a:t>doğrultuda</a:t>
            </a:r>
            <a:r>
              <a:rPr lang="tr-TR" sz="2400" dirty="0">
                <a:latin typeface="Tahoma" panose="020B0604030504040204" pitchFamily="34" charset="0"/>
                <a:ea typeface="Tahoma" panose="020B0604030504040204" pitchFamily="34" charset="0"/>
                <a:cs typeface="Tahoma" panose="020B0604030504040204" pitchFamily="34" charset="0"/>
              </a:rPr>
              <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gelişmeci anlayış, şu değerlendirmeye dayanır</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Gelişmekte </a:t>
            </a:r>
            <a:r>
              <a:rPr lang="tr-TR" sz="2400" dirty="0">
                <a:latin typeface="Tahoma" panose="020B0604030504040204" pitchFamily="34" charset="0"/>
                <a:ea typeface="Tahoma" panose="020B0604030504040204" pitchFamily="34" charset="0"/>
                <a:cs typeface="Tahoma" panose="020B0604030504040204" pitchFamily="34" charset="0"/>
              </a:rPr>
              <a:t>olan ülkelerdeki ekonomik,</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teknik ve profesyonel kaynaklar, </a:t>
            </a:r>
            <a:r>
              <a:rPr lang="tr-TR" sz="2400" dirty="0" smtClean="0">
                <a:latin typeface="Tahoma" panose="020B0604030504040204" pitchFamily="34" charset="0"/>
                <a:ea typeface="Tahoma" panose="020B0604030504040204" pitchFamily="34" charset="0"/>
                <a:cs typeface="Tahoma" panose="020B0604030504040204" pitchFamily="34" charset="0"/>
              </a:rPr>
              <a:t>gelişmiş </a:t>
            </a:r>
            <a:r>
              <a:rPr lang="tr-TR" sz="2400" dirty="0">
                <a:latin typeface="Tahoma" panose="020B0604030504040204" pitchFamily="34" charset="0"/>
                <a:ea typeface="Tahoma" panose="020B0604030504040204" pitchFamily="34" charset="0"/>
                <a:cs typeface="Tahoma" panose="020B0604030504040204" pitchFamily="34" charset="0"/>
              </a:rPr>
              <a:t>ülkelerden </a:t>
            </a:r>
            <a:r>
              <a:rPr lang="tr-TR" sz="2400" dirty="0" smtClean="0">
                <a:latin typeface="Tahoma" panose="020B0604030504040204" pitchFamily="34" charset="0"/>
                <a:ea typeface="Tahoma" panose="020B0604030504040204" pitchFamily="34" charset="0"/>
                <a:cs typeface="Tahoma" panose="020B0604030504040204" pitchFamily="34" charset="0"/>
              </a:rPr>
              <a:t>farklıdır </a:t>
            </a:r>
            <a:r>
              <a:rPr lang="tr-TR" sz="2400" dirty="0">
                <a:latin typeface="Tahoma" panose="020B0604030504040204" pitchFamily="34" charset="0"/>
                <a:ea typeface="Tahoma" panose="020B0604030504040204" pitchFamily="34" charset="0"/>
                <a:cs typeface="Tahoma" panose="020B0604030504040204" pitchFamily="34" charset="0"/>
              </a:rPr>
              <a:t>ve bu </a:t>
            </a:r>
            <a:r>
              <a:rPr lang="tr-TR" sz="2400" dirty="0" smtClean="0">
                <a:latin typeface="Tahoma" panose="020B0604030504040204" pitchFamily="34" charset="0"/>
                <a:ea typeface="Tahoma" panose="020B0604030504040204" pitchFamily="34" charset="0"/>
                <a:cs typeface="Tahoma" panose="020B0604030504040204" pitchFamily="34" charset="0"/>
              </a:rPr>
              <a:t>nedenle de </a:t>
            </a:r>
            <a:r>
              <a:rPr lang="tr-TR" sz="2400" dirty="0">
                <a:latin typeface="Tahoma" panose="020B0604030504040204" pitchFamily="34" charset="0"/>
                <a:ea typeface="Tahoma" panose="020B0604030504040204" pitchFamily="34" charset="0"/>
                <a:cs typeface="Tahoma" panose="020B0604030504040204" pitchFamily="34" charset="0"/>
              </a:rPr>
              <a:t>ülkenin </a:t>
            </a:r>
            <a:r>
              <a:rPr lang="tr-TR" sz="2400" dirty="0" smtClean="0">
                <a:latin typeface="Tahoma" panose="020B0604030504040204" pitchFamily="34" charset="0"/>
                <a:ea typeface="Tahoma" panose="020B0604030504040204" pitchFamily="34" charset="0"/>
                <a:cs typeface="Tahoma" panose="020B0604030504040204" pitchFamily="34" charset="0"/>
              </a:rPr>
              <a:t>gelişme </a:t>
            </a:r>
            <a:r>
              <a:rPr lang="tr-TR" sz="2400" dirty="0">
                <a:latin typeface="Tahoma" panose="020B0604030504040204" pitchFamily="34" charset="0"/>
                <a:ea typeface="Tahoma" panose="020B0604030504040204" pitchFamily="34" charset="0"/>
                <a:cs typeface="Tahoma" panose="020B0604030504040204" pitchFamily="34" charset="0"/>
              </a:rPr>
              <a:t>hedefine </a:t>
            </a:r>
            <a:r>
              <a:rPr lang="tr-TR" sz="2400" dirty="0" smtClean="0">
                <a:latin typeface="Tahoma" panose="020B0604030504040204" pitchFamily="34" charset="0"/>
                <a:ea typeface="Tahoma" panose="020B0604030504040204" pitchFamily="34" charset="0"/>
                <a:cs typeface="Tahoma" panose="020B0604030504040204" pitchFamily="34" charset="0"/>
              </a:rPr>
              <a:t>ulaşabilmesi </a:t>
            </a:r>
            <a:r>
              <a:rPr lang="tr-TR" sz="2400" dirty="0">
                <a:latin typeface="Tahoma" panose="020B0604030504040204" pitchFamily="34" charset="0"/>
                <a:ea typeface="Tahoma" panose="020B0604030504040204" pitchFamily="34" charset="0"/>
                <a:cs typeface="Tahoma" panose="020B0604030504040204" pitchFamily="34" charset="0"/>
              </a:rPr>
              <a:t>için medya; ulusal </a:t>
            </a:r>
            <a:r>
              <a:rPr lang="tr-TR" sz="2400" dirty="0" smtClean="0">
                <a:latin typeface="Tahoma" panose="020B0604030504040204" pitchFamily="34" charset="0"/>
                <a:ea typeface="Tahoma" panose="020B0604030504040204" pitchFamily="34" charset="0"/>
                <a:cs typeface="Tahoma" panose="020B0604030504040204" pitchFamily="34" charset="0"/>
              </a:rPr>
              <a:t>politikaların</a:t>
            </a:r>
            <a:r>
              <a:rPr lang="tr-TR" sz="2400" dirty="0">
                <a:latin typeface="Tahoma" panose="020B0604030504040204" pitchFamily="34" charset="0"/>
                <a:ea typeface="Tahoma" panose="020B0604030504040204" pitchFamily="34" charset="0"/>
                <a:cs typeface="Tahoma" panose="020B0604030504040204" pitchFamily="34" charset="0"/>
              </a:rPr>
              <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kendisine </a:t>
            </a:r>
            <a:r>
              <a:rPr lang="tr-TR" sz="2400" dirty="0" smtClean="0">
                <a:latin typeface="Tahoma" panose="020B0604030504040204" pitchFamily="34" charset="0"/>
                <a:ea typeface="Tahoma" panose="020B0604030504040204" pitchFamily="34" charset="0"/>
                <a:cs typeface="Tahoma" panose="020B0604030504040204" pitchFamily="34" charset="0"/>
              </a:rPr>
              <a:t>yüklediği </a:t>
            </a:r>
            <a:r>
              <a:rPr lang="tr-TR" sz="2400" dirty="0">
                <a:latin typeface="Tahoma" panose="020B0604030504040204" pitchFamily="34" charset="0"/>
                <a:ea typeface="Tahoma" panose="020B0604030504040204" pitchFamily="34" charset="0"/>
                <a:cs typeface="Tahoma" panose="020B0604030504040204" pitchFamily="34" charset="0"/>
              </a:rPr>
              <a:t>görevler </a:t>
            </a:r>
            <a:r>
              <a:rPr lang="tr-TR" sz="2400" dirty="0" smtClean="0">
                <a:latin typeface="Tahoma" panose="020B0604030504040204" pitchFamily="34" charset="0"/>
                <a:ea typeface="Tahoma" panose="020B0604030504040204" pitchFamily="34" charset="0"/>
                <a:cs typeface="Tahoma" panose="020B0604030504040204" pitchFamily="34" charset="0"/>
              </a:rPr>
              <a:t>doğrultusunda</a:t>
            </a:r>
            <a:r>
              <a:rPr lang="tr-TR" sz="2400" dirty="0">
                <a:latin typeface="Tahoma" panose="020B0604030504040204" pitchFamily="34" charset="0"/>
                <a:ea typeface="Tahoma" panose="020B0604030504040204" pitchFamily="34" charset="0"/>
                <a:cs typeface="Tahoma" panose="020B0604030504040204" pitchFamily="34" charset="0"/>
              </a:rPr>
              <a:t>, toplumsal </a:t>
            </a:r>
            <a:r>
              <a:rPr lang="tr-TR" sz="2400" dirty="0" smtClean="0">
                <a:latin typeface="Tahoma" panose="020B0604030504040204" pitchFamily="34" charset="0"/>
                <a:ea typeface="Tahoma" panose="020B0604030504040204" pitchFamily="34" charset="0"/>
                <a:cs typeface="Tahoma" panose="020B0604030504040204" pitchFamily="34" charset="0"/>
              </a:rPr>
              <a:t>gelişme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kalkınma amacıyla kullanılabilir.</a:t>
            </a: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8295155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anose="020B0604030504040204" pitchFamily="34" charset="0"/>
                <a:ea typeface="Tahoma" panose="020B0604030504040204" pitchFamily="34" charset="0"/>
                <a:cs typeface="Tahoma" panose="020B0604030504040204" pitchFamily="34" charset="0"/>
              </a:rPr>
              <a:t>Kurama göre, gelişmekte </a:t>
            </a:r>
            <a:r>
              <a:rPr lang="tr-TR" sz="2400" dirty="0">
                <a:latin typeface="Tahoma" panose="020B0604030504040204" pitchFamily="34" charset="0"/>
                <a:ea typeface="Tahoma" panose="020B0604030504040204" pitchFamily="34" charset="0"/>
                <a:cs typeface="Tahoma" panose="020B0604030504040204" pitchFamily="34" charset="0"/>
              </a:rPr>
              <a:t>olan ülkelerdeki gazeteciler,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modernleşmenin </a:t>
            </a:r>
            <a:r>
              <a:rPr lang="tr-TR" sz="2400" dirty="0">
                <a:latin typeface="Tahoma" panose="020B0604030504040204" pitchFamily="34" charset="0"/>
                <a:ea typeface="Tahoma" panose="020B0604030504040204" pitchFamily="34" charset="0"/>
                <a:cs typeface="Tahoma" panose="020B0604030504040204" pitchFamily="34" charset="0"/>
              </a:rPr>
              <a:t>bir </a:t>
            </a:r>
            <a:r>
              <a:rPr lang="tr-TR" sz="2400" dirty="0" smtClean="0">
                <a:latin typeface="Tahoma" panose="020B0604030504040204" pitchFamily="34" charset="0"/>
                <a:ea typeface="Tahoma" panose="020B0604030504040204" pitchFamily="34" charset="0"/>
                <a:cs typeface="Tahoma" panose="020B0604030504040204" pitchFamily="34" charset="0"/>
              </a:rPr>
              <a:t>aracı </a:t>
            </a:r>
            <a:r>
              <a:rPr lang="tr-TR" sz="2400" dirty="0">
                <a:latin typeface="Tahoma" panose="020B0604030504040204" pitchFamily="34" charset="0"/>
                <a:ea typeface="Tahoma" panose="020B0604030504040204" pitchFamily="34" charset="0"/>
                <a:cs typeface="Tahoma" panose="020B0604030504040204" pitchFamily="34" charset="0"/>
              </a:rPr>
              <a:t>olarak üst düzey bir rol üstlenebilirler. </a:t>
            </a:r>
            <a:r>
              <a:rPr lang="tr-TR" sz="2400" dirty="0" smtClean="0">
                <a:latin typeface="Tahoma" panose="020B0604030504040204" pitchFamily="34" charset="0"/>
                <a:ea typeface="Tahoma" panose="020B0604030504040204" pitchFamily="34" charset="0"/>
                <a:cs typeface="Tahoma" panose="020B0604030504040204" pitchFamily="34" charset="0"/>
              </a:rPr>
              <a:t>Aynı şekilde devlet </a:t>
            </a:r>
            <a:r>
              <a:rPr lang="tr-TR" sz="2400" dirty="0">
                <a:latin typeface="Tahoma" panose="020B0604030504040204" pitchFamily="34" charset="0"/>
                <a:ea typeface="Tahoma" panose="020B0604030504040204" pitchFamily="34" charset="0"/>
                <a:cs typeface="Tahoma" panose="020B0604030504040204" pitchFamily="34" charset="0"/>
              </a:rPr>
              <a:t>de </a:t>
            </a:r>
            <a:r>
              <a:rPr lang="tr-TR" sz="2400" dirty="0" smtClean="0">
                <a:latin typeface="Tahoma" panose="020B0604030504040204" pitchFamily="34" charset="0"/>
                <a:ea typeface="Tahoma" panose="020B0604030504040204" pitchFamily="34" charset="0"/>
                <a:cs typeface="Tahoma" panose="020B0604030504040204" pitchFamily="34" charset="0"/>
              </a:rPr>
              <a:t>kalkınmayı sağlamak </a:t>
            </a:r>
            <a:r>
              <a:rPr lang="tr-TR" sz="2400" dirty="0">
                <a:latin typeface="Tahoma" panose="020B0604030504040204" pitchFamily="34" charset="0"/>
                <a:ea typeface="Tahoma" panose="020B0604030504040204" pitchFamily="34" charset="0"/>
                <a:cs typeface="Tahoma" panose="020B0604030504040204" pitchFamily="34" charset="0"/>
              </a:rPr>
              <a:t>için </a:t>
            </a:r>
            <a:r>
              <a:rPr lang="tr-TR" sz="2400" dirty="0" smtClean="0">
                <a:latin typeface="Tahoma" panose="020B0604030504040204" pitchFamily="34" charset="0"/>
                <a:ea typeface="Tahoma" panose="020B0604030504040204" pitchFamily="34" charset="0"/>
                <a:cs typeface="Tahoma" panose="020B0604030504040204" pitchFamily="34" charset="0"/>
              </a:rPr>
              <a:t>medyayı </a:t>
            </a:r>
            <a:r>
              <a:rPr lang="tr-TR" sz="2400" dirty="0">
                <a:latin typeface="Tahoma" panose="020B0604030504040204" pitchFamily="34" charset="0"/>
                <a:ea typeface="Tahoma" panose="020B0604030504040204" pitchFamily="34" charset="0"/>
                <a:cs typeface="Tahoma" panose="020B0604030504040204" pitchFamily="34" charset="0"/>
              </a:rPr>
              <a:t>yönlendirebilir ya da </a:t>
            </a:r>
            <a:r>
              <a:rPr lang="tr-TR" sz="2400" dirty="0" smtClean="0">
                <a:latin typeface="Tahoma" panose="020B0604030504040204" pitchFamily="34" charset="0"/>
                <a:ea typeface="Tahoma" panose="020B0604030504040204" pitchFamily="34" charset="0"/>
                <a:cs typeface="Tahoma" panose="020B0604030504040204" pitchFamily="34" charset="0"/>
              </a:rPr>
              <a:t>sınırlandırabilir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Doğrudan </a:t>
            </a:r>
            <a:r>
              <a:rPr lang="tr-TR" sz="2400" dirty="0">
                <a:latin typeface="Tahoma" panose="020B0604030504040204" pitchFamily="34" charset="0"/>
                <a:ea typeface="Tahoma" panose="020B0604030504040204" pitchFamily="34" charset="0"/>
                <a:cs typeface="Tahoma" panose="020B0604030504040204" pitchFamily="34" charset="0"/>
              </a:rPr>
              <a:t>ya da </a:t>
            </a:r>
            <a:r>
              <a:rPr lang="tr-TR" sz="2400" dirty="0" smtClean="0">
                <a:latin typeface="Tahoma" panose="020B0604030504040204" pitchFamily="34" charset="0"/>
                <a:ea typeface="Tahoma" panose="020B0604030504040204" pitchFamily="34" charset="0"/>
                <a:cs typeface="Tahoma" panose="020B0604030504040204" pitchFamily="34" charset="0"/>
              </a:rPr>
              <a:t>dolaylı </a:t>
            </a:r>
            <a:r>
              <a:rPr lang="tr-TR" sz="2400" dirty="0">
                <a:latin typeface="Tahoma" panose="020B0604030504040204" pitchFamily="34" charset="0"/>
                <a:ea typeface="Tahoma" panose="020B0604030504040204" pitchFamily="34" charset="0"/>
                <a:cs typeface="Tahoma" panose="020B0604030504040204" pitchFamily="34" charset="0"/>
              </a:rPr>
              <a:t>olarak </a:t>
            </a:r>
            <a:r>
              <a:rPr lang="tr-TR" sz="2400" dirty="0" smtClean="0">
                <a:latin typeface="Tahoma" panose="020B0604030504040204" pitchFamily="34" charset="0"/>
                <a:ea typeface="Tahoma" panose="020B0604030504040204" pitchFamily="34" charset="0"/>
                <a:cs typeface="Tahoma" panose="020B0604030504040204" pitchFamily="34" charset="0"/>
              </a:rPr>
              <a:t>medyayı </a:t>
            </a:r>
            <a:r>
              <a:rPr lang="tr-TR" sz="2400" dirty="0">
                <a:latin typeface="Tahoma" panose="020B0604030504040204" pitchFamily="34" charset="0"/>
                <a:ea typeface="Tahoma" panose="020B0604030504040204" pitchFamily="34" charset="0"/>
                <a:cs typeface="Tahoma" panose="020B0604030504040204" pitchFamily="34" charset="0"/>
              </a:rPr>
              <a:t>denetleyebilir, sansür </a:t>
            </a:r>
            <a:r>
              <a:rPr lang="tr-TR" sz="2400" dirty="0" smtClean="0">
                <a:latin typeface="Tahoma" panose="020B0604030504040204" pitchFamily="34" charset="0"/>
                <a:ea typeface="Tahoma" panose="020B0604030504040204" pitchFamily="34" charset="0"/>
                <a:cs typeface="Tahoma" panose="020B0604030504040204" pitchFamily="34" charset="0"/>
              </a:rPr>
              <a:t>uygulayabilir, ekonomik </a:t>
            </a:r>
            <a:r>
              <a:rPr lang="tr-TR" sz="2400" dirty="0">
                <a:latin typeface="Tahoma" panose="020B0604030504040204" pitchFamily="34" charset="0"/>
                <a:ea typeface="Tahoma" panose="020B0604030504040204" pitchFamily="34" charset="0"/>
                <a:cs typeface="Tahoma" panose="020B0604030504040204" pitchFamily="34" charset="0"/>
              </a:rPr>
              <a:t>yönden destekleyebilir ya da </a:t>
            </a:r>
            <a:r>
              <a:rPr lang="tr-TR" sz="2400" dirty="0" smtClean="0">
                <a:latin typeface="Tahoma" panose="020B0604030504040204" pitchFamily="34" charset="0"/>
                <a:ea typeface="Tahoma" panose="020B0604030504040204" pitchFamily="34" charset="0"/>
                <a:cs typeface="Tahoma" panose="020B0604030504040204" pitchFamily="34" charset="0"/>
              </a:rPr>
              <a:t>kayırabilir</a:t>
            </a:r>
            <a:r>
              <a:rPr lang="tr-TR" sz="2400" dirty="0">
                <a:latin typeface="Tahoma" panose="020B0604030504040204" pitchFamily="34" charset="0"/>
                <a:ea typeface="Tahoma" panose="020B0604030504040204" pitchFamily="34" charset="0"/>
                <a:cs typeface="Tahoma" panose="020B0604030504040204" pitchFamily="34" charset="0"/>
              </a:rPr>
              <a:t>. Bu çerçevede </a:t>
            </a:r>
            <a:r>
              <a:rPr lang="tr-TR" sz="2400" dirty="0" smtClean="0">
                <a:latin typeface="Tahoma" panose="020B0604030504040204" pitchFamily="34" charset="0"/>
                <a:ea typeface="Tahoma" panose="020B0604030504040204" pitchFamily="34" charset="0"/>
                <a:cs typeface="Tahoma" panose="020B0604030504040204" pitchFamily="34" charset="0"/>
              </a:rPr>
              <a:t>basın özgürlüğü</a:t>
            </a:r>
            <a:r>
              <a:rPr lang="tr-TR" sz="2400" dirty="0">
                <a:latin typeface="Tahoma" panose="020B0604030504040204" pitchFamily="34" charset="0"/>
                <a:ea typeface="Tahoma" panose="020B0604030504040204" pitchFamily="34" charset="0"/>
                <a:cs typeface="Tahoma" panose="020B0604030504040204" pitchFamily="34" charset="0"/>
              </a:rPr>
              <a:t>, ekonomik öncelikler ve toplumsal </a:t>
            </a:r>
            <a:r>
              <a:rPr lang="tr-TR" sz="2400" dirty="0" smtClean="0">
                <a:latin typeface="Tahoma" panose="020B0604030504040204" pitchFamily="34" charset="0"/>
                <a:ea typeface="Tahoma" panose="020B0604030504040204" pitchFamily="34" charset="0"/>
                <a:cs typeface="Tahoma" panose="020B0604030504040204" pitchFamily="34" charset="0"/>
              </a:rPr>
              <a:t>kalkınmadan </a:t>
            </a:r>
            <a:r>
              <a:rPr lang="tr-TR" sz="2400" dirty="0">
                <a:latin typeface="Tahoma" panose="020B0604030504040204" pitchFamily="34" charset="0"/>
                <a:ea typeface="Tahoma" panose="020B0604030504040204" pitchFamily="34" charset="0"/>
                <a:cs typeface="Tahoma" panose="020B0604030504040204" pitchFamily="34" charset="0"/>
              </a:rPr>
              <a:t>yana, yani ulusal </a:t>
            </a:r>
            <a:r>
              <a:rPr lang="tr-TR" sz="2400" dirty="0" smtClean="0">
                <a:latin typeface="Tahoma" panose="020B0604030504040204" pitchFamily="34" charset="0"/>
                <a:ea typeface="Tahoma" panose="020B0604030504040204" pitchFamily="34" charset="0"/>
                <a:cs typeface="Tahoma" panose="020B0604030504040204" pitchFamily="34" charset="0"/>
              </a:rPr>
              <a:t>çıkar adına kısıtlanabilir</a:t>
            </a:r>
            <a:r>
              <a:rPr lang="tr-TR" sz="2400" dirty="0">
                <a:latin typeface="Tahoma" panose="020B0604030504040204" pitchFamily="34" charset="0"/>
                <a:ea typeface="Tahoma" panose="020B0604030504040204" pitchFamily="34" charset="0"/>
                <a:cs typeface="Tahoma" panose="020B0604030504040204" pitchFamily="34" charset="0"/>
              </a:rPr>
              <a:t>. Burada gazetecilerin haber ve bilgi almada özgür </a:t>
            </a:r>
            <a:r>
              <a:rPr lang="tr-TR" sz="2400" dirty="0" smtClean="0">
                <a:latin typeface="Tahoma" panose="020B0604030504040204" pitchFamily="34" charset="0"/>
                <a:ea typeface="Tahoma" panose="020B0604030504040204" pitchFamily="34" charset="0"/>
                <a:cs typeface="Tahoma" panose="020B0604030504040204" pitchFamily="34" charset="0"/>
              </a:rPr>
              <a:t>oldukları, ancak bunları yayınlama aşamasında </a:t>
            </a:r>
            <a:r>
              <a:rPr lang="tr-TR" sz="2400" dirty="0">
                <a:latin typeface="Tahoma" panose="020B0604030504040204" pitchFamily="34" charset="0"/>
                <a:ea typeface="Tahoma" panose="020B0604030504040204" pitchFamily="34" charset="0"/>
                <a:cs typeface="Tahoma" panose="020B0604030504040204" pitchFamily="34" charset="0"/>
              </a:rPr>
              <a:t>sorumluluk sahibi </a:t>
            </a:r>
            <a:r>
              <a:rPr lang="tr-TR" sz="2400" dirty="0" smtClean="0">
                <a:latin typeface="Tahoma" panose="020B0604030504040204" pitchFamily="34" charset="0"/>
                <a:ea typeface="Tahoma" panose="020B0604030504040204" pitchFamily="34" charset="0"/>
                <a:cs typeface="Tahoma" panose="020B0604030504040204" pitchFamily="34" charset="0"/>
              </a:rPr>
              <a:t>olmaları gerektiği </a:t>
            </a:r>
            <a:r>
              <a:rPr lang="tr-TR" sz="2400" dirty="0">
                <a:latin typeface="Tahoma" panose="020B0604030504040204" pitchFamily="34" charset="0"/>
                <a:ea typeface="Tahoma" panose="020B0604030504040204" pitchFamily="34" charset="0"/>
                <a:cs typeface="Tahoma" panose="020B0604030504040204" pitchFamily="34" charset="0"/>
              </a:rPr>
              <a:t>ifade edilmektedir.</a:t>
            </a:r>
          </a:p>
        </p:txBody>
      </p:sp>
    </p:spTree>
    <p:extLst>
      <p:ext uri="{BB962C8B-B14F-4D97-AF65-F5344CB8AC3E}">
        <p14:creationId xmlns:p14="http://schemas.microsoft.com/office/powerpoint/2010/main" val="89836011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47667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Medya, milli politikayla </a:t>
            </a:r>
            <a:r>
              <a:rPr lang="tr-TR" sz="2400" dirty="0" smtClean="0">
                <a:latin typeface="Tahoma" panose="020B0604030504040204" pitchFamily="34" charset="0"/>
                <a:ea typeface="Tahoma" panose="020B0604030504040204" pitchFamily="34" charset="0"/>
                <a:cs typeface="Tahoma" panose="020B0604030504040204" pitchFamily="34" charset="0"/>
              </a:rPr>
              <a:t>aynı </a:t>
            </a:r>
            <a:r>
              <a:rPr lang="tr-TR" sz="2400" dirty="0">
                <a:latin typeface="Tahoma" panose="020B0604030504040204" pitchFamily="34" charset="0"/>
                <a:ea typeface="Tahoma" panose="020B0604030504040204" pitchFamily="34" charset="0"/>
                <a:cs typeface="Tahoma" panose="020B0604030504040204" pitchFamily="34" charset="0"/>
              </a:rPr>
              <a:t>çizgide pozitif </a:t>
            </a:r>
            <a:r>
              <a:rPr lang="tr-TR" sz="2400" dirty="0" smtClean="0">
                <a:latin typeface="Tahoma" panose="020B0604030504040204" pitchFamily="34" charset="0"/>
                <a:ea typeface="Tahoma" panose="020B0604030504040204" pitchFamily="34" charset="0"/>
                <a:cs typeface="Tahoma" panose="020B0604030504040204" pitchFamily="34" charset="0"/>
              </a:rPr>
              <a:t>gelişme </a:t>
            </a:r>
            <a:r>
              <a:rPr lang="tr-TR" sz="2400" dirty="0">
                <a:latin typeface="Tahoma" panose="020B0604030504040204" pitchFamily="34" charset="0"/>
                <a:ea typeface="Tahoma" panose="020B0604030504040204" pitchFamily="34" charset="0"/>
                <a:cs typeface="Tahoma" panose="020B0604030504040204" pitchFamily="34" charset="0"/>
              </a:rPr>
              <a:t>görevlerini kabul </a:t>
            </a:r>
            <a:r>
              <a:rPr lang="tr-TR" sz="2400" dirty="0" smtClean="0">
                <a:latin typeface="Tahoma" panose="020B0604030504040204" pitchFamily="34" charset="0"/>
                <a:ea typeface="Tahoma" panose="020B0604030504040204" pitchFamily="34" charset="0"/>
                <a:cs typeface="Tahoma" panose="020B0604030504040204" pitchFamily="34" charset="0"/>
              </a:rPr>
              <a:t>etmeli ve </a:t>
            </a:r>
            <a:r>
              <a:rPr lang="tr-TR" sz="2400" dirty="0">
                <a:latin typeface="Tahoma" panose="020B0604030504040204" pitchFamily="34" charset="0"/>
                <a:ea typeface="Tahoma" panose="020B0604030504040204" pitchFamily="34" charset="0"/>
                <a:cs typeface="Tahoma" panose="020B0604030504040204" pitchFamily="34" charset="0"/>
              </a:rPr>
              <a:t>yerine getirmelidir.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Medyanın özgürlüğü </a:t>
            </a:r>
            <a:r>
              <a:rPr lang="tr-TR" sz="2400" dirty="0">
                <a:latin typeface="Tahoma" panose="020B0604030504040204" pitchFamily="34" charset="0"/>
                <a:ea typeface="Tahoma" panose="020B0604030504040204" pitchFamily="34" charset="0"/>
                <a:cs typeface="Tahoma" panose="020B0604030504040204" pitchFamily="34" charset="0"/>
              </a:rPr>
              <a:t>ekonomik önceliklere ve toplumun </a:t>
            </a:r>
            <a:r>
              <a:rPr lang="tr-TR" sz="2400" dirty="0" smtClean="0">
                <a:latin typeface="Tahoma" panose="020B0604030504040204" pitchFamily="34" charset="0"/>
                <a:ea typeface="Tahoma" panose="020B0604030504040204" pitchFamily="34" charset="0"/>
                <a:cs typeface="Tahoma" panose="020B0604030504040204" pitchFamily="34" charset="0"/>
              </a:rPr>
              <a:t>gelişme ihtiyaçlarına </a:t>
            </a:r>
            <a:r>
              <a:rPr lang="tr-TR" sz="2400" dirty="0">
                <a:latin typeface="Tahoma" panose="020B0604030504040204" pitchFamily="34" charset="0"/>
                <a:ea typeface="Tahoma" panose="020B0604030504040204" pitchFamily="34" charset="0"/>
                <a:cs typeface="Tahoma" panose="020B0604030504040204" pitchFamily="34" charset="0"/>
              </a:rPr>
              <a:t>uygun olarak </a:t>
            </a:r>
            <a:r>
              <a:rPr lang="tr-TR" sz="2400" dirty="0" smtClean="0">
                <a:latin typeface="Tahoma" panose="020B0604030504040204" pitchFamily="34" charset="0"/>
                <a:ea typeface="Tahoma" panose="020B0604030504040204" pitchFamily="34" charset="0"/>
                <a:cs typeface="Tahoma" panose="020B0604030504040204" pitchFamily="34" charset="0"/>
              </a:rPr>
              <a:t>kısıtlanmaya açık olmalıdır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 </a:t>
            </a:r>
            <a:r>
              <a:rPr lang="tr-TR" sz="2400" dirty="0">
                <a:latin typeface="Tahoma" panose="020B0604030504040204" pitchFamily="34" charset="0"/>
                <a:ea typeface="Tahoma" panose="020B0604030504040204" pitchFamily="34" charset="0"/>
                <a:cs typeface="Tahoma" panose="020B0604030504040204" pitchFamily="34" charset="0"/>
              </a:rPr>
              <a:t>içerilerinde toplumsal kültüre ve dile öncelik verilmelidir.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Gazeteciler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diğer </a:t>
            </a:r>
            <a:r>
              <a:rPr lang="tr-TR" sz="2400" dirty="0">
                <a:latin typeface="Tahoma" panose="020B0604030504040204" pitchFamily="34" charset="0"/>
                <a:ea typeface="Tahoma" panose="020B0604030504040204" pitchFamily="34" charset="0"/>
                <a:cs typeface="Tahoma" panose="020B0604030504040204" pitchFamily="34" charset="0"/>
              </a:rPr>
              <a:t>medya </a:t>
            </a:r>
            <a:r>
              <a:rPr lang="tr-TR" sz="2400" dirty="0" smtClean="0">
                <a:latin typeface="Tahoma" panose="020B0604030504040204" pitchFamily="34" charset="0"/>
                <a:ea typeface="Tahoma" panose="020B0604030504040204" pitchFamily="34" charset="0"/>
                <a:cs typeface="Tahoma" panose="020B0604030504040204" pitchFamily="34" charset="0"/>
              </a:rPr>
              <a:t>çalışanları </a:t>
            </a:r>
            <a:r>
              <a:rPr lang="tr-TR" sz="2400" dirty="0">
                <a:latin typeface="Tahoma" panose="020B0604030504040204" pitchFamily="34" charset="0"/>
                <a:ea typeface="Tahoma" panose="020B0604030504040204" pitchFamily="34" charset="0"/>
                <a:cs typeface="Tahoma" panose="020B0604030504040204" pitchFamily="34" charset="0"/>
              </a:rPr>
              <a:t>bilgi toplama ve yaymada </a:t>
            </a:r>
            <a:r>
              <a:rPr lang="tr-TR" sz="2400" dirty="0" smtClean="0">
                <a:latin typeface="Tahoma" panose="020B0604030504040204" pitchFamily="34" charset="0"/>
                <a:ea typeface="Tahoma" panose="020B0604030504040204" pitchFamily="34" charset="0"/>
                <a:cs typeface="Tahoma" panose="020B0604030504040204" pitchFamily="34" charset="0"/>
              </a:rPr>
              <a:t>özgürlüğe olduğu </a:t>
            </a:r>
            <a:r>
              <a:rPr lang="tr-TR" sz="2400" dirty="0">
                <a:latin typeface="Tahoma" panose="020B0604030504040204" pitchFamily="34" charset="0"/>
                <a:ea typeface="Tahoma" panose="020B0604030504040204" pitchFamily="34" charset="0"/>
                <a:cs typeface="Tahoma" panose="020B0604030504040204" pitchFamily="34" charset="0"/>
              </a:rPr>
              <a:t>kadar sorumluluklara da sahiptir.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Gelişme hedefleri </a:t>
            </a:r>
            <a:r>
              <a:rPr lang="tr-TR" sz="2400" dirty="0">
                <a:latin typeface="Tahoma" panose="020B0604030504040204" pitchFamily="34" charset="0"/>
                <a:ea typeface="Tahoma" panose="020B0604030504040204" pitchFamily="34" charset="0"/>
                <a:cs typeface="Tahoma" panose="020B0604030504040204" pitchFamily="34" charset="0"/>
              </a:rPr>
              <a:t>konusunda devlet medya </a:t>
            </a:r>
            <a:r>
              <a:rPr lang="tr-TR" sz="2400" dirty="0" smtClean="0">
                <a:latin typeface="Tahoma" panose="020B0604030504040204" pitchFamily="34" charset="0"/>
                <a:ea typeface="Tahoma" panose="020B0604030504040204" pitchFamily="34" charset="0"/>
                <a:cs typeface="Tahoma" panose="020B0604030504040204" pitchFamily="34" charset="0"/>
              </a:rPr>
              <a:t>operasyonlarına </a:t>
            </a:r>
            <a:r>
              <a:rPr lang="tr-TR" sz="2400" dirty="0">
                <a:latin typeface="Tahoma" panose="020B0604030504040204" pitchFamily="34" charset="0"/>
                <a:ea typeface="Tahoma" panose="020B0604030504040204" pitchFamily="34" charset="0"/>
                <a:cs typeface="Tahoma" panose="020B0604030504040204" pitchFamily="34" charset="0"/>
              </a:rPr>
              <a:t>müdahale </a:t>
            </a:r>
            <a:r>
              <a:rPr lang="tr-TR" sz="2400" dirty="0" smtClean="0">
                <a:latin typeface="Tahoma" panose="020B0604030504040204" pitchFamily="34" charset="0"/>
                <a:ea typeface="Tahoma" panose="020B0604030504040204" pitchFamily="34" charset="0"/>
                <a:cs typeface="Tahoma" panose="020B0604030504040204" pitchFamily="34" charset="0"/>
              </a:rPr>
              <a:t>etme ve kısıtlama hakkında </a:t>
            </a:r>
            <a:r>
              <a:rPr lang="tr-TR" sz="2400" dirty="0">
                <a:latin typeface="Tahoma" panose="020B0604030504040204" pitchFamily="34" charset="0"/>
                <a:ea typeface="Tahoma" panose="020B0604030504040204" pitchFamily="34" charset="0"/>
                <a:cs typeface="Tahoma" panose="020B0604030504040204" pitchFamily="34" charset="0"/>
              </a:rPr>
              <a:t>sahiptir.</a:t>
            </a:r>
          </a:p>
        </p:txBody>
      </p:sp>
    </p:spTree>
    <p:extLst>
      <p:ext uri="{BB962C8B-B14F-4D97-AF65-F5344CB8AC3E}">
        <p14:creationId xmlns:p14="http://schemas.microsoft.com/office/powerpoint/2010/main" val="366342550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47667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KATILIMCI DEMOKRATİK KURAM:</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Kuram, yönetime katılmayı ve yukarıdan aşağıya bir örgütlenme ve iletişim yerine yatay, aynı düzeyde ve</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eşitlikçi bir anlayışın yerleşmesi fikrine dayandırmaktadır. Bu çerçevede medya,</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“halkın siyasal katılımının aktif olmasını teşvik eder” bir konumda ifade edilmektedir.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Medyanın içeriği </a:t>
            </a:r>
            <a:r>
              <a:rPr lang="tr-TR" sz="2400" dirty="0">
                <a:latin typeface="Tahoma" panose="020B0604030504040204" pitchFamily="34" charset="0"/>
                <a:ea typeface="Tahoma" panose="020B0604030504040204" pitchFamily="34" charset="0"/>
                <a:cs typeface="Tahoma" panose="020B0604030504040204" pitchFamily="34" charset="0"/>
              </a:rPr>
              <a:t>ve organizasyonu </a:t>
            </a:r>
            <a:r>
              <a:rPr lang="tr-TR" sz="2400" dirty="0" smtClean="0">
                <a:latin typeface="Tahoma" panose="020B0604030504040204" pitchFamily="34" charset="0"/>
                <a:ea typeface="Tahoma" panose="020B0604030504040204" pitchFamily="34" charset="0"/>
                <a:cs typeface="Tahoma" panose="020B0604030504040204" pitchFamily="34" charset="0"/>
              </a:rPr>
              <a:t>merkezileştirilmiş </a:t>
            </a:r>
            <a:r>
              <a:rPr lang="tr-TR" sz="2400" dirty="0">
                <a:latin typeface="Tahoma" panose="020B0604030504040204" pitchFamily="34" charset="0"/>
                <a:ea typeface="Tahoma" panose="020B0604030504040204" pitchFamily="34" charset="0"/>
                <a:cs typeface="Tahoma" panose="020B0604030504040204" pitchFamily="34" charset="0"/>
              </a:rPr>
              <a:t>politika ya da </a:t>
            </a:r>
            <a:r>
              <a:rPr lang="tr-TR" sz="2400" dirty="0" smtClean="0">
                <a:latin typeface="Tahoma" panose="020B0604030504040204" pitchFamily="34" charset="0"/>
                <a:ea typeface="Tahoma" panose="020B0604030504040204" pitchFamily="34" charset="0"/>
                <a:cs typeface="Tahoma" panose="020B0604030504040204" pitchFamily="34" charset="0"/>
              </a:rPr>
              <a:t>hükümetin bürokratik </a:t>
            </a:r>
            <a:r>
              <a:rPr lang="tr-TR" sz="2400" dirty="0">
                <a:latin typeface="Tahoma" panose="020B0604030504040204" pitchFamily="34" charset="0"/>
                <a:ea typeface="Tahoma" panose="020B0604030504040204" pitchFamily="34" charset="0"/>
                <a:cs typeface="Tahoma" panose="020B0604030504040204" pitchFamily="34" charset="0"/>
              </a:rPr>
              <a:t>kontrolüne tabi </a:t>
            </a:r>
            <a:r>
              <a:rPr lang="tr-TR" sz="2400" dirty="0" smtClean="0">
                <a:latin typeface="Tahoma" panose="020B0604030504040204" pitchFamily="34" charset="0"/>
                <a:ea typeface="Tahoma" panose="020B0604030504040204" pitchFamily="34" charset="0"/>
                <a:cs typeface="Tahoma" panose="020B0604030504040204" pitchFamily="34" charset="0"/>
              </a:rPr>
              <a:t>olmamalıdır. Medya </a:t>
            </a:r>
            <a:r>
              <a:rPr lang="tr-TR" sz="2400" dirty="0">
                <a:latin typeface="Tahoma" panose="020B0604030504040204" pitchFamily="34" charset="0"/>
                <a:ea typeface="Tahoma" panose="020B0604030504040204" pitchFamily="34" charset="0"/>
                <a:cs typeface="Tahoma" panose="020B0604030504040204" pitchFamily="34" charset="0"/>
              </a:rPr>
              <a:t>öncelikle izleyici için var </a:t>
            </a:r>
            <a:r>
              <a:rPr lang="tr-TR" sz="2400" dirty="0" smtClean="0">
                <a:latin typeface="Tahoma" panose="020B0604030504040204" pitchFamily="34" charset="0"/>
                <a:ea typeface="Tahoma" panose="020B0604030504040204" pitchFamily="34" charset="0"/>
                <a:cs typeface="Tahoma" panose="020B0604030504040204" pitchFamily="34" charset="0"/>
              </a:rPr>
              <a:t>olmalıdır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Gruplar</a:t>
            </a:r>
            <a:r>
              <a:rPr lang="tr-TR" sz="2400" dirty="0">
                <a:latin typeface="Tahoma" panose="020B0604030504040204" pitchFamily="34" charset="0"/>
                <a:ea typeface="Tahoma" panose="020B0604030504040204" pitchFamily="34" charset="0"/>
                <a:cs typeface="Tahoma" panose="020B0604030504040204" pitchFamily="34" charset="0"/>
              </a:rPr>
              <a:t>, organizasyonlar ve yerel toplumlar kendi </a:t>
            </a:r>
            <a:r>
              <a:rPr lang="tr-TR" sz="2400" dirty="0" smtClean="0">
                <a:latin typeface="Tahoma" panose="020B0604030504040204" pitchFamily="34" charset="0"/>
                <a:ea typeface="Tahoma" panose="020B0604030504040204" pitchFamily="34" charset="0"/>
                <a:cs typeface="Tahoma" panose="020B0604030504040204" pitchFamily="34" charset="0"/>
              </a:rPr>
              <a:t>yayınlarına </a:t>
            </a:r>
            <a:r>
              <a:rPr lang="tr-TR" sz="2400" dirty="0">
                <a:latin typeface="Tahoma" panose="020B0604030504040204" pitchFamily="34" charset="0"/>
                <a:ea typeface="Tahoma" panose="020B0604030504040204" pitchFamily="34" charset="0"/>
                <a:cs typeface="Tahoma" panose="020B0604030504040204" pitchFamily="34" charset="0"/>
              </a:rPr>
              <a:t>sahip </a:t>
            </a:r>
            <a:r>
              <a:rPr lang="tr-TR" sz="2400" dirty="0" smtClean="0">
                <a:latin typeface="Tahoma" panose="020B0604030504040204" pitchFamily="34" charset="0"/>
                <a:ea typeface="Tahoma" panose="020B0604030504040204" pitchFamily="34" charset="0"/>
                <a:cs typeface="Tahoma" panose="020B0604030504040204" pitchFamily="34" charset="0"/>
              </a:rPr>
              <a:t>olmalıdır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63164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GAZETECİLİK NASIL BİR MESLEKTİR: Gazetecilik hem bir meslek hem de el sanatıdır; çünkü gazeteciler özel becerileri kullanıp belli standartlara uymaktadırlar. Peki gazeteciliği eczacılık veya hukuk gibi benzer terimlerle tanımlanabilecek diğer mesleklerden ayıran nedir? Belki de en büyük fark, haber medyasının özgür bir toplumdaki özel rolüdür.</a:t>
            </a:r>
            <a:br>
              <a:rPr lang="tr-TR" sz="2400" dirty="0" smtClean="0">
                <a:latin typeface="Tahoma" pitchFamily="34" charset="0"/>
              </a:rPr>
            </a:br>
            <a:r>
              <a:rPr lang="tr-TR" sz="2400" dirty="0" smtClean="0">
                <a:latin typeface="Tahoma" pitchFamily="34" charset="0"/>
              </a:rPr>
              <a:t>Dolayısıyla gazetecilik, asıl işlevini demokratik toplumlarda yerine getirebilir. Diğer yandan demokrasi de ancak özgür basının işlediği ülkelerde gelişebilir.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Küçük çaplı etkileşim ve katılımcı medya formları geniş çaplı, tek yönlü ve profesyonelleştirilmiş medyadan daha </a:t>
            </a:r>
            <a:r>
              <a:rPr lang="tr-TR" sz="2400" dirty="0" smtClean="0">
                <a:latin typeface="Tahoma" panose="020B0604030504040204" pitchFamily="34" charset="0"/>
                <a:ea typeface="Tahoma" panose="020B0604030504040204" pitchFamily="34" charset="0"/>
                <a:cs typeface="Tahoma" panose="020B0604030504040204" pitchFamily="34" charset="0"/>
              </a:rPr>
              <a:t>iyidir. İletişim </a:t>
            </a:r>
            <a:r>
              <a:rPr lang="tr-TR" sz="2400" dirty="0">
                <a:latin typeface="Tahoma" panose="020B0604030504040204" pitchFamily="34" charset="0"/>
                <a:ea typeface="Tahoma" panose="020B0604030504040204" pitchFamily="34" charset="0"/>
                <a:cs typeface="Tahoma" panose="020B0604030504040204" pitchFamily="34" charset="0"/>
              </a:rPr>
              <a:t>araçları ile ilgili belirli sosyal ihtiyaçlar ne bireysel tüketici talepleriyle, ne de devlet ve onun kurumlarınca yeterince açıklanabilir.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İletişim, profesyonellere bırakılamayacak kadar önemlidir. Kuram tek tip, </a:t>
            </a:r>
            <a:r>
              <a:rPr lang="tr-TR" sz="2400" dirty="0" smtClean="0">
                <a:latin typeface="Tahoma" panose="020B0604030504040204" pitchFamily="34" charset="0"/>
                <a:ea typeface="Tahoma" panose="020B0604030504040204" pitchFamily="34" charset="0"/>
                <a:cs typeface="Tahoma" panose="020B0604030504040204" pitchFamily="34" charset="0"/>
              </a:rPr>
              <a:t>merkezileştirilmiş, </a:t>
            </a:r>
            <a:r>
              <a:rPr lang="tr-TR" sz="2400" dirty="0">
                <a:latin typeface="Tahoma" panose="020B0604030504040204" pitchFamily="34" charset="0"/>
                <a:ea typeface="Tahoma" panose="020B0604030504040204" pitchFamily="34" charset="0"/>
                <a:cs typeface="Tahoma" panose="020B0604030504040204" pitchFamily="34" charset="0"/>
              </a:rPr>
              <a:t>yüksek </a:t>
            </a:r>
            <a:r>
              <a:rPr lang="tr-TR" sz="2400" dirty="0" smtClean="0">
                <a:latin typeface="Tahoma" panose="020B0604030504040204" pitchFamily="34" charset="0"/>
                <a:ea typeface="Tahoma" panose="020B0604030504040204" pitchFamily="34" charset="0"/>
                <a:cs typeface="Tahoma" panose="020B0604030504040204" pitchFamily="34" charset="0"/>
              </a:rPr>
              <a:t>değerli</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profesyonelleştirilmiş, tarafsızlaştırılmış, </a:t>
            </a:r>
            <a:r>
              <a:rPr lang="tr-TR" sz="2400" dirty="0">
                <a:latin typeface="Tahoma" panose="020B0604030504040204" pitchFamily="34" charset="0"/>
                <a:ea typeface="Tahoma" panose="020B0604030504040204" pitchFamily="34" charset="0"/>
                <a:cs typeface="Tahoma" panose="020B0604030504040204" pitchFamily="34" charset="0"/>
              </a:rPr>
              <a:t>devlet kontrolünde bir </a:t>
            </a:r>
            <a:r>
              <a:rPr lang="tr-TR" sz="2400" dirty="0" smtClean="0">
                <a:latin typeface="Tahoma" panose="020B0604030504040204" pitchFamily="34" charset="0"/>
                <a:ea typeface="Tahoma" panose="020B0604030504040204" pitchFamily="34" charset="0"/>
                <a:cs typeface="Tahoma" panose="020B0604030504040204" pitchFamily="34" charset="0"/>
              </a:rPr>
              <a:t>medyanın gerekliliğini </a:t>
            </a:r>
            <a:r>
              <a:rPr lang="tr-TR" sz="2400" dirty="0">
                <a:latin typeface="Tahoma" panose="020B0604030504040204" pitchFamily="34" charset="0"/>
                <a:ea typeface="Tahoma" panose="020B0604030504040204" pitchFamily="34" charset="0"/>
                <a:cs typeface="Tahoma" panose="020B0604030504040204" pitchFamily="34" charset="0"/>
              </a:rPr>
              <a:t>reddeder. </a:t>
            </a:r>
            <a:r>
              <a:rPr lang="tr-TR" sz="2400" dirty="0" smtClean="0">
                <a:latin typeface="Tahoma" panose="020B0604030504040204" pitchFamily="34" charset="0"/>
                <a:ea typeface="Tahoma" panose="020B0604030504040204" pitchFamily="34" charset="0"/>
                <a:cs typeface="Tahoma" panose="020B0604030504040204" pitchFamily="34" charset="0"/>
              </a:rPr>
              <a:t>Çoğulculuğu, yerelliği</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kurumsallaşmamayı, alıcı-verici </a:t>
            </a:r>
            <a:r>
              <a:rPr lang="tr-TR" sz="2400" dirty="0">
                <a:latin typeface="Tahoma" panose="020B0604030504040204" pitchFamily="34" charset="0"/>
                <a:ea typeface="Tahoma" panose="020B0604030504040204" pitchFamily="34" charset="0"/>
                <a:cs typeface="Tahoma" panose="020B0604030504040204" pitchFamily="34" charset="0"/>
              </a:rPr>
              <a:t>rollerinin </a:t>
            </a:r>
            <a:r>
              <a:rPr lang="tr-TR" sz="2400" dirty="0" smtClean="0">
                <a:latin typeface="Tahoma" panose="020B0604030504040204" pitchFamily="34" charset="0"/>
                <a:ea typeface="Tahoma" panose="020B0604030504040204" pitchFamily="34" charset="0"/>
                <a:cs typeface="Tahoma" panose="020B0604030504040204" pitchFamily="34" charset="0"/>
              </a:rPr>
              <a:t>değişebilirliğini</a:t>
            </a:r>
            <a:r>
              <a:rPr lang="tr-TR" sz="2400" dirty="0">
                <a:latin typeface="Tahoma" panose="020B0604030504040204" pitchFamily="34" charset="0"/>
                <a:ea typeface="Tahoma" panose="020B0604030504040204" pitchFamily="34" charset="0"/>
                <a:cs typeface="Tahoma" panose="020B0604030504040204" pitchFamily="34" charset="0"/>
              </a:rPr>
              <a:t>, toplumun bütün</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kesimlerinde </a:t>
            </a:r>
            <a:r>
              <a:rPr lang="tr-TR" sz="2400" dirty="0" smtClean="0">
                <a:latin typeface="Tahoma" panose="020B0604030504040204" pitchFamily="34" charset="0"/>
                <a:ea typeface="Tahoma" panose="020B0604030504040204" pitchFamily="34" charset="0"/>
                <a:cs typeface="Tahoma" panose="020B0604030504040204" pitchFamily="34" charset="0"/>
              </a:rPr>
              <a:t>iletişim bağlantılarının </a:t>
            </a:r>
            <a:r>
              <a:rPr lang="tr-TR" sz="2400" dirty="0">
                <a:latin typeface="Tahoma" panose="020B0604030504040204" pitchFamily="34" charset="0"/>
                <a:ea typeface="Tahoma" panose="020B0604030504040204" pitchFamily="34" charset="0"/>
                <a:cs typeface="Tahoma" panose="020B0604030504040204" pitchFamily="34" charset="0"/>
              </a:rPr>
              <a:t>yatay </a:t>
            </a:r>
            <a:r>
              <a:rPr lang="tr-TR" sz="2400" dirty="0" smtClean="0">
                <a:latin typeface="Tahoma" panose="020B0604030504040204" pitchFamily="34" charset="0"/>
                <a:ea typeface="Tahoma" panose="020B0604030504040204" pitchFamily="34" charset="0"/>
                <a:cs typeface="Tahoma" panose="020B0604030504040204" pitchFamily="34" charset="0"/>
              </a:rPr>
              <a:t>oluşunu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etkileşimi </a:t>
            </a:r>
            <a:r>
              <a:rPr lang="tr-TR" sz="2400" dirty="0">
                <a:latin typeface="Tahoma" panose="020B0604030504040204" pitchFamily="34" charset="0"/>
                <a:ea typeface="Tahoma" panose="020B0604030504040204" pitchFamily="34" charset="0"/>
                <a:cs typeface="Tahoma" panose="020B0604030504040204" pitchFamily="34" charset="0"/>
              </a:rPr>
              <a:t>destekler. </a:t>
            </a:r>
            <a:r>
              <a:rPr lang="tr-TR" sz="2400" dirty="0" smtClean="0">
                <a:latin typeface="Tahoma" panose="020B0604030504040204" pitchFamily="34" charset="0"/>
                <a:ea typeface="Tahoma" panose="020B0604030504040204" pitchFamily="34" charset="0"/>
                <a:cs typeface="Tahoma" panose="020B0604030504040204" pitchFamily="34" charset="0"/>
              </a:rPr>
              <a:t>Özgürlükçülük, ütopyacılık</a:t>
            </a:r>
            <a:r>
              <a:rPr lang="tr-TR" sz="2400" dirty="0">
                <a:latin typeface="Tahoma" panose="020B0604030504040204" pitchFamily="34" charset="0"/>
                <a:ea typeface="Tahoma" panose="020B0604030504040204" pitchFamily="34" charset="0"/>
                <a:cs typeface="Tahoma" panose="020B0604030504040204" pitchFamily="34" charset="0"/>
              </a:rPr>
              <a:t>, sosyalizm, </a:t>
            </a:r>
            <a:r>
              <a:rPr lang="tr-TR" sz="2400" dirty="0" smtClean="0">
                <a:latin typeface="Tahoma" panose="020B0604030504040204" pitchFamily="34" charset="0"/>
                <a:ea typeface="Tahoma" panose="020B0604030504040204" pitchFamily="34" charset="0"/>
                <a:cs typeface="Tahoma" panose="020B0604030504040204" pitchFamily="34" charset="0"/>
              </a:rPr>
              <a:t>eşitçilik</a:t>
            </a:r>
            <a:r>
              <a:rPr lang="tr-TR" sz="2400" dirty="0">
                <a:latin typeface="Tahoma" panose="020B0604030504040204" pitchFamily="34" charset="0"/>
                <a:ea typeface="Tahoma" panose="020B0604030504040204" pitchFamily="34" charset="0"/>
                <a:cs typeface="Tahoma" panose="020B0604030504040204" pitchFamily="34" charset="0"/>
              </a:rPr>
              <a:t>, çevrecilik, yerelcilik gibi kuramsal</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öğelerin karışımını </a:t>
            </a:r>
            <a:r>
              <a:rPr lang="tr-TR" sz="2400" dirty="0">
                <a:latin typeface="Tahoma" panose="020B0604030504040204" pitchFamily="34" charset="0"/>
                <a:ea typeface="Tahoma" panose="020B0604030504040204" pitchFamily="34" charset="0"/>
                <a:cs typeface="Tahoma" panose="020B0604030504040204" pitchFamily="34" charset="0"/>
              </a:rPr>
              <a:t>içerir.</a:t>
            </a:r>
          </a:p>
        </p:txBody>
      </p:sp>
    </p:spTree>
    <p:extLst>
      <p:ext uri="{BB962C8B-B14F-4D97-AF65-F5344CB8AC3E}">
        <p14:creationId xmlns:p14="http://schemas.microsoft.com/office/powerpoint/2010/main" val="37130370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340768"/>
            <a:ext cx="7700392" cy="4248472"/>
          </a:xfrm>
        </p:spPr>
        <p:style>
          <a:lnRef idx="0">
            <a:schemeClr val="accent2"/>
          </a:lnRef>
          <a:fillRef idx="3">
            <a:schemeClr val="accent2"/>
          </a:fillRef>
          <a:effectRef idx="3">
            <a:schemeClr val="accent2"/>
          </a:effectRef>
          <a:fontRef idx="minor">
            <a:schemeClr val="lt1"/>
          </a:fontRef>
        </p:style>
        <p:txBody>
          <a:bodyPr>
            <a:noAutofit/>
          </a:bodyPr>
          <a:lstStyle/>
          <a:p>
            <a:r>
              <a:rPr lang="tr-TR" sz="2800" dirty="0" smtClean="0"/>
              <a:t>HABER NEDİR?</a:t>
            </a:r>
            <a:r>
              <a:rPr lang="tr-TR" sz="2400" dirty="0" smtClean="0"/>
              <a:t/>
            </a:r>
            <a:br>
              <a:rPr lang="tr-TR" sz="2400" dirty="0" smtClean="0"/>
            </a:br>
            <a:r>
              <a:rPr lang="tr-TR" sz="2400" dirty="0" smtClean="0"/>
              <a:t>Haber</a:t>
            </a:r>
            <a:r>
              <a:rPr lang="tr-TR" sz="2400" dirty="0"/>
              <a:t>, yeni niteliğine sahip, hali hazırda vuku bulan olaydır. Sözlüğe baktığınızda, haberin "yeni gerçekleşmiş olayların veya önceden bilinmeyen bilgilerin aktarılması" olarak tanımlandığını görürsünüz. Ne var ki, her gün dünyada vuku bulan olayların çoğu gazetelerde veya haber yayınlarında yer almamaktadır.</a:t>
            </a:r>
          </a:p>
        </p:txBody>
      </p:sp>
    </p:spTree>
    <p:extLst>
      <p:ext uri="{BB962C8B-B14F-4D97-AF65-F5344CB8AC3E}">
        <p14:creationId xmlns:p14="http://schemas.microsoft.com/office/powerpoint/2010/main" val="85538709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340768"/>
            <a:ext cx="7700392" cy="424847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O halde bir </a:t>
            </a:r>
            <a:r>
              <a:rPr lang="tr-TR" sz="2400" dirty="0" smtClean="0"/>
              <a:t>olayı </a:t>
            </a:r>
            <a:r>
              <a:rPr lang="tr-TR" sz="2400" dirty="0"/>
              <a:t>basılıp yayınlatılacak haber değerini kazandıran nedir? </a:t>
            </a:r>
            <a:r>
              <a:rPr lang="tr-TR" sz="2400" dirty="0" smtClean="0"/>
              <a:t>Bu </a:t>
            </a:r>
            <a:r>
              <a:rPr lang="tr-TR" sz="2400" dirty="0"/>
              <a:t>durum çeşitli faktörlere bağlı olarak değişiklik gösterir. Genel olarak konuşmak gerekirse, haber, hedef kitleyi büyük ölçüde ilgilendiren bilgidir; dolayısıyla, Buenos Aires'te büyük bir haber niteliği taşıyan olay, Bakü'de haber niteliği bile taşımayabilir. Gazeteciler aşağıdaki "haber </a:t>
            </a:r>
            <a:r>
              <a:rPr lang="tr-TR" sz="2400" dirty="0" err="1"/>
              <a:t>değerleri"ne</a:t>
            </a:r>
            <a:r>
              <a:rPr lang="tr-TR" sz="2400" dirty="0"/>
              <a:t> dayanarak hangi haberleri ele alacaklarına karar verirler:</a:t>
            </a:r>
          </a:p>
        </p:txBody>
      </p:sp>
    </p:spTree>
    <p:extLst>
      <p:ext uri="{BB962C8B-B14F-4D97-AF65-F5344CB8AC3E}">
        <p14:creationId xmlns:p14="http://schemas.microsoft.com/office/powerpoint/2010/main" val="428408883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908720"/>
            <a:ext cx="7700392" cy="4824536"/>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Zamanında Olma</a:t>
            </a:r>
            <a:br>
              <a:rPr lang="tr-TR" sz="2400" dirty="0"/>
            </a:br>
            <a:r>
              <a:rPr lang="tr-TR" sz="2400" dirty="0"/>
              <a:t>Bir olay yakın zamanda mı gerçekleşti veya bu konuda yeni mi bilgi edindik? Eğer öyleyse, bu durum olaya haber değeri kazandırabilir. "Yakın zamanda" kelimesinin anlamı ortama bağlı olarak değişir elbette. Haftalık bir haber dergisi için, bir önceki yayından itibaren gerçekleşen her şey güncel sayılabilir. 24 saat yayın yapan kablolu bir haber kanalı içinse, en güncel haber "son dakika haberi" veya bunun gibi şu an gerçekleşen ve olay yerindeki bir muhabir tarafından canlı olarak aktarılan bir olay olabilir.</a:t>
            </a:r>
          </a:p>
        </p:txBody>
      </p:sp>
    </p:spTree>
    <p:extLst>
      <p:ext uri="{BB962C8B-B14F-4D97-AF65-F5344CB8AC3E}">
        <p14:creationId xmlns:p14="http://schemas.microsoft.com/office/powerpoint/2010/main" val="241490229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340768"/>
            <a:ext cx="7700392" cy="4104456"/>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Etki</a:t>
            </a:r>
            <a:br>
              <a:rPr lang="tr-TR" sz="2400"/>
            </a:br>
            <a:r>
              <a:rPr lang="tr-TR" sz="2400"/>
              <a:t>Olaydan pek çok insan mı yoksa az sayıda insan mı etkileniyor? Yaşadığınız yerdeki 20.000 kişiye hizmet veren su sistemindeki kirlenmenin bir etkisi vardır; çünkü hedef kitlenizi doğrudan etkilemektedir. Uzak bir şehirdeki yaz kampında kirli sudan ölen 10 çocuk da etki niteliğine sahiptir; çünkü hedef kitle öyküye güçlü bir duygusal tepki verecektir. Şehirde birkaç saat süren bir kesintiye neden olmadığı sürece bir işçinin bir elektrik hattını kesmesi ise büyük bir haber değildir.</a:t>
            </a:r>
            <a:endParaRPr lang="tr-TR" sz="2400" dirty="0"/>
          </a:p>
        </p:txBody>
      </p:sp>
    </p:spTree>
    <p:extLst>
      <p:ext uri="{BB962C8B-B14F-4D97-AF65-F5344CB8AC3E}">
        <p14:creationId xmlns:p14="http://schemas.microsoft.com/office/powerpoint/2010/main" val="201690933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1556792"/>
            <a:ext cx="7700392" cy="2880320"/>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Yakınlık</a:t>
            </a:r>
            <a:br>
              <a:rPr lang="tr-TR" sz="2400"/>
            </a:br>
            <a:r>
              <a:rPr lang="tr-TR" sz="2400"/>
              <a:t>Yaşadığınız yere yakın bir şey mi oldu veya olayda yaşadığınız yerde oturan insanlar da yer alıyor mu? Çad'da gerçekleşen bir uçak kazası N'Djamena'da manşet olacaktır; ne var ki uçakta Şilili yolcu yoksa aynı haber Şili'de ön sayfalarda yer almayacaktır.</a:t>
            </a:r>
            <a:endParaRPr lang="tr-TR" sz="2400" dirty="0"/>
          </a:p>
        </p:txBody>
      </p:sp>
    </p:spTree>
    <p:extLst>
      <p:ext uri="{BB962C8B-B14F-4D97-AF65-F5344CB8AC3E}">
        <p14:creationId xmlns:p14="http://schemas.microsoft.com/office/powerpoint/2010/main" val="334415574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268760"/>
            <a:ext cx="7700392" cy="460851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Tartışmalı Haberler</a:t>
            </a:r>
            <a:br>
              <a:rPr lang="tr-TR" sz="2400"/>
            </a:br>
            <a:r>
              <a:rPr lang="tr-TR" sz="2400"/>
              <a:t>İnsanlar bu konuda anlaşmazlığa mı düşüyor? İçinde çatışma ve gerginlik olan, kamuoyunda tartışmaya yol açan öykülere ilgi duymak insanın doğasında vardır. İnsanlar taraf olmayı ve mücadeleyi kimin tarafının kazanacağını görmekten hoşlanırlar. Çatışma her zaman bir kişinin görüşlerinin bir başkasının görüşleriyle uyuşmaması anlamına gelmemektedir. Bir hastalığa karşı savaşan doktorların veya adil olmayan bir kurala karşı çıkan vatandaşların öykülerinde de çatışma niteliği vardır.</a:t>
            </a:r>
            <a:endParaRPr lang="tr-TR" sz="2400" dirty="0"/>
          </a:p>
        </p:txBody>
      </p:sp>
    </p:spTree>
    <p:extLst>
      <p:ext uri="{BB962C8B-B14F-4D97-AF65-F5344CB8AC3E}">
        <p14:creationId xmlns:p14="http://schemas.microsoft.com/office/powerpoint/2010/main" val="309546316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268760"/>
            <a:ext cx="7700392" cy="3600400"/>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Ünlü İsimler</a:t>
            </a:r>
            <a:br>
              <a:rPr lang="tr-TR" sz="2400"/>
            </a:br>
            <a:r>
              <a:rPr lang="tr-TR" sz="2400"/>
              <a:t>Olayda çok tanınan biri mi yer alıyor? Sıradan etkinlikler ya da aksilikler, içinde başbakan veya bir film yıldızı yer alıyorsa haber olabilir. Yolcularından biri ünlü bir rock müzisyeni olduğu takdirde, Çad’daki uçak kazası bütün dünyada manşet olacaktır.</a:t>
            </a:r>
            <a:endParaRPr lang="tr-TR" sz="2400" dirty="0"/>
          </a:p>
        </p:txBody>
      </p:sp>
    </p:spTree>
    <p:extLst>
      <p:ext uri="{BB962C8B-B14F-4D97-AF65-F5344CB8AC3E}">
        <p14:creationId xmlns:p14="http://schemas.microsoft.com/office/powerpoint/2010/main" val="94638847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340768"/>
            <a:ext cx="7700392" cy="424847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Güncellik</a:t>
            </a:r>
            <a:br>
              <a:rPr lang="tr-TR" sz="2400"/>
            </a:br>
            <a:r>
              <a:rPr lang="tr-TR" sz="2400"/>
              <a:t>İnsanlar bu olaydan mı bahsediyor? Korkunç bir otobüs kazasından sonra düzenlenmediği sürece, otobüs güvenliği hakkında yapılan bir hükümet toplantısı fazla ilgi çekmeyecektir. Bir futbol maçında yaşanan bir olay sohbetlerin ana konusunu oluşturuyorsa birkaç gün haberlerde yer alabilir.</a:t>
            </a:r>
            <a:endParaRPr lang="tr-TR" sz="2400" dirty="0"/>
          </a:p>
        </p:txBody>
      </p:sp>
    </p:spTree>
    <p:extLst>
      <p:ext uri="{BB962C8B-B14F-4D97-AF65-F5344CB8AC3E}">
        <p14:creationId xmlns:p14="http://schemas.microsoft.com/office/powerpoint/2010/main" val="65860724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1916832"/>
            <a:ext cx="7700392" cy="3024336"/>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Tuhaflık</a:t>
            </a:r>
            <a:br>
              <a:rPr lang="tr-TR" sz="2400" dirty="0"/>
            </a:br>
            <a:r>
              <a:rPr lang="tr-TR" sz="2400" dirty="0"/>
              <a:t>Meydana gelen olay sıra dışı mı? Bir deyim vardır: "Bir köpek bir adamı ısırırsa, haber olmaz. Ancak bir adam bir köpeği ısırırsa, işte bu haber olur!" Olağandışı ve beklenemedik durumlar insanın doğasındaki merak duygusuna hitap eder.</a:t>
            </a:r>
          </a:p>
        </p:txBody>
      </p:sp>
    </p:spTree>
    <p:extLst>
      <p:ext uri="{BB962C8B-B14F-4D97-AF65-F5344CB8AC3E}">
        <p14:creationId xmlns:p14="http://schemas.microsoft.com/office/powerpoint/2010/main" val="50295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Özgür basın genellikle demokrasinin oksijeni olarak anılır; çünkü biri öteki olmadan yaşayamaz. Yaklaşık 200 yıl önce ABD’ye yaptığı ziyarette Fransız siyaset yazarı </a:t>
            </a:r>
            <a:r>
              <a:rPr lang="tr-TR" sz="2400" dirty="0" err="1" smtClean="0">
                <a:latin typeface="Tahoma" pitchFamily="34" charset="0"/>
              </a:rPr>
              <a:t>Alexis</a:t>
            </a:r>
            <a:r>
              <a:rPr lang="tr-TR" sz="2400" dirty="0" smtClean="0">
                <a:latin typeface="Tahoma" pitchFamily="34" charset="0"/>
              </a:rPr>
              <a:t> de </a:t>
            </a:r>
            <a:r>
              <a:rPr lang="tr-TR" sz="2400" dirty="0" err="1" smtClean="0">
                <a:latin typeface="Tahoma" pitchFamily="34" charset="0"/>
              </a:rPr>
              <a:t>Tocqueville</a:t>
            </a:r>
            <a:r>
              <a:rPr lang="tr-TR" sz="2400" dirty="0" smtClean="0">
                <a:latin typeface="Tahoma" pitchFamily="34" charset="0"/>
              </a:rPr>
              <a:t> de benzer şekilde “Demokrasi olmazsa gerçek gazete olmaz; gazeteler olmazsa da demokrasi olmaz," diye yazmıştır. O zamandan bu yana, dünyanın dört bir yanındaki ülkelerde bu basit yorumun doğru olduğu kanıtlanmıştır. Eski ve yeni demokrasiler, bilgilendirilmiş vatandaşların rızasına dayalıdır; haber medyası ise insanların kendilerini yönetebilmek için ihtiyaç duydukları bilgilerin ilk kaynağıdır.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340768"/>
            <a:ext cx="7700392" cy="3744416"/>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Bir olaya haber niteliği kazandıran şey, hedef kitlenin yapısına, yani insanların yalnızca nerede yaşadıklarına değil, kim olduklarına da bağlıdır. Farklı yaşam tarzları ve endişeleri olan kişiler farklı türden haberlerle ilgilenir. Daha genç bir hedef kitlesi olan bir radyo haber programında müzik ve spor yıldızlarıyla ilgili öyküler yer alabilir; ancak aynı yıldızları hedef kitlesi daha yaşlı ve daha zengin insanlar olan bir iş gazetesinde göremezsiniz. </a:t>
            </a:r>
            <a:endParaRPr lang="tr-TR" sz="2400" dirty="0"/>
          </a:p>
        </p:txBody>
      </p:sp>
    </p:spTree>
    <p:extLst>
      <p:ext uri="{BB962C8B-B14F-4D97-AF65-F5344CB8AC3E}">
        <p14:creationId xmlns:p14="http://schemas.microsoft.com/office/powerpoint/2010/main" val="248611833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340768"/>
            <a:ext cx="7700392" cy="424847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Medikal haberleri konu alan haftalık bir dergi, deney aşamasındaki bir ilacın test edilmesine ilişkin haberlere yer verecektir; çünkü bu yayını okuyan doktorlar büyük ihtimalle bu haberle ilgilenecektir. Ne var ki daha genel olayları konu alan yerel gazeteler aynı ilacın iyi bilinen bir hastalığı tedavi etmede kullanılma olasılığı yoksa, bu habere yer vermeyecektir. Ancak araştırmanın yürütüldüğü yerdeki bir yerel gazete istisnai olarak habere yer verebilir.</a:t>
            </a:r>
            <a:endParaRPr lang="tr-TR" sz="2400" dirty="0"/>
          </a:p>
        </p:txBody>
      </p:sp>
    </p:spTree>
    <p:extLst>
      <p:ext uri="{BB962C8B-B14F-4D97-AF65-F5344CB8AC3E}">
        <p14:creationId xmlns:p14="http://schemas.microsoft.com/office/powerpoint/2010/main" val="329457335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556792"/>
            <a:ext cx="7700392" cy="4032448"/>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Haber kuruluşları işlerini kamu hizmeti olarak görmektedir, dolayısıyla haberler, insanların günlük yaşamlarını sürdürmelerini ve bir demokraside üretken vatandaşlar olmalarını sağlayacak bilgilerden oluşmalıdır. Ancak pek çok haber kuruluşu aynı zamanda ayakta kalabilmek için kâr etmek zorunda olan işletmelerdir, dolayısıyla haberlerde bir kitleyi kendilerine çekecek öğeler de bulunmalıdır: Sözgelimi, sadece ilgi duydukları için insanların bilmek isteyecekleri öyküler. </a:t>
            </a:r>
            <a:endParaRPr lang="tr-TR" sz="2400" dirty="0"/>
          </a:p>
        </p:txBody>
      </p:sp>
    </p:spTree>
    <p:extLst>
      <p:ext uri="{BB962C8B-B14F-4D97-AF65-F5344CB8AC3E}">
        <p14:creationId xmlns:p14="http://schemas.microsoft.com/office/powerpoint/2010/main" val="2104500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268760"/>
            <a:ext cx="7700392" cy="388843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Bu iki özellik birbiriyle çatışmak zorunda değildir. Aslında günün en iyi hikayeleri hem önemli hem de ilginçtir. Ancak öykülerin temel iki kategoriye ayrılması haber kuruluşlarında sıkça rastlanan bir durumdur: Haber kuruluşları haberleri güncel haberler ve “</a:t>
            </a:r>
            <a:r>
              <a:rPr lang="tr-TR" sz="2400" dirty="0" err="1"/>
              <a:t>soft</a:t>
            </a:r>
            <a:r>
              <a:rPr lang="tr-TR" sz="2400" dirty="0"/>
              <a:t>” haberler olarak ikiye ayırmaktadır. “</a:t>
            </a:r>
            <a:r>
              <a:rPr lang="tr-TR" sz="2400" dirty="0" err="1"/>
              <a:t>Soft</a:t>
            </a:r>
            <a:r>
              <a:rPr lang="tr-TR" sz="2400" dirty="0"/>
              <a:t>” haberler aynı zamanda öyküleştirilmiş haber/dizi-inceleme (</a:t>
            </a:r>
            <a:r>
              <a:rPr lang="tr-TR" sz="2400" dirty="0" err="1"/>
              <a:t>feature</a:t>
            </a:r>
            <a:r>
              <a:rPr lang="tr-TR" sz="2400" dirty="0"/>
              <a:t>) olarak adlandırılmaktadır.</a:t>
            </a:r>
          </a:p>
        </p:txBody>
      </p:sp>
    </p:spTree>
    <p:extLst>
      <p:ext uri="{BB962C8B-B14F-4D97-AF65-F5344CB8AC3E}">
        <p14:creationId xmlns:p14="http://schemas.microsoft.com/office/powerpoint/2010/main" val="356712406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764704"/>
            <a:ext cx="7700392" cy="5184576"/>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Haber Türleri</a:t>
            </a:r>
            <a:br>
              <a:rPr lang="tr-TR" sz="2400"/>
            </a:br>
            <a:r>
              <a:rPr lang="tr-TR" sz="2400"/>
              <a:t>Güncel haberler genellikle o günün haberleridir. Bunlar bir gazetenin ilk sayfasında veya İnternet sayfasının en üstünde gördüğünüz, haber programı başlar başlamaz duyduğunuz haberlerdir. Sözgelimi, savaş, politika, iş dünyası ve suç haberleri en sık karşılaşılan güncel haber konularıdır. Bugün şehirdeki otobüs şoförleri tarafından duyurulan ve binlerce insanın işe gidememesine neden olan bir grev güncel haberdir. Güncel ve tartışmalıdır, aynı zamanda yaşadığınız yerde büyük bir etkiye sahiptir. O yerin insanları ilgili bilgiyi hemen almak isterler; çünkü bu olay insanların günlük yaşamlarını etkilemektedir.</a:t>
            </a:r>
            <a:endParaRPr lang="tr-TR" sz="2400" dirty="0"/>
          </a:p>
        </p:txBody>
      </p:sp>
    </p:spTree>
    <p:extLst>
      <p:ext uri="{BB962C8B-B14F-4D97-AF65-F5344CB8AC3E}">
        <p14:creationId xmlns:p14="http://schemas.microsoft.com/office/powerpoint/2010/main" val="394511458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340768"/>
            <a:ext cx="7700392" cy="424847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Öte yandan, yetimhanede büyümüş dünyaca ünlü bir atletin öyküsü “soft” haber tanımına uymaktadır. Bu öykü önemli bir kişiyi konu alan, insanların ilgi duyduğu bir öykü olmanın yanı sıra, insanların arkadaşlarıyla tartışmak isteyeceği sıra dışı bir olay niteliği de taşımaktadır. Ancak bu öykünün belirli bir gün basılması veya yayınlanması için zorlayıcı bir neden yoktur. Tanımı gereği, bu olay öyküleştirilmiş bir haberdir.</a:t>
            </a:r>
            <a:endParaRPr lang="tr-TR" sz="2400" dirty="0"/>
          </a:p>
        </p:txBody>
      </p:sp>
    </p:spTree>
    <p:extLst>
      <p:ext uri="{BB962C8B-B14F-4D97-AF65-F5344CB8AC3E}">
        <p14:creationId xmlns:p14="http://schemas.microsoft.com/office/powerpoint/2010/main" val="351995439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772816"/>
            <a:ext cx="7700392" cy="2880320"/>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 Pek çok gazete ve çevrimiçi haber sitesinde yaşam tarzları, ev ve aile, sanat dalları ve eğlence hakkında ayrı bir öyküleştirilmiş haber bölümleri bulunmaktadır. Daha büyük gazeteler yemek, sağlık, eğitim gibi konularla ilgili belirli konulara haftalık bölümler ayırabilir.</a:t>
            </a:r>
            <a:endParaRPr lang="tr-TR" sz="2400" dirty="0"/>
          </a:p>
        </p:txBody>
      </p:sp>
    </p:spTree>
    <p:extLst>
      <p:ext uri="{BB962C8B-B14F-4D97-AF65-F5344CB8AC3E}">
        <p14:creationId xmlns:p14="http://schemas.microsoft.com/office/powerpoint/2010/main" val="100168862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340768"/>
            <a:ext cx="7700392" cy="424847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Güncel haberleri öyküleştirilmiş haberlerden ayıran tek şey konu değildir. Çoğu durumda güncel haberler ve öyküleştirilmiş haberler farklı şekilde yazılır. Güncel haberler genellikle okurun en önemli bilgileri en hızlı şekilde öğrenmesini sağlayacak şekilde yazılır. Öte yandan, öyküleştirilmiş haber yazarları haberlerine öncelikle okurun ilgisini çekecek bir hikâyecik ya da örnekle başlarlar, böylece öykünün temel noktasına gelinceye dek öykü biraz daha uzatılmış olur.</a:t>
            </a:r>
            <a:endParaRPr lang="tr-TR" sz="2400" dirty="0"/>
          </a:p>
        </p:txBody>
      </p:sp>
    </p:spTree>
    <p:extLst>
      <p:ext uri="{BB962C8B-B14F-4D97-AF65-F5344CB8AC3E}">
        <p14:creationId xmlns:p14="http://schemas.microsoft.com/office/powerpoint/2010/main" val="144194925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340768"/>
            <a:ext cx="7700392" cy="424847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Bazı öyküler bu iki yaklaşımı birleştirir. Belirli bir zaman süresiyle sınırlı olmayıp, önemli meselelere değinen öykülere genellikle "dizi haber" denir. Bir topluluğun AIDS'le olan mücadelesi dizi haber olabilir. Ancak AIDS hastaları için yeni bir tedavi seçeneği hakkındaki öykü güncel haber olacaktır. Dizi haberler, insanların eğilimleri ve karmaşık toplumsal sorunları nasıl yaşadıkları hakkında bireysel insan öyküleri anlatarak bu eğilimlerin ve karmaşık toplumsal sorunların keşfedilmesi açısından etkili bir yoldur. </a:t>
            </a:r>
            <a:endParaRPr lang="tr-TR" sz="2400" dirty="0"/>
          </a:p>
        </p:txBody>
      </p:sp>
    </p:spTree>
    <p:extLst>
      <p:ext uri="{BB962C8B-B14F-4D97-AF65-F5344CB8AC3E}">
        <p14:creationId xmlns:p14="http://schemas.microsoft.com/office/powerpoint/2010/main" val="127021306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484784"/>
            <a:ext cx="7700392" cy="3960440"/>
          </a:xfrm>
        </p:spPr>
        <p:style>
          <a:lnRef idx="0">
            <a:schemeClr val="accent2"/>
          </a:lnRef>
          <a:fillRef idx="3">
            <a:schemeClr val="accent2"/>
          </a:fillRef>
          <a:effectRef idx="3">
            <a:schemeClr val="accent2"/>
          </a:effectRef>
          <a:fontRef idx="minor">
            <a:schemeClr val="lt1"/>
          </a:fontRef>
        </p:style>
        <p:txBody>
          <a:bodyPr>
            <a:noAutofit/>
          </a:bodyPr>
          <a:lstStyle/>
          <a:p>
            <a:r>
              <a:rPr lang="tr-TR" sz="2400" b="1" dirty="0" smtClean="0"/>
              <a:t>Haber </a:t>
            </a:r>
            <a:r>
              <a:rPr lang="tr-TR" sz="2400" b="1" dirty="0"/>
              <a:t>Nereden Gelir</a:t>
            </a:r>
            <a:r>
              <a:rPr lang="tr-TR" sz="2400" dirty="0"/>
              <a:t/>
            </a:r>
            <a:br>
              <a:rPr lang="tr-TR" sz="2400" dirty="0"/>
            </a:br>
            <a:r>
              <a:rPr lang="tr-TR" sz="2400" dirty="0"/>
              <a:t>Gazeteciler her yerden haber bulabilir; ancak öykülerin çoğu şu üç temel yoldan biriyle elde edilir:</a:t>
            </a:r>
            <a:br>
              <a:rPr lang="tr-TR" sz="2400" dirty="0"/>
            </a:br>
            <a:r>
              <a:rPr lang="tr-TR" sz="2400" dirty="0"/>
              <a:t>•	Afet ve kazalar gibi doğal olarak meydana gelen olaylar;</a:t>
            </a:r>
            <a:br>
              <a:rPr lang="tr-TR" sz="2400" dirty="0"/>
            </a:br>
            <a:r>
              <a:rPr lang="tr-TR" sz="2400" dirty="0"/>
              <a:t>•	Toplantı ve konferans gibi planlanmış etkinlikler;</a:t>
            </a:r>
            <a:br>
              <a:rPr lang="tr-TR" sz="2400" dirty="0"/>
            </a:br>
            <a:r>
              <a:rPr lang="tr-TR" sz="2400" dirty="0"/>
              <a:t>•	Muhabirlerin girişimleri.</a:t>
            </a:r>
          </a:p>
        </p:txBody>
      </p:sp>
    </p:spTree>
    <p:extLst>
      <p:ext uri="{BB962C8B-B14F-4D97-AF65-F5344CB8AC3E}">
        <p14:creationId xmlns:p14="http://schemas.microsoft.com/office/powerpoint/2010/main" val="2642274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Gazetecilerin bu bilgileri sağlamasını mümkün kılmak için pek çok ülkede özgür basın için yasal korumalar hazırlanmıştır. Sözgelimi ABD’de gazetecilik Anayasa’da adı geçen tek meslektir; gazetecilik Anayasa’da şöyle yer alır: "Kongre… ifade veya basın özgürlüğünü kısıtlayacak hiçbir yasa çıkarmayacaktır." ABD'nin üçüncü devlet başkanı Thomas Jefferson'ın 1787'de yazdığı gibi, "Devletimizin temeli halkın düşüncesi olduğundan, ilk hedefimiz bu hakkı korumak olmalıdır. Eğer bana gazetesiz devlet veya devletsiz gazetelerimiz mi olsun diye sorulsaydı, ikincisini tercih etmekte bir an bile tereddüt etmezdim.“</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700808"/>
            <a:ext cx="7700392" cy="3384376"/>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Hesapta olmayan olaylar çoğunlukla büyük haber öyküsü olur. Batan bir feribot, uçak kazası, </a:t>
            </a:r>
            <a:r>
              <a:rPr lang="tr-TR" sz="2400" dirty="0" err="1"/>
              <a:t>tsunami</a:t>
            </a:r>
            <a:r>
              <a:rPr lang="tr-TR" sz="2400" dirty="0"/>
              <a:t> veya toprak kayması yalnızca meydana geldiği zaman değil, olaydan günlerce ve haftalarca sonra bile haber değeri taşır. Haberin kapsamı yakınlığına ve olayda yer alan insana bağlı olarak değişir. </a:t>
            </a:r>
          </a:p>
        </p:txBody>
      </p:sp>
    </p:spTree>
    <p:extLst>
      <p:ext uri="{BB962C8B-B14F-4D97-AF65-F5344CB8AC3E}">
        <p14:creationId xmlns:p14="http://schemas.microsoft.com/office/powerpoint/2010/main" val="254109721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412776"/>
            <a:ext cx="7700392" cy="3456384"/>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Paris’te ölümcül bir trafik kazası herhangi bir günde çok büyük bir haber olmayabilir. Ancak 1997 yılında Paris'te gerçekleşen bir kaza, yalnızca Fransa'da değil, bütün dünyada geniş yankı uyandıran bir haber olmuştur; çünkü kazaya kurban gidenlerden biri İngiltere Prensesi Diana idi.</a:t>
            </a:r>
          </a:p>
        </p:txBody>
      </p:sp>
    </p:spTree>
    <p:extLst>
      <p:ext uri="{BB962C8B-B14F-4D97-AF65-F5344CB8AC3E}">
        <p14:creationId xmlns:p14="http://schemas.microsoft.com/office/powerpoint/2010/main" val="10363441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340768"/>
            <a:ext cx="7700392" cy="424847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Bir felakete tanık olan vatandaşlar genellikle bir haber kuruluşuyla irtibata geçerler. Gazeteciler polis, itfaiye ve kurtarma görevlileri gibi olaya ilk müdahale eden kişilerden de olayla ilgili bilgi alabilirler. Bazı ülkelerde haber kuruluşları, ilk müdahaleden sorumlu görevliler arasındaki acil durum iletişimini izleyebilmekte ve olayın gelişimini görebilmeleri için olay yerine hemen gazeteci gönderebilmektedir.</a:t>
            </a:r>
            <a:endParaRPr lang="tr-TR" sz="2400" dirty="0"/>
          </a:p>
        </p:txBody>
      </p:sp>
    </p:spTree>
    <p:extLst>
      <p:ext uri="{BB962C8B-B14F-4D97-AF65-F5344CB8AC3E}">
        <p14:creationId xmlns:p14="http://schemas.microsoft.com/office/powerpoint/2010/main" val="287263578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196752"/>
            <a:ext cx="7700392" cy="4464496"/>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Pek çok haber odasında, haberin en belirgin kaynağı, şehirdeki hükümet toplantıları, işletme açılışları ve toplumsal etkinlikleri kapsayan günlük programdır. Genellikle "ajanda" olarak adlandırılan bu etkinlik listesi kendiliğinden haber niteliği taşımaz; ancak haber arayan muhabirlere iyi bir başlangıç noktası sağlar</a:t>
            </a:r>
            <a:r>
              <a:rPr lang="tr-TR" sz="2400" dirty="0" smtClean="0"/>
              <a:t>.</a:t>
            </a:r>
            <a:br>
              <a:rPr lang="tr-TR" sz="2400" dirty="0" smtClean="0"/>
            </a:br>
            <a:r>
              <a:rPr lang="tr-TR" sz="2400" dirty="0" smtClean="0"/>
              <a:t>Düzenli </a:t>
            </a:r>
            <a:r>
              <a:rPr lang="tr-TR" sz="2400" dirty="0"/>
              <a:t>olarak belirli mesele ve kurumları ele alan muhabirler "özel" muhabirler olarak adlandırılmaktadır; yani bu muhabirler genellikle ilerideki toplantıların yer aldığı ajandalara bakarak öykü fikri bulmaktadır.</a:t>
            </a:r>
          </a:p>
        </p:txBody>
      </p:sp>
    </p:spTree>
    <p:extLst>
      <p:ext uri="{BB962C8B-B14F-4D97-AF65-F5344CB8AC3E}">
        <p14:creationId xmlns:p14="http://schemas.microsoft.com/office/powerpoint/2010/main" val="28471144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340768"/>
            <a:ext cx="7700392" cy="424847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Basın açıklamaları da haber kaynağı olabilir; ancak onlar da yine bir başlangıç noktasıdır. Her gün haber odalarına posta, faks, hatta uydu üzerinden video aracılığıyla düzinelerce basın açıklaması ulaşmaktadır. Bu açıklamaların çoğunu hükümet yetkilileri ve birimleri yapabilir; ancak haber medyasını yaptıkları işlerden haberdar etmek için özel işletmeler ve kâr amacı gütmeyen gruplar gibi büyük kuruluşlar da basın açıklaması yapmaktadır. </a:t>
            </a:r>
            <a:endParaRPr lang="tr-TR" sz="2400" dirty="0"/>
          </a:p>
        </p:txBody>
      </p:sp>
    </p:spTree>
    <p:extLst>
      <p:ext uri="{BB962C8B-B14F-4D97-AF65-F5344CB8AC3E}">
        <p14:creationId xmlns:p14="http://schemas.microsoft.com/office/powerpoint/2010/main" val="213460788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124744"/>
            <a:ext cx="7700392" cy="4464496"/>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Bir basın açıklaması bir haber öyküsünü andırabilir; ancak açıklamayı konudan çıkarı olan biri yaptığı için, bu yolla tam bir öykü elde edemezsiniz. Basın açıklamalarında verilen bilgiler gerçeklere dayalı olarak doğru olabilir; ancak bu gerçekler açıklamada sözü edilen kişi veya kuruluşun yalnızca olumlu yönlerini yansıtacaktır. Bir basın açıklaması haber niteliği taşıyormuş gibi görünse de, profesyonel bir gazeteci öncelikle bu toplantının gerçekliğini teyit etmeli ve sonra haber yapmaya karar vermeden önce gerçek öyküyü belirlemek için sorular sormaya başlamalıdır.</a:t>
            </a:r>
            <a:endParaRPr lang="tr-TR" sz="2400" dirty="0"/>
          </a:p>
        </p:txBody>
      </p:sp>
    </p:spTree>
    <p:extLst>
      <p:ext uri="{BB962C8B-B14F-4D97-AF65-F5344CB8AC3E}">
        <p14:creationId xmlns:p14="http://schemas.microsoft.com/office/powerpoint/2010/main" val="163112806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908720"/>
            <a:ext cx="7700392" cy="4680520"/>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Gösteriler gibi etkinliklerden de haber çıkabilir; ancak gazeteciler gösteriyi düzenleyenlerin kendilerini manipüle etmelerine karşı ihtiyatlı olmalıdır; çünkü onlar öyküyü kendi açılarından anlatmak isteyeceklerdir. Politikacılar haberlerde yer almak için bilhassa düzenlenen etkinlikler ve "fotoğraf fırsatları" konusunda maharet kazanmıştır; oysa bunların kimi zaman hiçbir haber değeri yoktur. Ne var ki bu durum gazetecilerin bu etkinlikleri göz ardı etmesi gerektiği anlamına gelmemektedir; fakat tam bir öykü çıkarmak için ek bilgi bulmaları gerekir</a:t>
            </a:r>
            <a:endParaRPr lang="tr-TR" sz="2400" dirty="0"/>
          </a:p>
        </p:txBody>
      </p:sp>
    </p:spTree>
    <p:extLst>
      <p:ext uri="{BB962C8B-B14F-4D97-AF65-F5344CB8AC3E}">
        <p14:creationId xmlns:p14="http://schemas.microsoft.com/office/powerpoint/2010/main" val="285010018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980728"/>
            <a:ext cx="7700392" cy="460851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Çoğu muhabir en iyi öykülerini kendi girişimleri sonucunda çıkardıklarını söylemektedir. Kimi zaman haber fikirleri bir şikâyet veya meseleyle haber odalarını ziyaret eden, telefonla arayan veya e-posta gönderen yabancılardan gelmektedir. Bazı haber kuruluşları, hizmet verdikleri topluluklara önerilerini gönderebilecekleri bir telefon numarası veya e-posta adresi sağlamak suretiyle etkin olarak fikir toplamaktadır. Gazeteciler kendilerine bilgi sağlayabilecek insanlarla ilişki kurabilmek için çok zaman harcamaktadır. </a:t>
            </a:r>
          </a:p>
        </p:txBody>
      </p:sp>
    </p:spTree>
    <p:extLst>
      <p:ext uri="{BB962C8B-B14F-4D97-AF65-F5344CB8AC3E}">
        <p14:creationId xmlns:p14="http://schemas.microsoft.com/office/powerpoint/2010/main" val="204894179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980728"/>
            <a:ext cx="7700392" cy="460851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Gazeteciler yalnızca etraflarına bakıp insanların konuşmalarına kulak kabartarak da sıklıkla öykü bulabilmektedir. Bir spor etkinliğinde veya postanede sıra beklerken kulak misafiri olduğunuz bir sohbet bir haber öyküsüne dönüşebilir. Bir öykü oluşturmadığınız zamanlarda, tanıştığınız insanlara hayatlarının nasıl gittiğini, yaşadıkları yerde neler olduğunu sorun; kendinizi kimsenin el atmadığı bir konuda bir haber öyküsünün izini sürerken bulabilirsiniz.</a:t>
            </a:r>
            <a:endParaRPr lang="tr-TR" sz="2400" dirty="0"/>
          </a:p>
        </p:txBody>
      </p:sp>
    </p:spTree>
    <p:extLst>
      <p:ext uri="{BB962C8B-B14F-4D97-AF65-F5344CB8AC3E}">
        <p14:creationId xmlns:p14="http://schemas.microsoft.com/office/powerpoint/2010/main" val="314890772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836712"/>
            <a:ext cx="7700392" cy="4896544"/>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Haber bulmanın başka bir yolu ise, bir öykünün en son gazetelerde veya televizyon haberlerinde çıkmasından itibaren neler olduğunu araştırmaktır. Şaşırtıcı gelişmelere yol açan bir öykünün devamı, bazen özgün bir haberden daha fazla haber değeri taşıyabilir. Sözgelimi, bir yangın çıktı; bir gün sonra çıkan yangın öyküsü size yangında kaç kişinin öldüğü ve maddi hasar konusunda bilgi verebilir. Ancak öykünün birkaç hafta sonra çıkan devamında, arızalı bir telsiz sistemi yüzünden itfaiyecilerin olaya hemen müdahale edemediği ve çok sayıda insanın bu nedenle yaşamını kaybettiği ortaya çıkabilir.</a:t>
            </a:r>
          </a:p>
        </p:txBody>
      </p:sp>
    </p:spTree>
    <p:extLst>
      <p:ext uri="{BB962C8B-B14F-4D97-AF65-F5344CB8AC3E}">
        <p14:creationId xmlns:p14="http://schemas.microsoft.com/office/powerpoint/2010/main" val="3079805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Özgür bir toplumda gazetecilerin yalnızca belirli yasal korumaları değil, sorumlulukları da vardır. Bazı ülkelerde, bu sorumluluklar açıkça, bazı ülkelerde ise dolaylı olarak belirtilir. Ancak hemen hemen her durumda, bu sorumluluklar aynıdır. Vatandaşları her daim bilgilendirmek… Gazeteciler doğru, adil ve dış etkilerden bağımsız bilgi vermekten sorumludur.</a:t>
            </a:r>
            <a:br>
              <a:rPr lang="tr-TR" sz="2400" dirty="0" smtClean="0">
                <a:latin typeface="Tahoma" pitchFamily="34" charset="0"/>
              </a:rPr>
            </a:b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980728"/>
            <a:ext cx="7700392" cy="460851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Belgeler, veriler ve devlet arşivlerinden de müthiş öyküler çıkabilir. Muhabirler eğilimleri araştırmak veya uygunsuzlukları yakalamak için bu kaynakları kullanabilir. Bu tür bir çalışma daha çok çaba gerektirir; ancak çalışmaların semeresi çekilen zahmete daima değer. Verilerin elektronik yoldan elde edilmesi büyük ölçüde kolaylık sağlar; ancak muhabirlerin verileri belge kayıtlarından bilgisayar veri programlarına girdiği bilinmektedir; böylece bir yığın istatistik arasında en önemli bilgiyi arama fırsatını yakalarlar. </a:t>
            </a:r>
            <a:endParaRPr lang="tr-TR" sz="2400" dirty="0"/>
          </a:p>
        </p:txBody>
      </p:sp>
    </p:spTree>
    <p:extLst>
      <p:ext uri="{BB962C8B-B14F-4D97-AF65-F5344CB8AC3E}">
        <p14:creationId xmlns:p14="http://schemas.microsoft.com/office/powerpoint/2010/main" val="237040881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980728"/>
            <a:ext cx="7700392" cy="460851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Sözgelimi, aşırı hız dolayısıyla ceza almış kişilerin listesi tarih değil de isimle seçilirse, muhabire bir öykü kazandırabilir. Muhabir Nancy Amons, yaşadığı yerdeki bir sürücünün üç yılda pek çok trafik kuralını ihlal ettiğini, hatta başka bir sürücünün hayatını kaybettiği bir kazaya yol açtığını; ama sonuçta ehliyetinin bile alınmadığını bu yolla öğrenmiştir. Amons olayı araştırdığı zaman, şehirdeki yetkililer görevlerini yerine getirmediklerini itiraf etmiştir.</a:t>
            </a:r>
            <a:endParaRPr lang="tr-TR" sz="2400" dirty="0"/>
          </a:p>
        </p:txBody>
      </p:sp>
    </p:spTree>
    <p:extLst>
      <p:ext uri="{BB962C8B-B14F-4D97-AF65-F5344CB8AC3E}">
        <p14:creationId xmlns:p14="http://schemas.microsoft.com/office/powerpoint/2010/main" val="65062417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052736"/>
            <a:ext cx="7700392" cy="4320480"/>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Habercilik, gerçekleri toplayıp doğruluklarını kontrol etmeyi kapsayan meşakkatli bir süreçtir. Gazeteciler bazen haberlere bizzat tanık olur; ancak genellikle ayrıntıları olayı doğrudan yaşamış insanlardan veya konunun uzmanlarından öğrenirler. Bu bilgi ek kaynaklarla desteklenip pekiştirilerek devlet kayıtları, raporları veya arşivlerindeki belgesel delilerle </a:t>
            </a:r>
            <a:r>
              <a:rPr lang="tr-TR" sz="2400" dirty="0" smtClean="0"/>
              <a:t>karşılaştırılır.</a:t>
            </a:r>
            <a:endParaRPr lang="tr-TR" sz="2400" dirty="0"/>
          </a:p>
        </p:txBody>
      </p:sp>
      <p:sp>
        <p:nvSpPr>
          <p:cNvPr id="3" name="Metin kutusu 2"/>
          <p:cNvSpPr txBox="1"/>
          <p:nvPr/>
        </p:nvSpPr>
        <p:spPr>
          <a:xfrm>
            <a:off x="755576" y="1340768"/>
            <a:ext cx="7056784" cy="523220"/>
          </a:xfrm>
          <a:prstGeom prst="rect">
            <a:avLst/>
          </a:prstGeom>
          <a:noFill/>
        </p:spPr>
        <p:txBody>
          <a:bodyPr wrap="square" rtlCol="0">
            <a:spAutoFit/>
          </a:bodyPr>
          <a:lstStyle/>
          <a:p>
            <a:r>
              <a:rPr lang="tr-TR" sz="2800" dirty="0" smtClean="0"/>
              <a:t>HABER NASIL YAKALANIR?</a:t>
            </a:r>
            <a:endParaRPr lang="tr-TR" sz="2800" dirty="0"/>
          </a:p>
        </p:txBody>
      </p:sp>
    </p:spTree>
    <p:extLst>
      <p:ext uri="{BB962C8B-B14F-4D97-AF65-F5344CB8AC3E}">
        <p14:creationId xmlns:p14="http://schemas.microsoft.com/office/powerpoint/2010/main" val="33195563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052736"/>
            <a:ext cx="7700392" cy="4320480"/>
          </a:xfrm>
        </p:spPr>
        <p:style>
          <a:lnRef idx="0">
            <a:schemeClr val="accent2"/>
          </a:lnRef>
          <a:fillRef idx="3">
            <a:schemeClr val="accent2"/>
          </a:fillRef>
          <a:effectRef idx="3">
            <a:schemeClr val="accent2"/>
          </a:effectRef>
          <a:fontRef idx="minor">
            <a:schemeClr val="lt1"/>
          </a:fontRef>
        </p:style>
        <p:txBody>
          <a:bodyPr>
            <a:noAutofit/>
          </a:bodyPr>
          <a:lstStyle/>
          <a:p>
            <a:r>
              <a:rPr lang="tr-TR" sz="2200" dirty="0"/>
              <a:t>Washington eyaletinde feribotlara konulan cankurtaran botlarının nasıl tedarik edildiğinin araştırılmasını </a:t>
            </a:r>
            <a:r>
              <a:rPr lang="tr-TR" sz="2200" dirty="0" smtClean="0"/>
              <a:t>öneren soru </a:t>
            </a:r>
            <a:r>
              <a:rPr lang="tr-TR" sz="2200" dirty="0"/>
              <a:t>eski bir hükümet yetkilisinden e-posta yoluyla gelir. O sırada Seattle </a:t>
            </a:r>
            <a:r>
              <a:rPr lang="tr-TR" sz="2200" dirty="0" err="1"/>
              <a:t>Times’ta</a:t>
            </a:r>
            <a:r>
              <a:rPr lang="tr-TR" sz="2200" dirty="0"/>
              <a:t> çalışan muhabir </a:t>
            </a:r>
            <a:r>
              <a:rPr lang="tr-TR" sz="2200" dirty="0" err="1"/>
              <a:t>Eric</a:t>
            </a:r>
            <a:r>
              <a:rPr lang="tr-TR" sz="2200" dirty="0"/>
              <a:t> </a:t>
            </a:r>
            <a:r>
              <a:rPr lang="tr-TR" sz="2200" dirty="0" err="1"/>
              <a:t>Nalder</a:t>
            </a:r>
            <a:r>
              <a:rPr lang="tr-TR" sz="2200" dirty="0"/>
              <a:t> bu durumu araştırmaya karar verir. İlk olarak feribot sisteminin emniyetten sorumlu müdürünü arar; bu müdür işinde yenidir; ancak kendisinden önceki görevlinin adını ve adresini </a:t>
            </a:r>
            <a:r>
              <a:rPr lang="tr-TR" sz="2200" dirty="0" err="1"/>
              <a:t>Nalder'a</a:t>
            </a:r>
            <a:r>
              <a:rPr lang="tr-TR" sz="2200" dirty="0"/>
              <a:t> verir. Muhabir emekli müdüre telefon aracılığıyla ulaşınca, eski müdür cankurtaran botlarının yeterli miktarda olmadığını itiraf eder. İyi bir haberi ortaya çıkarmakla yetinmeyen </a:t>
            </a:r>
            <a:r>
              <a:rPr lang="tr-TR" sz="2200" dirty="0" err="1"/>
              <a:t>Nalder</a:t>
            </a:r>
            <a:r>
              <a:rPr lang="tr-TR" sz="2200" dirty="0"/>
              <a:t> için aslında iş yeni başlamaktadır.</a:t>
            </a:r>
          </a:p>
        </p:txBody>
      </p:sp>
    </p:spTree>
    <p:extLst>
      <p:ext uri="{BB962C8B-B14F-4D97-AF65-F5344CB8AC3E}">
        <p14:creationId xmlns:p14="http://schemas.microsoft.com/office/powerpoint/2010/main" val="359125037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836712"/>
            <a:ext cx="7700392" cy="4536504"/>
          </a:xfrm>
        </p:spPr>
        <p:style>
          <a:lnRef idx="0">
            <a:schemeClr val="accent2"/>
          </a:lnRef>
          <a:fillRef idx="3">
            <a:schemeClr val="accent2"/>
          </a:fillRef>
          <a:effectRef idx="3">
            <a:schemeClr val="accent2"/>
          </a:effectRef>
          <a:fontRef idx="minor">
            <a:schemeClr val="lt1"/>
          </a:fontRef>
        </p:style>
        <p:txBody>
          <a:bodyPr>
            <a:noAutofit/>
          </a:bodyPr>
          <a:lstStyle/>
          <a:p>
            <a:r>
              <a:rPr lang="tr-TR" sz="2200" dirty="0"/>
              <a:t>Haberin tümünü öğrenebilmek için </a:t>
            </a:r>
            <a:r>
              <a:rPr lang="tr-TR" sz="2200" dirty="0" err="1"/>
              <a:t>Nalder’ın</a:t>
            </a:r>
            <a:r>
              <a:rPr lang="tr-TR" sz="2200" dirty="0"/>
              <a:t>, her feribotta bulunan cankurtaran botlarının adedini, her bir botun yolcu taşıma kapasitesini ve her bir feribotun taşıyabileceği maksimum yolcu adedini gösteren belgelere ihtiyacı vardı. Cankurtaran botlarının yetersizliğinin ne boyutta olduğunu belirlemek için elindeki verileri analiz etmesi </a:t>
            </a:r>
            <a:r>
              <a:rPr lang="tr-TR" sz="2200" dirty="0" smtClean="0"/>
              <a:t>gerekiyordu</a:t>
            </a:r>
            <a:r>
              <a:rPr lang="tr-TR" sz="2200" dirty="0"/>
              <a:t>. Ayrıca feribotlarda yolculuk ederek yolcu ve personelle konuşmak istedi. Ancak bütün bu işlemlerden sonra </a:t>
            </a:r>
            <a:r>
              <a:rPr lang="tr-TR" sz="2200" dirty="0" smtClean="0"/>
              <a:t>gazetede </a:t>
            </a:r>
            <a:r>
              <a:rPr lang="tr-TR" sz="2200" dirty="0"/>
              <a:t>baş sayfaya layık haberini yazmaya hazırdı; bu haber sayesinde eyaletteki feribotlarda yalnızca yedi kişiden birini kurtarmaya yetecek kadar cankurtaran botu olduğu ortaya çıktı.</a:t>
            </a:r>
          </a:p>
        </p:txBody>
      </p:sp>
    </p:spTree>
    <p:extLst>
      <p:ext uri="{BB962C8B-B14F-4D97-AF65-F5344CB8AC3E}">
        <p14:creationId xmlns:p14="http://schemas.microsoft.com/office/powerpoint/2010/main" val="374965848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1628800"/>
            <a:ext cx="7700392" cy="2664296"/>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Bir gazetecinin topladığı bilgi genel olarak 5N ve 1K olarak bilinen sorulara cevap vermelidir. Bu sorular ne, nerede, ne zaman, neden, nasıl ve </a:t>
            </a:r>
            <a:r>
              <a:rPr lang="tr-TR" sz="2400" dirty="0" err="1"/>
              <a:t>kim’dir</a:t>
            </a:r>
            <a:r>
              <a:rPr lang="tr-TR" sz="2400" dirty="0"/>
              <a:t>. Haberin karmaşıklığına bağlı olarak, bir muhabir bu soruları birkaç farklı şekilde sorabilir.</a:t>
            </a:r>
          </a:p>
        </p:txBody>
      </p:sp>
    </p:spTree>
    <p:extLst>
      <p:ext uri="{BB962C8B-B14F-4D97-AF65-F5344CB8AC3E}">
        <p14:creationId xmlns:p14="http://schemas.microsoft.com/office/powerpoint/2010/main" val="294976233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1052736"/>
            <a:ext cx="7772400" cy="4536504"/>
          </a:xfrm>
        </p:spPr>
        <p:style>
          <a:lnRef idx="0">
            <a:schemeClr val="accent2"/>
          </a:lnRef>
          <a:fillRef idx="3">
            <a:schemeClr val="accent2"/>
          </a:fillRef>
          <a:effectRef idx="3">
            <a:schemeClr val="accent2"/>
          </a:effectRef>
          <a:fontRef idx="minor">
            <a:schemeClr val="lt1"/>
          </a:fontRef>
        </p:style>
        <p:txBody>
          <a:bodyPr>
            <a:noAutofit/>
          </a:bodyPr>
          <a:lstStyle/>
          <a:p>
            <a:r>
              <a:rPr lang="tr-TR" sz="2400" dirty="0"/>
              <a:t>KİM:</a:t>
            </a:r>
            <a:br>
              <a:rPr lang="tr-TR" sz="2400" dirty="0"/>
            </a:br>
            <a:r>
              <a:rPr lang="tr-TR" sz="2400" dirty="0"/>
              <a:t>• Bu haberde kim(</a:t>
            </a:r>
            <a:r>
              <a:rPr lang="tr-TR" sz="2400" dirty="0" err="1"/>
              <a:t>ler</a:t>
            </a:r>
            <a:r>
              <a:rPr lang="tr-TR" sz="2400" dirty="0"/>
              <a:t>) yer alıyor?</a:t>
            </a:r>
            <a:br>
              <a:rPr lang="tr-TR" sz="2400" dirty="0"/>
            </a:br>
            <a:r>
              <a:rPr lang="tr-TR" sz="2400" dirty="0"/>
              <a:t>• Bu haberden kim(</a:t>
            </a:r>
            <a:r>
              <a:rPr lang="tr-TR" sz="2400" dirty="0" err="1"/>
              <a:t>ler</a:t>
            </a:r>
            <a:r>
              <a:rPr lang="tr-TR" sz="2400" dirty="0"/>
              <a:t>) etkileniyor?</a:t>
            </a:r>
            <a:br>
              <a:rPr lang="tr-TR" sz="2400" dirty="0"/>
            </a:br>
            <a:r>
              <a:rPr lang="tr-TR" sz="2400" dirty="0"/>
              <a:t>• Bu haberi en iyi anlatacak kişi kimdir?</a:t>
            </a:r>
            <a:br>
              <a:rPr lang="tr-TR" sz="2400" dirty="0"/>
            </a:br>
            <a:r>
              <a:rPr lang="tr-TR" sz="2400" dirty="0"/>
              <a:t>• Bu haberde kim(</a:t>
            </a:r>
            <a:r>
              <a:rPr lang="tr-TR" sz="2400" dirty="0" err="1"/>
              <a:t>ler</a:t>
            </a:r>
            <a:r>
              <a:rPr lang="tr-TR" sz="2400" dirty="0"/>
              <a:t>) eksik? Bu konuda en çok kim bilgi sahibi?</a:t>
            </a:r>
            <a:br>
              <a:rPr lang="tr-TR" sz="2400" dirty="0"/>
            </a:br>
            <a:r>
              <a:rPr lang="tr-TR" sz="2400" dirty="0"/>
              <a:t>• Bu haberde kim(</a:t>
            </a:r>
            <a:r>
              <a:rPr lang="tr-TR" sz="2400" dirty="0" err="1"/>
              <a:t>ler</a:t>
            </a:r>
            <a:r>
              <a:rPr lang="tr-TR" sz="2400" dirty="0"/>
              <a:t>) çatışma içinde? Ortak bir yönleri var mı</a:t>
            </a:r>
            <a:r>
              <a:rPr lang="tr-TR" sz="2400" dirty="0" smtClean="0"/>
              <a:t>?</a:t>
            </a:r>
            <a:br>
              <a:rPr lang="tr-TR" sz="2400" dirty="0" smtClean="0"/>
            </a:br>
            <a:r>
              <a:rPr lang="tr-TR" sz="2400" dirty="0"/>
              <a:t>Bu konu hakkında başka kiminle konuşmalıyım?</a:t>
            </a:r>
            <a:r>
              <a:rPr lang="tr-TR" dirty="0"/>
              <a:t/>
            </a:r>
            <a:br>
              <a:rPr lang="tr-TR" dirty="0"/>
            </a:br>
            <a:r>
              <a:rPr lang="tr-TR" sz="2400" dirty="0" smtClean="0"/>
              <a:t/>
            </a:r>
            <a:br>
              <a:rPr lang="tr-TR" sz="2400" dirty="0" smtClean="0"/>
            </a:br>
            <a:endParaRPr lang="tr-TR" sz="2400" dirty="0"/>
          </a:p>
        </p:txBody>
      </p:sp>
    </p:spTree>
    <p:extLst>
      <p:ext uri="{BB962C8B-B14F-4D97-AF65-F5344CB8AC3E}">
        <p14:creationId xmlns:p14="http://schemas.microsoft.com/office/powerpoint/2010/main" val="147280963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052736"/>
            <a:ext cx="7700392" cy="4608512"/>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NE:</a:t>
            </a:r>
            <a:br>
              <a:rPr lang="tr-TR" sz="2400"/>
            </a:br>
            <a:r>
              <a:rPr lang="tr-TR" sz="2400"/>
              <a:t>• Ne oldu?</a:t>
            </a:r>
            <a:br>
              <a:rPr lang="tr-TR" sz="2400"/>
            </a:br>
            <a:r>
              <a:rPr lang="tr-TR" sz="2400"/>
              <a:t>• Bu haberin ana fikri nedir? Gerçekte ne söylemeye çalışıyorum?</a:t>
            </a:r>
            <a:br>
              <a:rPr lang="tr-TR" sz="2400"/>
            </a:br>
            <a:r>
              <a:rPr lang="tr-TR" sz="2400"/>
              <a:t>• Bu haberi anlamak için okur/izleyici veya dinleyicinin neyi bilmesi gerekiyor?</a:t>
            </a:r>
            <a:br>
              <a:rPr lang="tr-TR" sz="2400"/>
            </a:br>
            <a:r>
              <a:rPr lang="tr-TR" sz="2400"/>
              <a:t>• Beni şaşırtan nedir? Öğrendiğim en önemli gerçek nedir?</a:t>
            </a:r>
            <a:br>
              <a:rPr lang="tr-TR" sz="2400"/>
            </a:br>
            <a:r>
              <a:rPr lang="tr-TR" sz="2400"/>
              <a:t>• Bu konunun geçmişi nedir? Daha sonra ne olacak?</a:t>
            </a:r>
            <a:br>
              <a:rPr lang="tr-TR" sz="2400"/>
            </a:br>
            <a:r>
              <a:rPr lang="tr-TR" sz="2400"/>
              <a:t>• İnsanlar bu konuda ne yapabilir?</a:t>
            </a:r>
          </a:p>
        </p:txBody>
      </p:sp>
    </p:spTree>
    <p:extLst>
      <p:ext uri="{BB962C8B-B14F-4D97-AF65-F5344CB8AC3E}">
        <p14:creationId xmlns:p14="http://schemas.microsoft.com/office/powerpoint/2010/main" val="54377434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060848"/>
            <a:ext cx="7700392" cy="2736304"/>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NEREDE:</a:t>
            </a:r>
            <a:br>
              <a:rPr lang="tr-TR" sz="2400"/>
            </a:br>
            <a:r>
              <a:rPr lang="tr-TR" sz="2400"/>
              <a:t>• Olay nerede gerçekleşti?</a:t>
            </a:r>
            <a:br>
              <a:rPr lang="tr-TR" sz="2400"/>
            </a:br>
            <a:r>
              <a:rPr lang="tr-TR" sz="2400"/>
              <a:t>• Haberin tamamını elde etmek için başka nerelere gitmeliyim?</a:t>
            </a:r>
            <a:br>
              <a:rPr lang="tr-TR" sz="2400"/>
            </a:br>
            <a:r>
              <a:rPr lang="tr-TR" sz="2400"/>
              <a:t>• Bu haberin bir sonraki durağı neresi? Nasıl son bulacak?</a:t>
            </a:r>
          </a:p>
        </p:txBody>
      </p:sp>
    </p:spTree>
    <p:extLst>
      <p:ext uri="{BB962C8B-B14F-4D97-AF65-F5344CB8AC3E}">
        <p14:creationId xmlns:p14="http://schemas.microsoft.com/office/powerpoint/2010/main" val="419996916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916832"/>
            <a:ext cx="7700392" cy="2520280"/>
          </a:xfrm>
        </p:spPr>
        <p:style>
          <a:lnRef idx="0">
            <a:schemeClr val="accent2"/>
          </a:lnRef>
          <a:fillRef idx="3">
            <a:schemeClr val="accent2"/>
          </a:fillRef>
          <a:effectRef idx="3">
            <a:schemeClr val="accent2"/>
          </a:effectRef>
          <a:fontRef idx="minor">
            <a:schemeClr val="lt1"/>
          </a:fontRef>
        </p:style>
        <p:txBody>
          <a:bodyPr>
            <a:noAutofit/>
          </a:bodyPr>
          <a:lstStyle/>
          <a:p>
            <a:r>
              <a:rPr lang="tr-TR" sz="2400"/>
              <a:t>NE ZAMAN:</a:t>
            </a:r>
            <a:br>
              <a:rPr lang="tr-TR" sz="2400"/>
            </a:br>
            <a:r>
              <a:rPr lang="tr-TR" sz="2400"/>
              <a:t>• Olay ne zaman gerçekleşti?</a:t>
            </a:r>
            <a:br>
              <a:rPr lang="tr-TR" sz="2400"/>
            </a:br>
            <a:r>
              <a:rPr lang="tr-TR" sz="2400"/>
              <a:t>• Bu haberin dönüm noktaları ne zaman gerçekleşti?</a:t>
            </a:r>
            <a:br>
              <a:rPr lang="tr-TR" sz="2400"/>
            </a:br>
            <a:r>
              <a:rPr lang="tr-TR" sz="2400"/>
              <a:t>• Bu haberi ne zaman bildirmeliyim?</a:t>
            </a:r>
          </a:p>
        </p:txBody>
      </p:sp>
    </p:spTree>
    <p:extLst>
      <p:ext uri="{BB962C8B-B14F-4D97-AF65-F5344CB8AC3E}">
        <p14:creationId xmlns:p14="http://schemas.microsoft.com/office/powerpoint/2010/main" val="16229431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tint val="100000"/>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2575</TotalTime>
  <Words>5671</Words>
  <Application>Microsoft Office PowerPoint</Application>
  <PresentationFormat>Ekran Gösterisi (4:3)</PresentationFormat>
  <Paragraphs>122</Paragraphs>
  <Slides>121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121</vt:i4>
      </vt:variant>
    </vt:vector>
  </HeadingPairs>
  <TitlesOfParts>
    <vt:vector size="126" baseType="lpstr">
      <vt:lpstr>Arial</vt:lpstr>
      <vt:lpstr>Century Gothic</vt:lpstr>
      <vt:lpstr>Tahoma</vt:lpstr>
      <vt:lpstr>Wingdings 3</vt:lpstr>
      <vt:lpstr>İyon Toplantı Odası</vt:lpstr>
      <vt:lpstr>Gazetecilik I </vt:lpstr>
      <vt:lpstr>Bir meslek olarak gazetecilik ilk gazetelerin çıkmasıyla birlikte 17. yüzyılda doğmuştur. 1605’te Hollanda’da yayımlanmaya başlanan Wettlycke Tydingmen’in ardından, 1609’da Strazburg’da çıkan Almanca gazeteler Avisa ve Relation Oder Zeitung düzenli yayımlanan gazeteler olmuştur. Fransa’da La Gazetta 1631’de çıkmıştır.  İngiltere’de 1625’te, ABD’de ise 1690’da ilk gazeteler yayımlanmıştır.  Ardından diğer Batı ülkelerinde de 17. ve 18.yüzyıl boyunca haftalık, günlük gazeteler birbiri ardında çıkmaya başlamış ve gazete adını verdiğimiz kitle iletişim aracı doğmuştur. </vt:lpstr>
      <vt:lpstr>Osmanlı’da ilk gazeteyi Fransız Elçiliği, 1795’de Bulletin des Nouvelles adıyla çıkarmıştır. İlk Türkçe gazete ise 1831 yılında Takvim-i Vekayi adıyla yayımlanmıştır. Türk basın tarihinin başlangıcı kabul edilen bu gazete devlet tarafından yayımlanan resmi nitelikte bir gazetedir. Haftalık olarak çıkan gazete, düzenli olmasa da yayınını 1922 yılına kadar sürdürmüştür. Haber vermek yerine, kanunlar, tüzükler ve devletin halka söylemek istediklerini ileten resmi bir yayın organı olmuştur.</vt:lpstr>
      <vt:lpstr>1840 yılında çıkan yarı resmi Ceride-i Havadis gazetesi ise William Churcill adında bir İngiliz tarafından çıkarılmış ve devlet yardımı ile yayımlanmıştır. Özel sermaye tarafından kurulan ilk gazete ise 1860 yılında yayın hayatına başlayan Tercüman-ı Ahval’dir. Agah Efendi tarafından kurulan gazete, devlet desteği almamış, geniş bir yazar kadrosuyla çıkmıştır. Bu gazeteden ayrılan Şinasi’nin kurduğu Tasviri-i Efkar 1862’de yayına başlamış ve 1865’te Namık Kemal’e devredilmiştir. Bu iki gazete özel ve Türkçe olmaları nedeniyle Türk basın tarihinin en önemli ilkleri arasında yer alır.</vt:lpstr>
      <vt:lpstr>Osmanlı’da 1860’tan sonra devlet tarafından çeşitli bölgelerde çıkarılan ve vilayet gazeteleri adı verilen yerel gazeteler de yayımlanmıştır. Şam, Halep, Lübnan, Girit, İşkodra, Yanya, Selanik, Prizren, Yemen, Manastır, Hersek gibi bugün her biri farklı ülke olan vilayetler yanında, Konya, Edirne, İzmir, Kastamonu, Ankara gibi illerde de vilayete gazeteleri çıkmıştır. Bu gazeteler esasen Osmanlı’nın dağılmasını önlemek için çıkarılmış ve bu nedenle yerel halkın anlaması için kimi zaman Türkçe yanında yerel dillerde de haberlere yer vermiştir.</vt:lpstr>
      <vt:lpstr>GAZETECİLİK NASIL BİR MESLEKTİR: Gazetecilik hem bir meslek hem de el sanatıdır; çünkü gazeteciler özel becerileri kullanıp belli standartlara uymaktadırlar. Peki gazeteciliği eczacılık veya hukuk gibi benzer terimlerle tanımlanabilecek diğer mesleklerden ayıran nedir? Belki de en büyük fark, haber medyasının özgür bir toplumdaki özel rolüdür. Dolayısıyla gazetecilik, asıl işlevini demokratik toplumlarda yerine getirebilir. Diğer yandan demokrasi de ancak özgür basının işlediği ülkelerde gelişebilir. </vt:lpstr>
      <vt:lpstr>Özgür basın genellikle demokrasinin oksijeni olarak anılır; çünkü biri öteki olmadan yaşayamaz. Yaklaşık 200 yıl önce ABD’ye yaptığı ziyarette Fransız siyaset yazarı Alexis de Tocqueville de benzer şekilde “Demokrasi olmazsa gerçek gazete olmaz; gazeteler olmazsa da demokrasi olmaz," diye yazmıştır. O zamandan bu yana, dünyanın dört bir yanındaki ülkelerde bu basit yorumun doğru olduğu kanıtlanmıştır. Eski ve yeni demokrasiler, bilgilendirilmiş vatandaşların rızasına dayalıdır; haber medyası ise insanların kendilerini yönetebilmek için ihtiyaç duydukları bilgilerin ilk kaynağıdır.</vt:lpstr>
      <vt:lpstr>Gazetecilerin bu bilgileri sağlamasını mümkün kılmak için pek çok ülkede özgür basın için yasal korumalar hazırlanmıştır. Sözgelimi ABD’de gazetecilik Anayasa’da adı geçen tek meslektir; gazetecilik Anayasa’da şöyle yer alır: "Kongre… ifade veya basın özgürlüğünü kısıtlayacak hiçbir yasa çıkarmayacaktır." ABD'nin üçüncü devlet başkanı Thomas Jefferson'ın 1787'de yazdığı gibi, "Devletimizin temeli halkın düşüncesi olduğundan, ilk hedefimiz bu hakkı korumak olmalıdır. Eğer bana gazetesiz devlet veya devletsiz gazetelerimiz mi olsun diye sorulsaydı, ikincisini tercih etmekte bir an bile tereddüt etmezdim.“</vt:lpstr>
      <vt:lpstr>Özgür bir toplumda gazetecilerin yalnızca belirli yasal korumaları değil, sorumlulukları da vardır. Bazı ülkelerde, bu sorumluluklar açıkça, bazı ülkelerde ise dolaylı olarak belirtilir. Ancak hemen hemen her durumda, bu sorumluluklar aynıdır. Vatandaşları her daim bilgilendirmek… Gazeteciler doğru, adil ve dış etkilerden bağımsız bilgi vermekten sorumludur. </vt:lpstr>
      <vt:lpstr>Dünyadaki demokratik toplumlarda, haber medyası devletin siyasi ve yargı kollarındaki etkinlikleri gözlemlemek gibi ek bir işlev kazanmıştır. Gazeteciler sessizlerin sesi olarak ve hüküm süren bir çoğunluğun azınlığın haklarını çiğnemesini engelleyerek demokrasinin varlığını sürdürmesini sağlamışlardır. 19. yüzyılda yaşamış Amerikan yazar ve mizah yazarı Finley Peter Dunne, bir gazetecinin görevinin "acı çekenleri rahatlatmak ve rahat olanlara acı çektirmek" olduğunu söylemiştir. </vt:lpstr>
      <vt:lpstr>Ancak özgür bir toplumdaki gazetecinin temel görevi yüz yıllardır değişmemiştir. ABD’de kurulmuş bir grup olan Committee of Concerned Journalists (İlgili Gazeteciler Komitesi) 20. yüzyılın tam sonunda, gazeteciler üstünde mesleklerinin karakteri hakkında bir araştırma yapmış ve şu ortak görüşe varmışlardır: "Gazeteciliğin ana amacı vatandaşlara özgür bir toplumda hareket etmek için ihtiyaç duydukları doğru ve güvenilir bilgiyi sunmaktır."</vt:lpstr>
      <vt:lpstr>Yeni geliştirilen teknolojiler sayesinde bilgisayarı olan herkes büyük haber kuruluşları kadar geniş bir şekilde haber yayabilmektedir. Ancak ne kadar iyi yazılmış ve ne kadar sıklıkla güncelleniyor olursa olsun, iyi tasarlanmış bir internet sitesi her zaman güvenilir bir haber kaynağı değildir. Bilginin artık nadir bulunan bir meta olmadığı karmaşık bir dünyada, gazetecinin görevinin her zamankinden daha büyük önem taşıdığı bir gerçektir. </vt:lpstr>
      <vt:lpstr>Bir propagandacının veya dedikoducu bir kimsenin tersine, gazeteci elindeki bilgileri ayıklayarak, kamuya sunmadan önce bu bilginin ne kadar değerli ve güvenilir olduğuna karar vermektedir. Gazeteciler öyküyü anlatmak için ihtiyaç duydukları bilgiyi toplamakla kalmazlar, aynı zamanda kullanmadan önce bilginin doğruluğunu teyit etmek zorundadırlar. Gazeteciler mümkün olduğunda daima ilk kaynağa güvenirler ve aldıkları bilginin güvenilir olduğunu doğrulamak için çeşitli kaynaklara danışırlar. Ayrıca, birkaç istisnai durum dışında, bilgilerinin kaynağını belirtirler, böylece okur/dinleyici/izleyici haberin güvenilirliğini değerlendirebilir.</vt:lpstr>
      <vt:lpstr>Ancak gazetecilik yalnızca gerçeğe dayalı bilgilerin dağıtılmasından ibaret değildir. Propaganda da gerçeklere dayalı olabilir; ancak bu gerçekler insanların düşüncelerini etkileyecek şekilde sunulur. Daha önce de belirttiğimiz gibi, halkla ilişkiler uzmanları da gerçekleri kullanır; ancak onlar öyküyü kendi açılarından anlatırlar. Öte yandan gazeteciler adil olmak ve tam bir öykü sunmak için çabalar. Doğru, güvenilir ve gerçekliği yansıtan, sadece kendi bakış açılarını yansıtmayan bir öykü sunmaya çalışırlar.</vt:lpstr>
      <vt:lpstr>Gazetecilik ve diğer bilgi biçimleri arasındaki bir başka ayrım ise şudur: Gazeteciler konu aldıkları insanlardan bağımsız olmaya çalışır. Çalıştığı yer hakkında yazı yazan bir halkla ilişkiler uzmanının, yazısında kuruluşu kötü gösterebilecek bir bilgiye yer vermesi düşünülemez. Öte yandan, bir gazeteci tamamıyla olumlu olmasa da, tam bir tablo sunmaya çalışır. Bir halkla ilişkiler çalışanı ya da reklamcının da her durumda her zaman doğruyu söylemek zorunda değildir. Gazeteci içinse doğruyu söylemek mesleğin ilk kuralıdır.</vt:lpstr>
      <vt:lpstr>Gazeteciler özgün bir habercilik yaparlar; gerçekleri fikir veya söylentiyle karıştırmazlar ve sağlam redaksiyon kararları verirler. Öteki bilgi satıcılarının aksine, gazeteciler her şeyden önce halka karşı sorumludur. Kanada'nın Montreal gazetesinin görev ahlakı kurallarında belirttiği gibi, "Bir gazetenin en büyük sermayesi dürüstlüğüdür. Bu dürüstlüğe olan saygı çok zor kazanılır ve çok kolay kaybedilir." Bu dürüstlüğü sürdürmek için gazeteciler çıkar çatışmalarından kaçınmaya ve gerçek veya algılanan durumu karıştırmamaya özen gösterir.</vt:lpstr>
      <vt:lpstr>NESNELLİK VE ADİLLİK: Bu iki kavram gazeteciliğin bilgiyi doğru ve dengeli vermesini sağlamaya yönelik temel kuralları gösterir. Gazetecilikte nesnellik kavramı, yaklaşık yüz yıl önce, o zamanın gazetelerinde yaygın olan sansasyonel ve taraflı yaklaşıma tepki olarak gelişmiştir. "Nesnellik" terimi başta bir gazetecilik yaklaşımı veya yöntemini tanımlamak için kullanılmıştır; bu tanıma göre gazetecilerin haberleri kişisel görüşlerini yansıtmadan veya bir kurumun tarafını tutmadan nesnel bir şekilde sunması gerekir. </vt:lpstr>
      <vt:lpstr>Zaman içinde gazetecilerin kendilerinin de nesnel olması istenmiştir. Amerikan gazetesi Washington Post’un genel yayın yönetmeni Leonard Downie bu kavramı o kadar ciddiye almıştır ki, oy kullanmayı bile reddetmiştir. Ancak bugün pek çok gazeteci tam bir nesnelliğin imkânsız olduğu görüşünü savunmaktadır. 1996 yılında ABD Profesyonel Gazeteciler Birliği "nesnellik" sözcüğünü görev ahlakı kurallarından çıkarmıştır. Sonuçta gazeteciler de insandır. İşlerini ciddiye alırlar ve onların da düşünceleri vardır. Tamamıyla nesnel olduklarını iddia etmeleri, hiçbir değer yargılarının olmadığı anlamına gelir. </vt:lpstr>
      <vt:lpstr>Oysa gazeteciler kendi düşüncelerinin bilincinde olmaları gerektiğini, bu yolla sürekli bu görüşlerini kontrol edebileceklerini büyük ölçüde kabul etmişlerdir. Okur/izleyici/dinleyici haberden yola çıkarak gazetecinin görüşünün ne olduğunu anlayamamalıdır. Gazeteciler bilgileri doğrulamak için nesnel ve bilimsel bir yöntem kullanmak suretiyle kendi görüşlerini yansıtmayan öyküler aktarabilirler. Başka bir deyişle, haberin kendisi tarafsız ve adil olmalıdır. Gazeteci elbette kişisel olarak taraftır ancak haber yazarken metne kişisel yargılarını karıştırmamalıdır. </vt:lpstr>
      <vt:lpstr>Gazeteciler aynı zamanda adil olmaya ve öyküleri tek taraflı anlatmamaya büyük özen göstermektedir. Karşıt görüşleri arar ve herhangi bir tarafı tutmadan bu görüşleri aktarırlar. Birden fazla gerçeği doğrulamanın yanı sıra, gerçeklerin zıtlaştığı noktalarda farklı görüşleri ararlar. Olaylara tek bir açıdan bakmak, tek bir doğrunun bulunduğu gibi saplantılara sahip olmak, gazetecilikle kesinlikle bağdaşmaz. Gazeteci, demokrasinin de temelini oluşturan çoğulculuğa inanır ve her görüşün haberde temsil edilme hakkı olduğunu bir meslek ilkesi olarak benimser.  </vt:lpstr>
      <vt:lpstr>Ancak adillik ile denge aynı şey değildir. Denge, bir öyküde en az iki tarafın olması ve her iki tarafa da eşit ağırlık verilmesidir; ancak bu nadir rastlanan bir durumdur. Öykülerinde böyle yapay bir denge gözeten gazeteciler aslında temelde yanlış bir haber çıkarabilirler. Sözgelimi, bağımsız ekonomistlerin büyük çoğunluğu belirli bir harcama politikasının sonuçları üstünde görüş birliğine varırken, daha küçük bir ekonomist grubu, eski deneyimlerinden yola çıkarak bu politikanın yanlış olduğunu, dolayısıyla farklı bir görüşü savunabilir. Her iki gruba da eşit yer ve zaman ayıran bir öykü, insanları yanlış yönlendirecektir.</vt:lpstr>
      <vt:lpstr>Gazetecilerin önündeki zorluk, haberde yer alan tüm taraflar açısından adil bir şekilde görüşleri yansıtmak ve okur kitlesine tam ve dürüst bir tablo sunabilmektir. Muhabir ve blog yazarı Dan Gillmor, "Adillik, her şeyden önce farklı görüşleri dinleyip bunları gazeteciliğin içinde birleştirmektir" demektedir. "Adillik, gerçekler bütünüyle bir tarafı desteklerken, bazı gazetecilerin işe yaramaz bir eşitliği sağlamak kaygısıyla karşıt görüşleri de öyküye almak için yalanları veya çarpıtmaları tekrarlaması anlamına gelmemektedir."</vt:lpstr>
      <vt:lpstr>Bütün dünyadaki gazeteciler bazı ortak özelliklere sahiptir. Hepsi de meraklı ve ısrarcıdır. Olayların neden gerçekleştiğini bilmek isterler ve hayır cevabını kabul etmezler. Güçlü olan onları ürkütmez ve yaptıkları işi çok ciddiye alırlar. British Broadcasting Company (BBC) Radio 4'ün editörlerinden biri olan Kevin Marsh’e göre, iyi bir gazeteci "büyük hakikatleri sıkıca yakalama yeteneğine ve bu hakikatler gerçeklerle örtüşmediği takdirde elinden bırakabilme tevazusuna" sahiptir. </vt:lpstr>
      <vt:lpstr>Bir gazetecinin görevi zorluklarla doludur ve karmaşıktır. Washington Post Şirketi'nin eski başkanı Philip Graham'ın belirttiği gibi, "Bir gazetecinin görevi, asla anlayamayacağımız bir dünyada, hiçbir zaman tamamlanmayacak olan bir tarihin ilk kabataslaklarını her hafta baştan çıkarmak gibi imkansız bir işi yerine getirmektir.“ Gazeteciliğin klasik tanımları arasına da giren bu kabataslak tarih yazarlığı, ya da tarihe not düşme sorumluluğu, haberciliğin gerçeği ortaya çıkarma ve sunma sorumluluğunun önemini daha da artırır.  </vt:lpstr>
      <vt:lpstr>Günümüzde gazeteciler tarihin hiçbir döneminde olmadığı kadar haber iletme araçlarına sahiptir; küçük yerel gazetelerden tutun da, dünya çapında yayın yapan televizyon kanalları ile çevrimiçi haber sitelerine kadar. Her bir medya kuruluşunun kendine özgü güçlü ve zayıf yönü vardır. Çoğu ülkede genellikle, günlük gazeteler en büyük personele sahiptir ve yayın yapan medya ajanslarına kıyasla, daha geniş bir konu yelpazesini daha derinlikli bir şekilde sunmaktadır.</vt:lpstr>
      <vt:lpstr> Çevrimiçi haber siteleri de buna eklenince, pek çok gazete geleneksel günlük yayın programı sınırlamalarının üstesinden gelmeye başlamıştır. Ne var ki bu gazeteler büyük ölçüde okur-yazar ve varlıklı bir kitleye, yani okuma bilen ve gazete alan ya da gazeteyi internetten okuyabilmek için gerekli bilgisayar erişimine sahip olan kişilere ulaşmaktadır. İnternet üzerinden yapılan haberciliğin, giderek yaygınlaştığını ve gelecekte muhtemelen diğer haber araçlarını bir araya getiren bir ortak medya olacağı tahmin edilmektedir. </vt:lpstr>
      <vt:lpstr>Uzun yıllar, dünyadaki en yaygın haber kaynaklarından biri olan radyo, hız ve kolay erişim avantajına sahiptir. Radyo gazetecileri haberlere hızla ulaşabilirler ve radyosu olan herkes her yerde ve her zaman haberleri dinleyebilir. Radyo muhabirleri haberleri aktarırken kelimelerin yanı sıra ses tonlarını da kullanır; böylece dinleyiciler olayın gerçekten nasıl olduğunu onların seslerinden yola çıkarak hissedebilir. Radyo haberleri günde pek çok kez yayınlanır, dolayısıyla sıklıkla güncellenir. Ancak radyo haberleri kısa bir özeti olarak kalır ve bir gazetenin sunduğu derinlik ve kapsam radyo haberlerinde yer almaz. Diğer yandan radyo, bir haber aracı olarak önemini giderek kaybetmektedir.</vt:lpstr>
      <vt:lpstr>Televizyon haberleri ise hem ses hem de görüntü sayesinde izleyicilere sadece neler olduğunu anlatmakla kalmaz, aynı zamanda olanları gösterebilir. Televizyonun güçlü yönlerinden biri de duyguları izleyicilere taşıyıp deneyimleri onlarla paylaşabilmesidir. Daha küçük kameralar, dijital kurgu ve taşınabilir uydu bağlantısı gibi teknolojik gelişmeler televizyonun bir öyküyü yayınlamakta en az radyo kadar hızlı olmasını mümkün kılmıştır. Ancak görüntülere olan bağımlık da olumsuzluk teşkil edebilir. Karmaşık öyküler bazen televizyon haberlerinde yer almaz; çünkü bu haberler görsel olarak cazip değildir.</vt:lpstr>
      <vt:lpstr>Yakın zamanda, basım ve yayın haberlerinin geleneksel kategorileri arasında bir ayrım ortaya çıkmıştır. ABD’de ve diğer ülkelerde, pek çok haber kuruluşu artık internet de dâhil olmak üzere çeşitli ortamlarda haber üretebilmektedir. Sonsuz biçimde genişletilebilir olan internet, çevrimiçi haberler, basım ve yayın medyasının maruz kaldığı yer ve zaman kısıtlamalarına tabi değildir. Haber siteleri daha fazla bilgi sunup bu bilgileri daha uzun süre yayınlayabilir. Ayrıca kullanıcıların en çok ilgilerini çeken haberleri aramalarına olanak sağlar.</vt:lpstr>
      <vt:lpstr>Gazete, radyo ve televizyon istasyonlarına bağlı çevrimiçi haber siteleri, bağlı oldukları yerle fazlasıyla benzerlik gösterebilir. Bu siteler öykülerini fotoğraflarla destekleyebilir ve pek çoğu da öykülerin kısa videolarını ya da tam haber yayınını sunabilir. Ayrıca abonelerinin daha sonra bakmak üzere dosyaları bir bilgisayara veya taşınabilir bir diske indirmelerini sağlamak için dosyaları internette yayınlamak suretiyle bir "podcast" versiyonu da sunabilirler. </vt:lpstr>
      <vt:lpstr>Bazı sitelerde bir öykü metnini okuyabilir veya yazarı okurken dinleyebilirsiniz. Haber kuruluşları kendi web log'larını (yaygın ve kısaltılmış deyişle "blog") yayınlayıp gazetecilere hazırlamakta oldukları öyküler ve haber odalarında verilen kararlarla ilgili çevrimiçi günlük tutma imkânı da sunmaktadır. Dolayısıyla medya kuruluşlarının basılı gazete, radyo, televizyon ve internet medyasını aynı anda ve birbirlerini destekleyecek şekilde kullanmaları tüm dünyada yaygın bir gazetecilik tarzı olmuştur. </vt:lpstr>
      <vt:lpstr>Sürekli bir değişim içinde olan bu haber dünyasında, pek çok gazeteci kendilerinden beklenen işi yapmak için başka becerilere de ihtiyaç duyduklarını fark etmektedir. Muhabirlerden gazete için kaynaklarla görüşme yapıp öykü yazmanın yanı sıra, internette kullanılmak üzere fotoğraf çekmeleri de beklenebilir. Editörlerden muhabirlerin taslaklarını kontrol etmenin ve manşet yazmanın yanı sıra, internette haber yayınlamaları da istenebilir. </vt:lpstr>
      <vt:lpstr>Fotoğrafçılar resim çekmenin yanı sıra hareketli görüntü çekmek, hatta resimlerini desteklemek için metin yazmak zorunda kalabilir. Pek çok haber kuruluşu, haber odalarında yeni görevlere soyunan gazetecilere eğitim sunmaktadır. Ayrıca gazetecilik eğitimi veren bazı eğitimciler, öğrencilerine ileride ihtiyaç duyabilecekleri çeşitli becerileri kazandırmak için artık "uyum müfredatı" adını verdikleri bir müfredatı uygulamaya koymuştur</vt:lpstr>
      <vt:lpstr>Ancak bütün bu yeni gerekliliklere rağmen, iyi gazeteciliğin özü değişmemiştir. Bill Kovach ve Tom Rosenstiel’ın Gazeteciliği Esasları: Habercilerin Bilmesi ve Halkın Beklemesi Gerekenler adlı kitaplarında belirttikleri gibi, demokratik bir toplumda gazetecilerin hemfikir oldukları ve vatandaşların beklemeye hakkı olduğu hususlara dair açık ve net prensipler vardır: </vt:lpstr>
      <vt:lpstr>Gazeteciliğin ilk yükümlülüğü gerçek haberdir. Sadakatle bağlı olacağı ilk merci halktır. Özünde gerçeği teyit etme disiplini yatar. Bu mesleği icra edenler, konu aldıkları kişilerden veya olaylardan bağımsız kalmayı başarmalıdırlar. Gazetecilik, bağımsız ve yaptırımı olan bir gözlemci görevi görmelidir. Kamuoyuna açık bir eleştiri ve uzlaşma platformu sağlamalıdır. Önemli olanı ilginç ve alakalı kılmak için çabalamalıdır. Haberleri kapsamlı ve dengeli oranda tutmalıdır. Mesleği icra edenlerin kendi inisiyatiflerini kullanmalarına olanak tanınmalıdır.</vt:lpstr>
      <vt:lpstr>Bu değerler, gazeteciliği diğer bütün iletişim biçimlerinden ayırmaktadır. Bu değerlere bağlı kalmak kolay değildir. Gazeteciler bu standartlardan taviz vermemek için hemen hemen her gün baskıyla karşılaşmaktadır. Ancak bu değerleri asla unutmamak, gazeteciliğin öncelikli işlevini yerine getirmesinin, yani vatandaşlara hayatları hakkında karar vermek için ihtiyaç duydukları bilgiyi sağlamasının en iyi yoludur. </vt:lpstr>
      <vt:lpstr>FARKLI BASIN SİSTEMLERİ Otoriter Kuram Avrupa’da hareketli harfleri kullanan matbaanın 1440’lı yıllarda Johann Gutenberg tarafından geliştirilmesinden ve bu tekniğin yaygınlaşması sonrasında gazeteciliğin 1600’lerin başında ivme kazandığı dönem, toplumların monarşi rejimleri altında yönetildiği ve otoriter kuralların geçerli olduğu yıllardır. Bu nedenle 17. yüzyılda yayımlanan özel ya da kamusal sahiplik yapısıyla çıkarılan gazeteler, devlete ya da hükümete hizmet eden, hükümetin politikalarını destekleyen ya da geliştiren yönde yayın anlayışına sahiptir. Basın bu dönemde hükümet otoritesine bağlı olmuştur.</vt:lpstr>
      <vt:lpstr>Bu anlayışa göre yayıncılar kimi zaman gazete çıkarabilmek için hükümetten “izin almak” anlamına gelen “patent”, “lisans” ya da “ruhsat” almak zorunda kalmışlar ya da matbaa esnaf ya da derneklerinin düzenlemeleriyle karşı karşıya gelmişlerdir. Hükümetin doğrudan sansürü şeklinde de görülen kimi uygulamalar nedeniyle iktidarları eleştirmek pek de mümkün olmamıştır. Çünkü bu anlayışta basının temel amacı, iktidardaki hükümetin politikalarını desteklemek ve devletin siyasetini geliştirmek, ilerletmek ve ona hizmet etmek şeklinde tanımlanmıştır.</vt:lpstr>
      <vt:lpstr>Medya, yerleşik siyasi güce her zaman bağlı olmalıdır. Medya, kanunları ya da kurulu düzeni bozucu şeyleri yapmaktan kaçınmalıdır. Medya, ahlaki ve siyasi değerlere ve çoğunluğa karşı saldırgan olmamalıdır. Bu ilkelerin geçerliliğini sağlamak için öndenetim ve sansür uygulaması meşru ve haklıdır. Otoriteye karşı kabul edilmez saldırılar, resmi politikalardan hoş görülmeyecek sapmalar ve ahlak kurallarına uymama cezai sorumluluk gerektiren bir suçtur. Gazeteciler ya da medya çalışanları, kendi medya organizasyonları içinde bağımsızdırlar. Medya üzerinde özel mülkiyet ancak bu şartlara uyma halinde kabul edilebilir.</vt:lpstr>
      <vt:lpstr>LİBERAL KURAM Batı toplumunda 17. ve 18. yüzyıllarda gelişen ve akılcı düşünceyi eski, geleneksel, değişmez kabul edilen varsayımlardan, önyargılardan ve ideolojilerden özgürleştirmeyi ve yeni bilgiye yönelik kabulü geliştirmeyi amaçlayan düşünsel gelişimi kapsayan döneme “Aydınlanma Çağı” denilmektedir. Aydınlanmaya yol açan başlıca düşünsel gelişmeler Rönesans ve Reform hareketleridir. Aydınlanma Çağı felsefesinin üzerine geliştirilen özgürlükçü ya da liberal anlayış çerçevesinde klasik kapitalist demokrasilerin temelleri atılmıştır.</vt:lpstr>
      <vt:lpstr>Bu gelişmeler sonunda basın, devlet kontrolünden çıkmış ve basında özgürlükçü anlayış hakim olmaya başlamıştır. Özgürlükçü anlayışın tanımlanmasına ilişkin tam bir tarih vermek gerekirse,1688’den sonra İngiltere’de ve daha sonra ABD’de benimsendiği söylenebilmektedir. Günümüzde liberal demokrasilerde özgürlükçü anlayışın etkileri devam etmektedir En genel anlamda özgürlükçü anlayış bireylerin dilediği şeyi yayınlamada özgür olması öngörüsüne dayanmaktadır. Bu bir yönüyle de düşünce, anlatım, örgütlenme, toplantı hak ve özgürlüklerinin bir uzantısıdır. Yaklaşımın ilkeleri liberal demokratik anlayışın temellerini oluşturur.</vt:lpstr>
      <vt:lpstr>Liberalizm, çoğunluk yoluyla gerçeğe ulaşılabileceğini varsaymakta, düşüncelerin serbest pazarında iyi ile kötünün, yararlı ile zararlının, gerçekle gerçek dışının birbirinden ayrılabileceğini savunmaktadır. Tekelcilik ve bu yöndeki her türlü oluşuma karşı çıkılmaktadır. Özgür basının, özgür ve düşünen bir toplumun ayrılmaz bir parçası olduğu kabul edilmektedir. 1789 İnsan ve Yurttaş Hakları Bildirisinde «Düşünce ve görüşlerin serbestçe iletilebilmesi insanın en değerli haklarından birisidir; her yurttaş, yasanın hakkın kötüye kullanılması olarak belirlediği haller dışında, serbestçe konuşabilmeli, yazabilmeli, yayında bulunabilmelidir» denmektedir.</vt:lpstr>
      <vt:lpstr>ABD’nin 1789’da kabul edilen Anayasası’na 1791’de eklenen 10 maddelik Temel Haklar Beyannamesi (Bill of Rights) de bireysel hakları ön plana çıkarmakta ve korumaktadır. Beyanname’nin ilk maddesi şöyledir: “Kongre, bir din kuran ya da bir dinin gereklerinin özgürce yerine getirilmesini yasaklayan, söz ve basın özgürlüğü ile vatandaşların şikâyetlerini hükümete bildirmek için dilekçe verme haklarını ve barışçıl toplanmalarını kısıtlayan hiçbir yasa çıkaramaz” John Milton, John Locke, John Stuart Mill ve onların görüşlerinden etkilenen gazeteciler, artık basının görevinin devlete hizmet etmek değil, bilgi vermek, eğlendirmek ve hükümeti kontrol etmek olduğunu ifade etmişlerdir.</vt:lpstr>
      <vt:lpstr>Liberal kurama göre basın yayın kuruluşları herhangi bir ön izin veya yetki belgesi alma koşuluna bağlı olmaksızın kurulabilmelidir. İletişim alanında meslek seçmek için herhangi bir ön koşul bulunmamalıdır. Herhangi bir şeyin istek dışında yayınlanması için zorluk ya da baskı olmamalıdır. Yasalarla sınırları önceden belirlenmiş özel yaşamın gizliliği, vatana ihanet, yurt güvenliği gibi kutsal konular dışında resmi görüş ve hükümetlere yönelik karşı düşünce açıklama, eleştiri, aktarım sonrasında da bir suç kavuşturmasına konu olmamalıdır.</vt:lpstr>
      <vt:lpstr>Bilgi edinme ve erişim özgürlüğü: Olay, bilgi ya da habere serbestçe ulaşma ve bilgiyi elde etme özgürlüğü temin edilmelidir. Bilgiye ulaşmak isteyenler için olanaklar eşit biçimde açık bulundurulmalı, haber ve bilgi toplamaya yönelik yasal bir kısıtlama getirilmemelidir. Haber iletme özgürlüğü: Elde edilen bilgi ya da yazılan haberlerin kitle iletişim araçları tarafından iletilebilme özgürlüğü olmalıdır. Haber alma özgürlüğü: Toplumun haber ve bilgi edinme konusunda özgür olması, kendi seçtiği her türlü habere kavuşabilmesi gereklidir.</vt:lpstr>
      <vt:lpstr>Ancak, zamanla medyanın endüstrileşmesi, sermayenin tekelleşmesi, alternatif görüşlerin iletişim alanında temsilini zorlaştırmıştır. Böylece çok seslilik liberal kuramda öngörüldüğü gibi işlememeye başlamıştır. Medyada toplumun her kesiminin eşit olarak temsil edilmesi mümkün olmamaya başlamış, ticari kaygılar nedeniyle basın yayın organları çoğulculuğu çok fazla önemsememeye başlamışlardır. Bu nedenle yeni bir yaklaşım ortaya çıkmış ve liberal kuramda aksayan yönleri medyanın sorumluluklarına bağlayarak güvence altına almayı amaçlamıştır. </vt:lpstr>
      <vt:lpstr>Yirminci yüzyılda Amerika Birleşik Devletleri’nde İnsan Hakları Bildirgesi’ni korumak için “tek başına kalmış endüstri” olan medyanın toplumsal sorumluluk taşıması gerektiği düşüncesi gelişmiştir. Bu düşünceden hareketle, “Toplumsal Sorumluluk Kuramı” oluşturulmuştur. Bu oluşumda medyanın sansasyonel içeriğine ve kâr amaçlı yapısına yönelik eleştiriler etkili olmuştur. 1947 yılında kurulan bir komisyonun hazırladığı “Özgür ve Sorumlu Basın” başlıklı Hutchins raporu bu yaklaşımın temelini oluşturmuştur. </vt:lpstr>
      <vt:lpstr>Toplumsal Sorumluluk Kuramı, basın özgürlüğü ile basının topluma karşı sorumluluklarını bağdaştırmayı amaçlamaktadır. Yeni kuram, önemli bir şey söyleyecek olan herkesin görüşünü söylemeye izin verilmesini ve eğer medya görevlerini yerine getirmiyorsa “birilerinin” ona bu görevlerini hatırlatması gerektiğini savunmaktadır. Raporda “Basının yanlışları ve tutkuları, özel alan dışına taşıp, kamusal tehlike haline gelmiştir. Basın özgürdür, ancak aynı zamanda bir kamu hizmeti yerine getirmektedir. Basın alanında gerçekleşen ticari ve teknolojik yenilikler nedeniyle bazı bireylerin ve grupların basından yararlanma olanağı azalmıştır” görüşüne yer verilmiştir. </vt:lpstr>
      <vt:lpstr>Kurama göre medya; kamuoyu, tüketici eğilimleri, meslek etiği, kanal ve yayın zamanlarındaki teknik sınırlamalar yüzünden hükümetin düzenleme kurumları tarafından kontrol edilir. Basının işlevleri ve bu işlevlerin önceliklerinin tanımlaması yapılır. Basının demokratik siyasal sisteme hizmet etme, toplumu aydınlatma ve bireyin özgürlüklerini savunma gibi işlevleri kabul edilirken, ekonomik sisteme hizmet etme rolünü bu işlevlerin önünde görülmez. Eğlenceyi oluşturma rolü de kabul edilir, ancak bu eğlence işlevinin kaliteli olması gerektiğinin altı çizilir.</vt:lpstr>
      <vt:lpstr>Kuram, medyanın sosyal sorumluluk tavrını kimin denetleyeceğine ve medyada zaman ya da yer kullanımına değecek fikrin anlamlı olup olmadığına nasıl karar verileceğine dair tartışmalara ise açıktır. Buna karşın toplumsal amaçları gerçekleştirirken, medyanın medya dışı baskı ya da müdahalelerden uzak durmasını sağlamak amacıyla kimi yasal ya da mali müdahale şekilleri zaman içinde oluşmuştur. Örneğin gazetecinin ya da editörün özgürlüğünü koruyan kural ya da yasalar, reklamcılık düzenlemeleri, anti-tekel kanunları, Basın Konseyi’nin kurulması, medya eleştirileri, Parlamento araştırmaları ya da medya-sübvansiyon sistemleri bu yöndeki faaliyetlerdir</vt:lpstr>
      <vt:lpstr>Kurama göre, medya topluma karşı belirli görevleri kabul etmeli ve yerine getirmelidir. Medya haber aktarımının sağlanması yanında kültür ve sanatın yayılması ve geliştirilmesi amaçlarını da benimsemeli, eğitici olmalıdır. Toplumun sağlıklı, demokratik işleyebilmesine yardımcı olmak için şiddet kullanımına, toplumsal kargaşaya, suça yol açabilecek öğelerin medyada yer bulmamasına özen gösterilmeli, toplumda kültürel ve siyasal bakımlardan azınlıkta kalanları incitecek mesajlardan uzak durulmalıdır. Toplumun çeşitliliğini yansıtma, değişik görüşlere ve bunlara verilecek yanıtlara yer sağlama, çoğulcu yapıyı bir bütün olarak aktarma gibi temel görevler vardır.</vt:lpstr>
      <vt:lpstr>Temel görevler yerine getirilirken bilgi ve haber aktarımında gerçeklik, doğruluk, kesinlik, nesnellik ve dengelilik vazgeçilmez ilkeler olarak kabul edilmeli, bunları sağlayacak mesleksel standartlar geliştirilmelidir. Medya bu görevleri kabul eder ve uygularken kanunlar ve yerleşmiş kurumlar çerçevesinde kendi kendini düzenleyici olmalıdır. Toplumun da medyadan yüksek düzey beklemeye hakkı olduğu ve bu nedenle kamu adına genel yararı gözeten müdahaleler olabileceği kabul edilmelidir.</vt:lpstr>
      <vt:lpstr>SOVYET SOSYALİST KURAMI Dünyada basının otoriter anlayışının hâkim olduğu yıllarda, 1917 devrimi sonrasında kurulan Sovyet Sosyalist Cumhuriyetler Birliği’nde Marksist öğretiye dayalı olarak ve Lenin’in koyduğu ilkeler çerçevesinde yeni bir normatif yaklaşımla Sovyet basını yeniden örgütlenmiştir. Sosyalist ülkelerin de örnek aldığı bu model, ayrıca bir dönem Naziler ve İtalyanlar tarafından da kendi amaçları doğrultusunda uygulanmıştır. Sovyet-Totaliter anlayış; medyanın, sosyalist devlet anlayışına dayanan Sovyet sisteminin devamlılığına ve başarısına katkıda bulunmasını öngörmektedir. Sosyalist devlet anlayışında işçi sınıfı ve onun temsilcisi parti, iktidarı elinde bulundurmaktadır. Medya, işçi sınıfının elindedir.</vt:lpstr>
      <vt:lpstr>Kuramın temel özellikleri şöyledir:  Medya işçi sınıfının ilgilerine hizmet etmeli ve onların kontrolü altında olmalıdır. Medya özel mülkiyet altında olmamalıdır. Medya toplum için sosyalleşme, eğitim, bilgi, motivasyon ve seferberlik gibi pozitif fonksiyonlara hizmet etmelidir. Topluma karşı tüm görevleri yanında medya, izleyicilerin ihtiyaç ve isteklerine cevap vermelidir. Toplumun anti-toplumsal bir yayından sonra olayı önlemek ya da cezalandırmak için sansür ve bazı yasal düzenlemeleri kullanmaya hakkı vardır. </vt:lpstr>
      <vt:lpstr>Marksist-Leninist prensiplere göre medya, dünya ve toplumun tam ve objektif bir görüşünü sağlamalıdır. Medya, ülke içinde ve dışında gelişen ilerici hareketleri desteklemelidir. Gazeteciler, amaçları ve idealleri toplumun en iyi çıkarlarıyla uyuşan sorumlu profesyonellerdir. Kuram, 1990’lardan sonra Sovyet blokunun dağılmasıyla birlikte geçerliliğini büyük ölçüde yitirmiştir. Sosyalizmin uygulandığı Çin, Küba, Kuzey Kore gibi ülkelerde kuramın kısmen uygulandığı söylenebilir. </vt:lpstr>
      <vt:lpstr>GELİŞMECİ KURAM:  Gelişmeci Kuram, temel olarak “gelişme” kavramıyla ilişkilendirilebilecek, gelişmeyi yücelten ve her şeyin üzerinde gören bir anlayışa sahiptir. Bu doğrultuda gelişmeci anlayış, şu değerlendirmeye dayanır: Gelişmekte olan ülkelerdeki ekonomik, teknik ve profesyonel kaynaklar, gelişmiş ülkelerden farklıdır ve bu nedenle de ülkenin gelişme hedefine ulaşabilmesi için medya; ulusal politikaların kendisine yüklediği görevler doğrultusunda, toplumsal gelişme ve kalkınma amacıyla kullanılabilir.</vt:lpstr>
      <vt:lpstr>Kurama göre, gelişmekte olan ülkelerdeki gazeteciler, modernleşmenin bir aracı olarak üst düzey bir rol üstlenebilirler. Aynı şekilde devlet de kalkınmayı sağlamak için medyayı yönlendirebilir ya da sınırlandırabilir. Doğrudan ya da dolaylı olarak medyayı denetleyebilir, sansür uygulayabilir, ekonomik yönden destekleyebilir ya da kayırabilir. Bu çerçevede basın özgürlüğü, ekonomik öncelikler ve toplumsal kalkınmadan yana, yani ulusal çıkar adına kısıtlanabilir. Burada gazetecilerin haber ve bilgi almada özgür oldukları, ancak bunları yayınlama aşamasında sorumluluk sahibi olmaları gerektiği ifade edilmektedir.</vt:lpstr>
      <vt:lpstr>Medya, milli politikayla aynı çizgide pozitif gelişme görevlerini kabul etmeli ve yerine getirmelidir. Medyanın özgürlüğü ekonomik önceliklere ve toplumun gelişme ihtiyaçlarına uygun olarak kısıtlanmaya açık olmalıdır. Medya içerilerinde toplumsal kültüre ve dile öncelik verilmelidir. Gazeteciler ve diğer medya çalışanları bilgi toplama ve yaymada özgürlüğe olduğu kadar sorumluluklara da sahiptir. Gelişme hedefleri konusunda devlet medya operasyonlarına müdahale etme ve kısıtlama hakkında sahiptir.</vt:lpstr>
      <vt:lpstr>KATILIMCI DEMOKRATİK KURAM: Kuram, yönetime katılmayı ve yukarıdan aşağıya bir örgütlenme ve iletişim yerine yatay, aynı düzeyde ve eşitlikçi bir anlayışın yerleşmesi fikrine dayandırmaktadır. Bu çerçevede medya, “halkın siyasal katılımının aktif olmasını teşvik eder” bir konumda ifade edilmektedir. Medyanın içeriği ve organizasyonu merkezileştirilmiş politika ya da hükümetin bürokratik kontrolüne tabi olmamalıdır. Medya öncelikle izleyici için var olmalıdır. Gruplar, organizasyonlar ve yerel toplumlar kendi yayınlarına sahip olmalıdır. </vt:lpstr>
      <vt:lpstr>Küçük çaplı etkileşim ve katılımcı medya formları geniş çaplı, tek yönlü ve profesyonelleştirilmiş medyadan daha iyidir. İletişim araçları ile ilgili belirli sosyal ihtiyaçlar ne bireysel tüketici talepleriyle, ne de devlet ve onun kurumlarınca yeterince açıklanabilir. İletişim, profesyonellere bırakılamayacak kadar önemlidir. Kuram tek tip, merkezileştirilmiş, yüksek değerli, profesyonelleştirilmiş, tarafsızlaştırılmış, devlet kontrolünde bir medyanın gerekliliğini reddeder. Çoğulculuğu, yerelliği, kurumsallaşmamayı, alıcı-verici rollerinin değişebilirliğini, toplumun bütün kesimlerinde iletişim bağlantılarının yatay oluşunu ve etkileşimi destekler. Özgürlükçülük, ütopyacılık, sosyalizm, eşitçilik, çevrecilik, yerelcilik gibi kuramsal öğelerin karışımını içerir.</vt:lpstr>
      <vt:lpstr>HABER NEDİR? Haber, yeni niteliğine sahip, hali hazırda vuku bulan olaydır. Sözlüğe baktığınızda, haberin "yeni gerçekleşmiş olayların veya önceden bilinmeyen bilgilerin aktarılması" olarak tanımlandığını görürsünüz. Ne var ki, her gün dünyada vuku bulan olayların çoğu gazetelerde veya haber yayınlarında yer almamaktadır.</vt:lpstr>
      <vt:lpstr>O halde bir olayı basılıp yayınlatılacak haber değerini kazandıran nedir? Bu durum çeşitli faktörlere bağlı olarak değişiklik gösterir. Genel olarak konuşmak gerekirse, haber, hedef kitleyi büyük ölçüde ilgilendiren bilgidir; dolayısıyla, Buenos Aires'te büyük bir haber niteliği taşıyan olay, Bakü'de haber niteliği bile taşımayabilir. Gazeteciler aşağıdaki "haber değerleri"ne dayanarak hangi haberleri ele alacaklarına karar verirler:</vt:lpstr>
      <vt:lpstr>Zamanında Olma Bir olay yakın zamanda mı gerçekleşti veya bu konuda yeni mi bilgi edindik? Eğer öyleyse, bu durum olaya haber değeri kazandırabilir. "Yakın zamanda" kelimesinin anlamı ortama bağlı olarak değişir elbette. Haftalık bir haber dergisi için, bir önceki yayından itibaren gerçekleşen her şey güncel sayılabilir. 24 saat yayın yapan kablolu bir haber kanalı içinse, en güncel haber "son dakika haberi" veya bunun gibi şu an gerçekleşen ve olay yerindeki bir muhabir tarafından canlı olarak aktarılan bir olay olabilir.</vt:lpstr>
      <vt:lpstr>Etki Olaydan pek çok insan mı yoksa az sayıda insan mı etkileniyor? Yaşadığınız yerdeki 20.000 kişiye hizmet veren su sistemindeki kirlenmenin bir etkisi vardır; çünkü hedef kitlenizi doğrudan etkilemektedir. Uzak bir şehirdeki yaz kampında kirli sudan ölen 10 çocuk da etki niteliğine sahiptir; çünkü hedef kitle öyküye güçlü bir duygusal tepki verecektir. Şehirde birkaç saat süren bir kesintiye neden olmadığı sürece bir işçinin bir elektrik hattını kesmesi ise büyük bir haber değildir.</vt:lpstr>
      <vt:lpstr>Yakınlık Yaşadığınız yere yakın bir şey mi oldu veya olayda yaşadığınız yerde oturan insanlar da yer alıyor mu? Çad'da gerçekleşen bir uçak kazası N'Djamena'da manşet olacaktır; ne var ki uçakta Şilili yolcu yoksa aynı haber Şili'de ön sayfalarda yer almayacaktır.</vt:lpstr>
      <vt:lpstr>Tartışmalı Haberler İnsanlar bu konuda anlaşmazlığa mı düşüyor? İçinde çatışma ve gerginlik olan, kamuoyunda tartışmaya yol açan öykülere ilgi duymak insanın doğasında vardır. İnsanlar taraf olmayı ve mücadeleyi kimin tarafının kazanacağını görmekten hoşlanırlar. Çatışma her zaman bir kişinin görüşlerinin bir başkasının görüşleriyle uyuşmaması anlamına gelmemektedir. Bir hastalığa karşı savaşan doktorların veya adil olmayan bir kurala karşı çıkan vatandaşların öykülerinde de çatışma niteliği vardır.</vt:lpstr>
      <vt:lpstr>Ünlü İsimler Olayda çok tanınan biri mi yer alıyor? Sıradan etkinlikler ya da aksilikler, içinde başbakan veya bir film yıldızı yer alıyorsa haber olabilir. Yolcularından biri ünlü bir rock müzisyeni olduğu takdirde, Çad’daki uçak kazası bütün dünyada manşet olacaktır.</vt:lpstr>
      <vt:lpstr>Güncellik İnsanlar bu olaydan mı bahsediyor? Korkunç bir otobüs kazasından sonra düzenlenmediği sürece, otobüs güvenliği hakkında yapılan bir hükümet toplantısı fazla ilgi çekmeyecektir. Bir futbol maçında yaşanan bir olay sohbetlerin ana konusunu oluşturuyorsa birkaç gün haberlerde yer alabilir.</vt:lpstr>
      <vt:lpstr>Tuhaflık Meydana gelen olay sıra dışı mı? Bir deyim vardır: "Bir köpek bir adamı ısırırsa, haber olmaz. Ancak bir adam bir köpeği ısırırsa, işte bu haber olur!" Olağandışı ve beklenemedik durumlar insanın doğasındaki merak duygusuna hitap eder.</vt:lpstr>
      <vt:lpstr>Bir olaya haber niteliği kazandıran şey, hedef kitlenin yapısına, yani insanların yalnızca nerede yaşadıklarına değil, kim olduklarına da bağlıdır. Farklı yaşam tarzları ve endişeleri olan kişiler farklı türden haberlerle ilgilenir. Daha genç bir hedef kitlesi olan bir radyo haber programında müzik ve spor yıldızlarıyla ilgili öyküler yer alabilir; ancak aynı yıldızları hedef kitlesi daha yaşlı ve daha zengin insanlar olan bir iş gazetesinde göremezsiniz. </vt:lpstr>
      <vt:lpstr>Medikal haberleri konu alan haftalık bir dergi, deney aşamasındaki bir ilacın test edilmesine ilişkin haberlere yer verecektir; çünkü bu yayını okuyan doktorlar büyük ihtimalle bu haberle ilgilenecektir. Ne var ki daha genel olayları konu alan yerel gazeteler aynı ilacın iyi bilinen bir hastalığı tedavi etmede kullanılma olasılığı yoksa, bu habere yer vermeyecektir. Ancak araştırmanın yürütüldüğü yerdeki bir yerel gazete istisnai olarak habere yer verebilir.</vt:lpstr>
      <vt:lpstr>Haber kuruluşları işlerini kamu hizmeti olarak görmektedir, dolayısıyla haberler, insanların günlük yaşamlarını sürdürmelerini ve bir demokraside üretken vatandaşlar olmalarını sağlayacak bilgilerden oluşmalıdır. Ancak pek çok haber kuruluşu aynı zamanda ayakta kalabilmek için kâr etmek zorunda olan işletmelerdir, dolayısıyla haberlerde bir kitleyi kendilerine çekecek öğeler de bulunmalıdır: Sözgelimi, sadece ilgi duydukları için insanların bilmek isteyecekleri öyküler. </vt:lpstr>
      <vt:lpstr>Bu iki özellik birbiriyle çatışmak zorunda değildir. Aslında günün en iyi hikayeleri hem önemli hem de ilginçtir. Ancak öykülerin temel iki kategoriye ayrılması haber kuruluşlarında sıkça rastlanan bir durumdur: Haber kuruluşları haberleri güncel haberler ve “soft” haberler olarak ikiye ayırmaktadır. “Soft” haberler aynı zamanda öyküleştirilmiş haber/dizi-inceleme (feature) olarak adlandırılmaktadır.</vt:lpstr>
      <vt:lpstr>Haber Türleri Güncel haberler genellikle o günün haberleridir. Bunlar bir gazetenin ilk sayfasında veya İnternet sayfasının en üstünde gördüğünüz, haber programı başlar başlamaz duyduğunuz haberlerdir. Sözgelimi, savaş, politika, iş dünyası ve suç haberleri en sık karşılaşılan güncel haber konularıdır. Bugün şehirdeki otobüs şoförleri tarafından duyurulan ve binlerce insanın işe gidememesine neden olan bir grev güncel haberdir. Güncel ve tartışmalıdır, aynı zamanda yaşadığınız yerde büyük bir etkiye sahiptir. O yerin insanları ilgili bilgiyi hemen almak isterler; çünkü bu olay insanların günlük yaşamlarını etkilemektedir.</vt:lpstr>
      <vt:lpstr>Öte yandan, yetimhanede büyümüş dünyaca ünlü bir atletin öyküsü “soft” haber tanımına uymaktadır. Bu öykü önemli bir kişiyi konu alan, insanların ilgi duyduğu bir öykü olmanın yanı sıra, insanların arkadaşlarıyla tartışmak isteyeceği sıra dışı bir olay niteliği de taşımaktadır. Ancak bu öykünün belirli bir gün basılması veya yayınlanması için zorlayıcı bir neden yoktur. Tanımı gereği, bu olay öyküleştirilmiş bir haberdir.</vt:lpstr>
      <vt:lpstr>. Pek çok gazete ve çevrimiçi haber sitesinde yaşam tarzları, ev ve aile, sanat dalları ve eğlence hakkında ayrı bir öyküleştirilmiş haber bölümleri bulunmaktadır. Daha büyük gazeteler yemek, sağlık, eğitim gibi konularla ilgili belirli konulara haftalık bölümler ayırabilir.</vt:lpstr>
      <vt:lpstr>Güncel haberleri öyküleştirilmiş haberlerden ayıran tek şey konu değildir. Çoğu durumda güncel haberler ve öyküleştirilmiş haberler farklı şekilde yazılır. Güncel haberler genellikle okurun en önemli bilgileri en hızlı şekilde öğrenmesini sağlayacak şekilde yazılır. Öte yandan, öyküleştirilmiş haber yazarları haberlerine öncelikle okurun ilgisini çekecek bir hikâyecik ya da örnekle başlarlar, böylece öykünün temel noktasına gelinceye dek öykü biraz daha uzatılmış olur.</vt:lpstr>
      <vt:lpstr>Bazı öyküler bu iki yaklaşımı birleştirir. Belirli bir zaman süresiyle sınırlı olmayıp, önemli meselelere değinen öykülere genellikle "dizi haber" denir. Bir topluluğun AIDS'le olan mücadelesi dizi haber olabilir. Ancak AIDS hastaları için yeni bir tedavi seçeneği hakkındaki öykü güncel haber olacaktır. Dizi haberler, insanların eğilimleri ve karmaşık toplumsal sorunları nasıl yaşadıkları hakkında bireysel insan öyküleri anlatarak bu eğilimlerin ve karmaşık toplumsal sorunların keşfedilmesi açısından etkili bir yoldur. </vt:lpstr>
      <vt:lpstr>Haber Nereden Gelir Gazeteciler her yerden haber bulabilir; ancak öykülerin çoğu şu üç temel yoldan biriyle elde edilir: • Afet ve kazalar gibi doğal olarak meydana gelen olaylar; • Toplantı ve konferans gibi planlanmış etkinlikler; • Muhabirlerin girişimleri.</vt:lpstr>
      <vt:lpstr>Hesapta olmayan olaylar çoğunlukla büyük haber öyküsü olur. Batan bir feribot, uçak kazası, tsunami veya toprak kayması yalnızca meydana geldiği zaman değil, olaydan günlerce ve haftalarca sonra bile haber değeri taşır. Haberin kapsamı yakınlığına ve olayda yer alan insana bağlı olarak değişir. </vt:lpstr>
      <vt:lpstr>Paris’te ölümcül bir trafik kazası herhangi bir günde çok büyük bir haber olmayabilir. Ancak 1997 yılında Paris'te gerçekleşen bir kaza, yalnızca Fransa'da değil, bütün dünyada geniş yankı uyandıran bir haber olmuştur; çünkü kazaya kurban gidenlerden biri İngiltere Prensesi Diana idi.</vt:lpstr>
      <vt:lpstr>Bir felakete tanık olan vatandaşlar genellikle bir haber kuruluşuyla irtibata geçerler. Gazeteciler polis, itfaiye ve kurtarma görevlileri gibi olaya ilk müdahale eden kişilerden de olayla ilgili bilgi alabilirler. Bazı ülkelerde haber kuruluşları, ilk müdahaleden sorumlu görevliler arasındaki acil durum iletişimini izleyebilmekte ve olayın gelişimini görebilmeleri için olay yerine hemen gazeteci gönderebilmektedir.</vt:lpstr>
      <vt:lpstr>Pek çok haber odasında, haberin en belirgin kaynağı, şehirdeki hükümet toplantıları, işletme açılışları ve toplumsal etkinlikleri kapsayan günlük programdır. Genellikle "ajanda" olarak adlandırılan bu etkinlik listesi kendiliğinden haber niteliği taşımaz; ancak haber arayan muhabirlere iyi bir başlangıç noktası sağlar. Düzenli olarak belirli mesele ve kurumları ele alan muhabirler "özel" muhabirler olarak adlandırılmaktadır; yani bu muhabirler genellikle ilerideki toplantıların yer aldığı ajandalara bakarak öykü fikri bulmaktadır.</vt:lpstr>
      <vt:lpstr>Basın açıklamaları da haber kaynağı olabilir; ancak onlar da yine bir başlangıç noktasıdır. Her gün haber odalarına posta, faks, hatta uydu üzerinden video aracılığıyla düzinelerce basın açıklaması ulaşmaktadır. Bu açıklamaların çoğunu hükümet yetkilileri ve birimleri yapabilir; ancak haber medyasını yaptıkları işlerden haberdar etmek için özel işletmeler ve kâr amacı gütmeyen gruplar gibi büyük kuruluşlar da basın açıklaması yapmaktadır. </vt:lpstr>
      <vt:lpstr>Bir basın açıklaması bir haber öyküsünü andırabilir; ancak açıklamayı konudan çıkarı olan biri yaptığı için, bu yolla tam bir öykü elde edemezsiniz. Basın açıklamalarında verilen bilgiler gerçeklere dayalı olarak doğru olabilir; ancak bu gerçekler açıklamada sözü edilen kişi veya kuruluşun yalnızca olumlu yönlerini yansıtacaktır. Bir basın açıklaması haber niteliği taşıyormuş gibi görünse de, profesyonel bir gazeteci öncelikle bu toplantının gerçekliğini teyit etmeli ve sonra haber yapmaya karar vermeden önce gerçek öyküyü belirlemek için sorular sormaya başlamalıdır.</vt:lpstr>
      <vt:lpstr>Gösteriler gibi etkinliklerden de haber çıkabilir; ancak gazeteciler gösteriyi düzenleyenlerin kendilerini manipüle etmelerine karşı ihtiyatlı olmalıdır; çünkü onlar öyküyü kendi açılarından anlatmak isteyeceklerdir. Politikacılar haberlerde yer almak için bilhassa düzenlenen etkinlikler ve "fotoğraf fırsatları" konusunda maharet kazanmıştır; oysa bunların kimi zaman hiçbir haber değeri yoktur. Ne var ki bu durum gazetecilerin bu etkinlikleri göz ardı etmesi gerektiği anlamına gelmemektedir; fakat tam bir öykü çıkarmak için ek bilgi bulmaları gerekir</vt:lpstr>
      <vt:lpstr>Çoğu muhabir en iyi öykülerini kendi girişimleri sonucunda çıkardıklarını söylemektedir. Kimi zaman haber fikirleri bir şikâyet veya meseleyle haber odalarını ziyaret eden, telefonla arayan veya e-posta gönderen yabancılardan gelmektedir. Bazı haber kuruluşları, hizmet verdikleri topluluklara önerilerini gönderebilecekleri bir telefon numarası veya e-posta adresi sağlamak suretiyle etkin olarak fikir toplamaktadır. Gazeteciler kendilerine bilgi sağlayabilecek insanlarla ilişki kurabilmek için çok zaman harcamaktadır. </vt:lpstr>
      <vt:lpstr>Gazeteciler yalnızca etraflarına bakıp insanların konuşmalarına kulak kabartarak da sıklıkla öykü bulabilmektedir. Bir spor etkinliğinde veya postanede sıra beklerken kulak misafiri olduğunuz bir sohbet bir haber öyküsüne dönüşebilir. Bir öykü oluşturmadığınız zamanlarda, tanıştığınız insanlara hayatlarının nasıl gittiğini, yaşadıkları yerde neler olduğunu sorun; kendinizi kimsenin el atmadığı bir konuda bir haber öyküsünün izini sürerken bulabilirsiniz.</vt:lpstr>
      <vt:lpstr>Haber bulmanın başka bir yolu ise, bir öykünün en son gazetelerde veya televizyon haberlerinde çıkmasından itibaren neler olduğunu araştırmaktır. Şaşırtıcı gelişmelere yol açan bir öykünün devamı, bazen özgün bir haberden daha fazla haber değeri taşıyabilir. Sözgelimi, bir yangın çıktı; bir gün sonra çıkan yangın öyküsü size yangında kaç kişinin öldüğü ve maddi hasar konusunda bilgi verebilir. Ancak öykünün birkaç hafta sonra çıkan devamında, arızalı bir telsiz sistemi yüzünden itfaiyecilerin olaya hemen müdahale edemediği ve çok sayıda insanın bu nedenle yaşamını kaybettiği ortaya çıkabilir.</vt:lpstr>
      <vt:lpstr>Belgeler, veriler ve devlet arşivlerinden de müthiş öyküler çıkabilir. Muhabirler eğilimleri araştırmak veya uygunsuzlukları yakalamak için bu kaynakları kullanabilir. Bu tür bir çalışma daha çok çaba gerektirir; ancak çalışmaların semeresi çekilen zahmete daima değer. Verilerin elektronik yoldan elde edilmesi büyük ölçüde kolaylık sağlar; ancak muhabirlerin verileri belge kayıtlarından bilgisayar veri programlarına girdiği bilinmektedir; böylece bir yığın istatistik arasında en önemli bilgiyi arama fırsatını yakalarlar. </vt:lpstr>
      <vt:lpstr>Sözgelimi, aşırı hız dolayısıyla ceza almış kişilerin listesi tarih değil de isimle seçilirse, muhabire bir öykü kazandırabilir. Muhabir Nancy Amons, yaşadığı yerdeki bir sürücünün üç yılda pek çok trafik kuralını ihlal ettiğini, hatta başka bir sürücünün hayatını kaybettiği bir kazaya yol açtığını; ama sonuçta ehliyetinin bile alınmadığını bu yolla öğrenmiştir. Amons olayı araştırdığı zaman, şehirdeki yetkililer görevlerini yerine getirmediklerini itiraf etmiştir.</vt:lpstr>
      <vt:lpstr>Habercilik, gerçekleri toplayıp doğruluklarını kontrol etmeyi kapsayan meşakkatli bir süreçtir. Gazeteciler bazen haberlere bizzat tanık olur; ancak genellikle ayrıntıları olayı doğrudan yaşamış insanlardan veya konunun uzmanlarından öğrenirler. Bu bilgi ek kaynaklarla desteklenip pekiştirilerek devlet kayıtları, raporları veya arşivlerindeki belgesel delilerle karşılaştırılır.</vt:lpstr>
      <vt:lpstr>Washington eyaletinde feribotlara konulan cankurtaran botlarının nasıl tedarik edildiğinin araştırılmasını öneren soru eski bir hükümet yetkilisinden e-posta yoluyla gelir. O sırada Seattle Times’ta çalışan muhabir Eric Nalder bu durumu araştırmaya karar verir. İlk olarak feribot sisteminin emniyetten sorumlu müdürünü arar; bu müdür işinde yenidir; ancak kendisinden önceki görevlinin adını ve adresini Nalder'a verir. Muhabir emekli müdüre telefon aracılığıyla ulaşınca, eski müdür cankurtaran botlarının yeterli miktarda olmadığını itiraf eder. İyi bir haberi ortaya çıkarmakla yetinmeyen Nalder için aslında iş yeni başlamaktadır.</vt:lpstr>
      <vt:lpstr>Haberin tümünü öğrenebilmek için Nalder’ın, her feribotta bulunan cankurtaran botlarının adedini, her bir botun yolcu taşıma kapasitesini ve her bir feribotun taşıyabileceği maksimum yolcu adedini gösteren belgelere ihtiyacı vardı. Cankurtaran botlarının yetersizliğinin ne boyutta olduğunu belirlemek için elindeki verileri analiz etmesi gerekiyordu. Ayrıca feribotlarda yolculuk ederek yolcu ve personelle konuşmak istedi. Ancak bütün bu işlemlerden sonra gazetede baş sayfaya layık haberini yazmaya hazırdı; bu haber sayesinde eyaletteki feribotlarda yalnızca yedi kişiden birini kurtarmaya yetecek kadar cankurtaran botu olduğu ortaya çıktı.</vt:lpstr>
      <vt:lpstr>Bir gazetecinin topladığı bilgi genel olarak 5N ve 1K olarak bilinen sorulara cevap vermelidir. Bu sorular ne, nerede, ne zaman, neden, nasıl ve kim’dir. Haberin karmaşıklığına bağlı olarak, bir muhabir bu soruları birkaç farklı şekilde sorabilir.</vt:lpstr>
      <vt:lpstr>KİM: • Bu haberde kim(ler) yer alıyor? • Bu haberden kim(ler) etkileniyor? • Bu haberi en iyi anlatacak kişi kimdir? • Bu haberde kim(ler) eksik? Bu konuda en çok kim bilgi sahibi? • Bu haberde kim(ler) çatışma içinde? Ortak bir yönleri var mı? Bu konu hakkında başka kiminle konuşmalıyım?  </vt:lpstr>
      <vt:lpstr>NE: • Ne oldu? • Bu haberin ana fikri nedir? Gerçekte ne söylemeye çalışıyorum? • Bu haberi anlamak için okur/izleyici veya dinleyicinin neyi bilmesi gerekiyor? • Beni şaşırtan nedir? Öğrendiğim en önemli gerçek nedir? • Bu konunun geçmişi nedir? Daha sonra ne olacak? • İnsanlar bu konuda ne yapabilir?</vt:lpstr>
      <vt:lpstr>NEREDE: • Olay nerede gerçekleşti? • Haberin tamamını elde etmek için başka nerelere gitmeliyim? • Bu haberin bir sonraki durağı neresi? Nasıl son bulacak?</vt:lpstr>
      <vt:lpstr>NE ZAMAN: • Olay ne zaman gerçekleşti? • Bu haberin dönüm noktaları ne zaman gerçekleşti? • Bu haberi ne zaman bildirmeliyim?</vt:lpstr>
      <vt:lpstr>NEDEN: • Bu olay neden gerçekleşiyor? Bu olay kendi başına bir vaka mı yoksa bir eğilimin parçası mı? • İnsanlar neden bu şekilde davranıyorlar? Onları bu şekilde davranmaya iten nedenler nelerdir? • Bu haber neden önemli? Bir insan bu haberi neden izlesin/okusun/dinlesin? • Bu haberin doğru olduğundan neden eminim?</vt:lpstr>
      <vt:lpstr>NASIL: • Olay nasıl gerçekleşti? • Gerçekleşen olay yüzünden işler nasıl farklı olacak? • Bu haber okur/dinleyici veya izleyiciye nasıl yardımcı olacak? Toplum? • Bu bilgiyi nasıl edindim? Atıf açık mı? • Bir insan bu haberi bir başkasına nasıl anlatır?</vt:lpstr>
      <vt:lpstr>Gözlem Olay yerinde gözlem iyi haberciliğin temellerinden biridir. Gazeteciler olayları mümkün olduğunca her zaman kendileri gözlemlemek isterler; böylece olayları hedef kitlelerine doğru biçimde anlatabilirler. İyi muhabirler olay yerinde bütün duyularını kullanırlar. Haberi izler, dinler, koklar, hatta haberin tadına bakıp olayı hissederler, böylece bunların tümünü seslendikleri kitle de yapabilir.</vt:lpstr>
      <vt:lpstr>Gazeteciler gözlemlerini doğru biçimde kaydetmelidir. Basılı yayında bir muhabir işini bir defter ve kalemle yapabilir; ancak pek çoğu özellikle çevrimiçi bir yayın için haber dosyalamak zorundaysa, yanında ses kayıt cihazı ve kamera da bulundurur. Gazeteciler radyo için, sesi, televizyon için ise hem sesi hem de görüntüyü kaydetmek zorundadır. Kayıt cihazı kullanmak, kullanabileceğiniz alıntıların doğru biçimde alınmasının en emniyetli yollarından biridir. Ancak elektronik cihazların bozulduğu bir gerçektir; dolayısıyla bütün gazetecilerin not tutma becerilerini geliştirmeleri önemlidir.</vt:lpstr>
      <vt:lpstr>Araştırma Gazeteciler bir haberde yer vermeyecekleri kadar çok bilgi toplama eğilimindedir; ancak bu bilgiler ele aldıkları olay veya meseleyi daha iyi anlamalarını sağlar. Bir habere daha derin bir anlam kazandırmak için haberin arka planı hakkında bilgi vermek kimi zaman çok önemlidir. Sözgelimi, Eric Nalder cankurtaran botları hakkındaki haberinde Ocak ayında feribotların bir kişiyi yarım saatte öldürebilecek kadar soğuk olan sulardan geçtiği bilgisine yer vermiştir. Bu bilgi az sayında cankurtaran botu olmasının neden önemli olduğunu daha iyi açıklamaktadır. İşte bu tür bir bilgi, muhabirler bir haberle ilgili araştırma yaparken veya haber odasından çıktıkları sırada akıllarına sorular geldiğinde aradıkları bilginin ta kendisidir.</vt:lpstr>
      <vt:lpstr>Bilgisayar ve İnternet sayesinde, gazeteciler günümüzde her zamankinden daha fazla araştırma aracına sahiptir. Bu araçların çoğu bu işte kullanılan temel araçların yüksek teknolojiyle donatılmış versiyonlarıdır: Dizinler, yıllıklar, ansiklopediler ve haritalar gibi. Diğerleri ise İnternet gelmeden önce bulunması daha zor olan, bir kütüphaneye veya devlet dairesine gitmenizi gerektiren veri tabanları ve kayıtlardır. Ancak geri kalan diğer araçlar, İnternet henüz bu kadar yaygın değilken çoğu kişinin hayal bile etmediği kaynaklardır: Arama motorları, blog’lar, sohbet odaları ve e-posta listeleri gibi.</vt:lpstr>
      <vt:lpstr>Bir haber hakkında bilgi toplayan gazeteciler için tüm bu kaynaklar yararlıdır. Ancak en temel araştırma kaynaklarından biri yüz yıldır hâlâ değişmemiştir: Haber kuruluşunun daha önce basılıp yayınlanmış haberlerinden oluşan kendi kütüphanesi. Bu "klip"ler ister evrak çekmecelerinde ister bilgisayar dosyalarında bulunsun, yine de bütün öyküler için yararlı bir başlangıç noktasıdır. Pek çok gazeteci ayrıca belirli konular hakkında sakladıkları kendi özel "klip dosyası"na sahiptir.</vt:lpstr>
      <vt:lpstr>Diyelim ki komşu ülkenin eski devlet başkanı vefat etti. Bu haberi yazmakla görevli muhabirin bazı temel gerçekleri bilmesi gerekmektedir: Başkanın yaşı, ölüm nedeni, nerede ve ne zaman öldüğü gibi. Ancak gazeteci ayrıca başkanın zamanında ülkenin durumu ve onun başkanlığından beri ülkenin nasıl değiştiğiyle ilgili bilgileri de edinmek zorundadır. İlk adım, haber odasının arşivinde veya İnternette önceki haber raporlarına başvurmak olacaktır. Bu raporlarda eski başkana yakın biri, dolayısıyla muhabirin röportaj isteğinde bulunabileceği bir kişinin adı yer alabilir. </vt:lpstr>
      <vt:lpstr>Kaynaklar Muhabirler yeni haberler bildirirken birincil ve ikincil kaynakların her ikisini de kullanırlar. Birincil kaynak, bir olay veya konu ile doğrudan ilgisi olan bir kişiyle yapılan röportaj ya da bu konuyla ilgili özgün bir belge olabilir. Bir görgü tanığı olarak gazetecinin kendisi de birincil kaynak sayılabilir. Özgün bir belgeye dayanılarak yazılmış bir rapor ise ikincil kaynak olabilir. Sözgelimi, bir yangın durumunda, evi yanan biri birincil kaynak olacaktır. Aynı şekilde yangını söndüren bir itfaiye memuru da birincil kaynaktır. Ancak ertesi gün itfaiye teşkilatının yaptığı bir basın açıklaması ikincil kaynak olacaktır.</vt:lpstr>
      <vt:lpstr>Tek bir kaynak, ihtiyaç duydukları bütün bilgiyi onlara sağlamayacaktır. Eski başkan örneğinde, muhabirin danıştığı her iki kaynak onu başka bir kaynağa yönlendirecektir. Kimi zaman, bir kaynak ötekiyle çatışabilir. Uyuşmazlıkları ortadan kaldırmak için muhabirler delillerin ağırlıklı olarak nerede olduğunu görmek veya hangi versiyonun doğru olduğuna karar vermek için belge gibi özgün kaynakları aramak zorunda kalabilirler. İkincil kaynaklar, birincil kaynaklardan elde edilen bilgileri teyit etmede kullanılabilecek en yararlı yöntemdir.</vt:lpstr>
      <vt:lpstr>Bir haberle ilgili ayrıntılı araştırma yaparken hangi kaynakları kullanırsanız kullanın, kaynağın geçerliliğini veya güvenilirliğini göz önünde bulundurmanız son derece önemlidir. Günümüzde herkes profesyonel görünümlü bir Web sitesi tasarlayabilir ya da güvenilir gibi görünen ama aslında yanlış bilgiler içeren bir e-posta adresi açabilir. Bir bilgiye İnternet üstünden erişmeniz, bu bilginin doğru olacağı anlamına gelmez. Gazeteciler bir haberin kullanılıp kullanılamayacağına karar vermek için bütün bilgi kaynaklarının doğruluğunu kanıtlamak zorundadır.</vt:lpstr>
      <vt:lpstr>Haberiniz için doğru veya en iyi kaynağı seçip seçmediğinizi değerlendirmenizde yardımcı olacak birkaç yararlı soru: • Bu kaynak kişi bildiklerini nerden biliyor? (Bu kişi bu şeyleri bilebileceği kişisel veya mesleki bir pozisyonda mı?) • Bu bilgiyi öteki kaynaklar ya da belgeler aracılığıyla nasıl teyit edebilirim? • Kaynağımın bakış açısı olayı ne kadar temsil ediyor? (Bu kişi aralarında şahsi bir sorun olduğu için ev sahibi hakkında yüksek sesle şikâyet bildiren tek kişi mi? Yoksa bu kişi ciddi ve haklı sorunları olan bir grup kiracının içinde fikirlerini en açık biçimde belirten kişi mi?)</vt:lpstr>
      <vt:lpstr>• Bu kaynak geçmişte güvenilir ve inandırıcı olmuş mu? • Bu kaynağı yalnızca kolay bir yol olduğu veya buradan kullanabileceğim bir şeyi elde edebileceğimi bildiğim için mi kullanıyorum? • Kaynağı bu bilgiyi vermeye iten nedir? (Bu kişi kendini iyi veya patronunu kötü göstermeye mi çalışıyor? Neden benimle konuşuyor?)  </vt:lpstr>
      <vt:lpstr>Temel Kurallar Çoğu görüşme "kaydedilir", dolayısıyla muhabir söylenen her şeyi kullanıp bunları doğruca görüşme yaptığı kişiye atfedebilir. Kaynağın bunu bilmesi önemlidir; özellikle muhabir gazete veya televizyon haberlerinde çıkmaya alışkın olmayan sıradan kişilerle görüşme yapmışsa.</vt:lpstr>
      <vt:lpstr>Bilgi kaydedilmeyecekse, muhabir ve kaynak kişi bilginin hangi şartlar altında kullanılacağı hakkında önceden görüş birliğine varmalıdır. "Arka planda" veya "atıfsız" yapılan bir görüşme, genellikle bilginin bir haberde kullanılabileceği, kaynak kişinin sözlerinden doğrudan alıntı yapılabileceği; ancak kişinin adının verilmeyeceği anlamına gelir. Ne var ki, kaynak kişi ve gazeteci kullanılacak tanım hakkında görüş birliğine vardığı sürece, kaynak kişinin kimliği genel bir şekilde verilebilir; sözgelimi, "bir dışişleri bakanlığı yetkilisi" veya "bir şirket mühendisi" gibi.</vt:lpstr>
      <vt:lpstr>Pek çok haber kuruluşu anonim kaynakların kullanımıyla ilgili politikalar benimsemiştir. Sözgelimi, New York Times gazetesi bu konuda şöyle bir tutum benimsemiştir: "Gazete, güvenilir ve haber değeri taşıyan bir bilgiyi başka türlü yayınlayamayacağı durumlarda, kimliği belirtilmeyen kaynakları kullanır. Bu tür kaynakları kullandığımızda, hem okurlarımızı bilginin güvenilirliği konusunda ikna etmek hem de kaynağı bu bilgiyi vermeye iten nedeni açıklamak yükümlülüğünü kabul ederiz." Muhabirler arka plan görüşme yapmayı kabul etmekte aceleci davranmamalıdır; çünkü kaynak kişiler bilgilerin kaynağı olarak gösterilemeyeceklerini bildikleri için bazen bunu kişisel ya da partizan saldırı olarak kullanmaya çalışırlar. Ayrıca isimsiz bir kaynak kullanıldığında, okuyucunun bilginin inanılırlığını değerlendirmesi daha zorlaşır.</vt:lpstr>
      <vt:lpstr>Ancak muhabirlerin bilgileri arka plan olarak edinmek zorunlu olduğu zamanlar vardır; çünkü kaynak ancak bu şekilde konuşmayı kabul etmektedir. Diğerlerinin bir muhabirle konuştuğunu öğrenmesi durumunda can güvenliğinden endişe eden bir kaynak kişi, bilgiyi ancak arka plan vermeyi kabul edebilir. Arka plan şeklinde verilmiş bilgiyi kabul edip kullanmaya karar vermeniz açısından size yardımcı olabilecek bazı talimatlar aşağıda belirtilmiştir:</vt:lpstr>
      <vt:lpstr>• Haber kamuoyunda çok ses getiren bir gündem konusudur. • Bilgiyi kaydederek almanın hiçbir yolu yoktur. • Kaynak gerçeği bilebilecek bir pozisyondadır. • Siz (haberinizde) kaynağın adını vermemesinin nedenini açıklamaya razısınız.</vt:lpstr>
      <vt:lpstr>Gazeteciler ayrıca kaynağın kimliğini korumak için ne kadar ileri gideceklerini açıkça söylemelidir. Bazı yargı kurumlarında, gazeteciler bir mahkeme davasında gizli bir kaynağın kimliğini açıklamayı reddettikleri takdirde hapse girme riskiyle karşı karşıya kalabilirler. Eğer gazeteci bir kaynağı korumak için hapse girmeye razı değilse, bunu söylemelidir.</vt:lpstr>
      <vt:lpstr>Gazetecilerin anlaması gereken önemli bir başka temel kural ise, bir kaynak tarafından sağlanan bilgiye "ambargo" uygulamasıdır. Ambargo, bilginin belirli bir zamana kadar kullanılmaması şartıyla sağlandığı anlamına gelmektedir. Yeni bir politika açıklamayı planlayan bir devlet kurumu, birkaç saat hatta bir gün önceden gazetecilere yazılı bir özet verebilir. Böylece, söz konusu politika basın toplantısı ile resmen açıklanmadan önce muhabirlere bilgiyi sindirmesi için zaman verilir. Bir bilgiyi ambargo altında kullanmayı kabul eden muhabirler, haber belirlenen zamandan önce kamuoyunda yer almadığı sürece bilgiyi belirlenen zamana dek gizli tutmak zorundadırlar.</vt:lpstr>
      <vt:lpstr>Bilgiyi Doğru Almak İnanılırlık, bir gazetecinin en önemli varlığıdır; doğruluk ise bunu korumanın en iyi yoludur. Muhabirler doğruluğu sağlamak için, bir haber yazısı ile ilgili topladıkları bütün bilgileri iki kez kontrol etmelidir. Muhabirler hata yapabilir; ama bu hatalar çok nadir olmalıdır. Bir Amerikan gazetesi olan Portland'in editörü kendi hataları üstünde çalışmış, editörler bu hataların genel olarak üç nedenden kaynaklandığı sonucuna varmışlardır: • Hafızaya bağlı çalışmak; • Tahminde bulunmak; • İkincil kaynaklarla çalışmak.</vt:lpstr>
      <vt:lpstr>Mükemmel notlar alan ve bu notlara sık sık başvuran, mümkün olduğunda daima birincil kaynakları arayan muhabirler, Amerikalı yayıncı Joseph Pulitzer'in şu üç gazetecilik kuralına uymakta ötekilerden daha iyidirler: "Doğruluk, doğruluk, doğruluk."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Gazete Yayımlama Teknikleri Prof. Dr. Mustafa Şeker</dc:title>
  <dc:creator>Irmak</dc:creator>
  <cp:lastModifiedBy>Tülay_Şeker</cp:lastModifiedBy>
  <cp:revision>211</cp:revision>
  <dcterms:created xsi:type="dcterms:W3CDTF">2015-10-05T11:09:09Z</dcterms:created>
  <dcterms:modified xsi:type="dcterms:W3CDTF">2018-12-26T16:50:06Z</dcterms:modified>
</cp:coreProperties>
</file>