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93" r:id="rId3"/>
    <p:sldId id="304" r:id="rId4"/>
    <p:sldId id="305" r:id="rId5"/>
    <p:sldId id="306" r:id="rId6"/>
    <p:sldId id="307" r:id="rId7"/>
    <p:sldId id="303" r:id="rId8"/>
    <p:sldId id="302" r:id="rId9"/>
    <p:sldId id="301" r:id="rId10"/>
    <p:sldId id="300" r:id="rId11"/>
    <p:sldId id="299" r:id="rId12"/>
    <p:sldId id="298" r:id="rId13"/>
    <p:sldId id="297" r:id="rId14"/>
    <p:sldId id="296" r:id="rId15"/>
    <p:sldId id="295" r:id="rId16"/>
    <p:sldId id="294" r:id="rId17"/>
    <p:sldId id="311" r:id="rId18"/>
    <p:sldId id="310" r:id="rId19"/>
    <p:sldId id="309" r:id="rId20"/>
    <p:sldId id="313" r:id="rId21"/>
    <p:sldId id="312" r:id="rId22"/>
    <p:sldId id="316" r:id="rId23"/>
    <p:sldId id="315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52" d="100"/>
          <a:sy n="52" d="100"/>
        </p:scale>
        <p:origin x="78" y="4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904FA-7879-408D-BE62-5870D01D1693}" type="datetimeFigureOut">
              <a:rPr lang="tr-TR" smtClean="0"/>
              <a:t>12.05.2023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B6FD9-4F4E-4715-BE74-42D84DF6EEA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848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59C95-31A8-453C-A22D-9B95330E40A9}" type="datetime1">
              <a:rPr lang="tr-TR" smtClean="0"/>
              <a:t>12.05.2023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257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12850-577A-4C43-8AE5-0FEE3C7FA3ED}" type="datetime1">
              <a:rPr lang="tr-TR" smtClean="0"/>
              <a:t>12.05.2023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398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331E6-1F59-48A8-A3CC-9CA85BF23FB3}" type="datetime1">
              <a:rPr lang="tr-TR" smtClean="0"/>
              <a:t>12.05.2023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22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0D26-BA60-4490-9BCF-6A0218412550}" type="datetime1">
              <a:rPr lang="tr-TR" smtClean="0"/>
              <a:t>12.05.2023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201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D3D1-499B-49B6-BBE4-CFF1A35ABA3D}" type="datetime1">
              <a:rPr lang="tr-TR" smtClean="0"/>
              <a:t>12.05.2023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407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4F0BC-97C5-42AE-B1BD-259435B1CF2C}" type="datetime1">
              <a:rPr lang="tr-TR" smtClean="0"/>
              <a:t>12.05.2023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610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4A58-8A12-4D46-A46E-3AF31B81E193}" type="datetime1">
              <a:rPr lang="tr-TR" smtClean="0"/>
              <a:t>12.05.2023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11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D721-F0D2-4CE7-9E5F-C581AC9EADA4}" type="datetime1">
              <a:rPr lang="tr-TR" smtClean="0"/>
              <a:t>12.05.2023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803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8F6BA-1947-43F2-B446-E9BCEDDF9E9D}" type="datetime1">
              <a:rPr lang="tr-TR" smtClean="0"/>
              <a:t>12.05.2023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845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842D0-3E06-45A4-B950-ED01A7CA60A1}" type="datetime1">
              <a:rPr lang="tr-TR" smtClean="0"/>
              <a:t>12.05.2023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14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D9AD3-0769-48D9-A17D-F98476910722}" type="datetime1">
              <a:rPr lang="tr-TR" smtClean="0"/>
              <a:t>12.05.2023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3882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7F0F-D4BC-48A0-B285-EF8EAD8CFB48}" type="datetime1">
              <a:rPr lang="tr-TR" smtClean="0"/>
              <a:t>12.05.2023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6F628-0465-404F-B81B-5E9F00D081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731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27366"/>
            <a:ext cx="12192000" cy="593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28530"/>
              </p:ext>
            </p:extLst>
          </p:nvPr>
        </p:nvGraphicFramePr>
        <p:xfrm>
          <a:off x="890942" y="2385863"/>
          <a:ext cx="7094862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21099">
                  <a:extLst>
                    <a:ext uri="{9D8B030D-6E8A-4147-A177-3AD203B41FA5}">
                      <a16:colId xmlns:a16="http://schemas.microsoft.com/office/drawing/2014/main" val="4005122573"/>
                    </a:ext>
                  </a:extLst>
                </a:gridCol>
                <a:gridCol w="5173763">
                  <a:extLst>
                    <a:ext uri="{9D8B030D-6E8A-4147-A177-3AD203B41FA5}">
                      <a16:colId xmlns:a16="http://schemas.microsoft.com/office/drawing/2014/main" val="3179253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Bölüm</a:t>
                      </a:r>
                      <a:endParaRPr lang="tr-T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Tarım Makinaları ve Teknolojileri Mühendisliği</a:t>
                      </a:r>
                      <a:endParaRPr lang="tr-TR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86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Ders Kodu ve Adı</a:t>
                      </a:r>
                      <a:endParaRPr lang="tr-T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TMB406 Tarım Makinaları Uygulamaları IV</a:t>
                      </a:r>
                    </a:p>
                    <a:p>
                      <a:r>
                        <a:rPr lang="tr-TR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TMB408 Tarım Mühendisliği Uygulamaları IV</a:t>
                      </a:r>
                      <a:endParaRPr lang="tr-TR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648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Ders Saati / AKTS</a:t>
                      </a:r>
                      <a:endParaRPr lang="tr-T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2+ 0 / 2</a:t>
                      </a:r>
                      <a:endParaRPr lang="tr-TR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662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Sınıf / Dönem</a:t>
                      </a:r>
                      <a:endParaRPr lang="tr-T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/ Bahar</a:t>
                      </a:r>
                      <a:endParaRPr lang="tr-TR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7790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Öğretim Elemanı</a:t>
                      </a:r>
                      <a:endParaRPr lang="tr-TR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</a:t>
                      </a:r>
                      <a:r>
                        <a:rPr lang="tr-TR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Gör. Adem COMART</a:t>
                      </a:r>
                      <a:endParaRPr lang="tr-TR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72330"/>
                  </a:ext>
                </a:extLst>
              </a:tr>
            </a:tbl>
          </a:graphicData>
        </a:graphic>
      </p:graphicFrame>
      <p:sp>
        <p:nvSpPr>
          <p:cNvPr id="13" name="Metin kutusu 12"/>
          <p:cNvSpPr txBox="1"/>
          <p:nvPr/>
        </p:nvSpPr>
        <p:spPr>
          <a:xfrm>
            <a:off x="8523899" y="5537396"/>
            <a:ext cx="3326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i="1" dirty="0" smtClean="0"/>
              <a:t>Bir şeyi öğrenmek için, her şeyden önce onu sevmek gerekir. </a:t>
            </a:r>
          </a:p>
          <a:p>
            <a:r>
              <a:rPr lang="tr-TR" b="1" i="1" dirty="0"/>
              <a:t>	 </a:t>
            </a:r>
            <a:r>
              <a:rPr lang="tr-TR" b="1" i="1" dirty="0" smtClean="0"/>
              <a:t>                          GOETHE</a:t>
            </a:r>
            <a:endParaRPr lang="tr-TR" b="1" i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337" y="2729371"/>
            <a:ext cx="2751398" cy="2643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10" name="Grup 9"/>
          <p:cNvGrpSpPr/>
          <p:nvPr/>
        </p:nvGrpSpPr>
        <p:grpSpPr>
          <a:xfrm>
            <a:off x="8149079" y="1001573"/>
            <a:ext cx="4042920" cy="1887478"/>
            <a:chOff x="8149078" y="1001572"/>
            <a:chExt cx="4053991" cy="1944335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34970" y="1001572"/>
              <a:ext cx="3135500" cy="1399999"/>
            </a:xfrm>
            <a:prstGeom prst="rect">
              <a:avLst/>
            </a:prstGeom>
          </p:spPr>
        </p:pic>
        <p:sp>
          <p:nvSpPr>
            <p:cNvPr id="16" name="Metin kutusu 15"/>
            <p:cNvSpPr txBox="1"/>
            <p:nvPr/>
          </p:nvSpPr>
          <p:spPr>
            <a:xfrm>
              <a:off x="8149078" y="2196729"/>
              <a:ext cx="4053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400" b="1" dirty="0">
                  <a:latin typeface="Monotype Corsiva" pitchFamily="66" charset="0"/>
                </a:rPr>
                <a:t>Milli Ekonominin Temeli Ziraattır.</a:t>
              </a:r>
              <a:endParaRPr lang="tr-TR" sz="4000" b="1" dirty="0">
                <a:latin typeface="Monotype Corsiva" pitchFamily="66" charset="0"/>
              </a:endParaRPr>
            </a:p>
          </p:txBody>
        </p:sp>
        <p:sp>
          <p:nvSpPr>
            <p:cNvPr id="17" name="Metin kutusu 16"/>
            <p:cNvSpPr txBox="1"/>
            <p:nvPr/>
          </p:nvSpPr>
          <p:spPr>
            <a:xfrm>
              <a:off x="9604118" y="2576575"/>
              <a:ext cx="24923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>
                  <a:latin typeface="Monotype Corsiva" pitchFamily="66" charset="0"/>
                  <a:cs typeface="Times New Roman" pitchFamily="18" charset="0"/>
                </a:rPr>
                <a:t>Mustafa Kemal ATATÜRK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60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065865"/>
            <a:ext cx="28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Oransal Yöntem</a:t>
            </a:r>
            <a:endParaRPr lang="tr-TR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903382" y="1666029"/>
                <a:ext cx="3545787" cy="46166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𝑌𝐴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𝑆𝐴𝐵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𝐻𝐷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𝑌𝑂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2" y="1666029"/>
                <a:ext cx="354578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etin kutusu 9"/>
              <p:cNvSpPr txBox="1"/>
              <p:nvPr/>
            </p:nvSpPr>
            <p:spPr>
              <a:xfrm>
                <a:off x="903382" y="2266193"/>
                <a:ext cx="5019746" cy="39954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1.Yıl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𝑌𝐴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30000−3000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=4909.09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2.Yıl</a:t>
                </a:r>
              </a:p>
              <a:p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𝑌𝐴</m:t>
                    </m:r>
                    <m:r>
                      <a:rPr lang="tr-T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30000−3000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418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9 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tr-T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3.Yıl</a:t>
                </a:r>
              </a:p>
              <a:p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𝑌𝐴</m:t>
                    </m:r>
                    <m:r>
                      <a:rPr lang="tr-T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30000−3000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3927.28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tr-TR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4.Yıl</a:t>
                </a:r>
              </a:p>
              <a:p>
                <a14:m>
                  <m:oMath xmlns:m="http://schemas.openxmlformats.org/officeDocument/2006/math">
                    <m:r>
                      <a:rPr lang="tr-T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𝑌𝐴</m:t>
                    </m:r>
                    <m:r>
                      <a:rPr lang="tr-TR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30000−3000</m:t>
                        </m:r>
                      </m:e>
                    </m:d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tr-T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55</m:t>
                        </m:r>
                      </m:den>
                    </m:f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3436.37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2" y="2266193"/>
                <a:ext cx="5019746" cy="3995453"/>
              </a:xfrm>
              <a:prstGeom prst="rect">
                <a:avLst/>
              </a:prstGeom>
              <a:blipFill>
                <a:blip r:embed="rId4"/>
                <a:stretch>
                  <a:fillRect l="-1214" t="-91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698481"/>
              </p:ext>
            </p:extLst>
          </p:nvPr>
        </p:nvGraphicFramePr>
        <p:xfrm>
          <a:off x="6058092" y="3332170"/>
          <a:ext cx="587005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857">
                  <a:extLst>
                    <a:ext uri="{9D8B030D-6E8A-4147-A177-3AD203B41FA5}">
                      <a16:colId xmlns:a16="http://schemas.microsoft.com/office/drawing/2014/main" val="2709828391"/>
                    </a:ext>
                  </a:extLst>
                </a:gridCol>
                <a:gridCol w="2687333">
                  <a:extLst>
                    <a:ext uri="{9D8B030D-6E8A-4147-A177-3AD203B41FA5}">
                      <a16:colId xmlns:a16="http://schemas.microsoft.com/office/drawing/2014/main" val="3023669132"/>
                    </a:ext>
                  </a:extLst>
                </a:gridCol>
                <a:gridCol w="2225862">
                  <a:extLst>
                    <a:ext uri="{9D8B030D-6E8A-4147-A177-3AD203B41FA5}">
                      <a16:colId xmlns:a16="http://schemas.microsoft.com/office/drawing/2014/main" val="1861451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Kalan Değer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6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Yıl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– 4909.09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25090.91 TL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1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Yıl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25090.91 – 4418.19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20672.72 TL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98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Yıl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20672.72 – 3927.28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16745.44 TL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5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Yıl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16745.44 – 3436.37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13309.07 TL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26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21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065865"/>
            <a:ext cx="682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Artık Değer Dengeleme (Azalan Bilanço) Yöntemi</a:t>
            </a:r>
            <a:endParaRPr lang="tr-TR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903382" y="1666029"/>
                <a:ext cx="4460188" cy="108978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𝑀𝐷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𝑆𝐴𝐵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tr-T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𝑂𝑅</m:t>
                                      </m:r>
                                    </m:num>
                                    <m:den>
                                      <m:r>
                                        <a:rPr lang="tr-TR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𝐻𝑌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2" y="1666029"/>
                <a:ext cx="4460188" cy="10897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etin kutusu 9"/>
              <p:cNvSpPr txBox="1"/>
              <p:nvPr/>
            </p:nvSpPr>
            <p:spPr>
              <a:xfrm>
                <a:off x="903381" y="2894314"/>
                <a:ext cx="4733143" cy="3931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1.Yıl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=30000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tr-T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tr-TR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=24000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tr-T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2.Yıl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=30000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=19200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3.Yıl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=30000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=15600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tr-TR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4.Yıl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𝑀𝐷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=30000</m:t>
                    </m:r>
                    <m:r>
                      <a:rPr lang="tr-TR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10</m:t>
                                    </m:r>
                                  </m:den>
                                </m:f>
                              </m:e>
                            </m:d>
                          </m:e>
                        </m:d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=12600 </m:t>
                    </m:r>
                    <m:r>
                      <a:rPr lang="tr-T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1" y="2894314"/>
                <a:ext cx="4733143" cy="3931204"/>
              </a:xfrm>
              <a:prstGeom prst="rect">
                <a:avLst/>
              </a:prstGeom>
              <a:blipFill>
                <a:blip r:embed="rId4"/>
                <a:stretch>
                  <a:fillRect l="-1030" t="-93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8318"/>
              </p:ext>
            </p:extLst>
          </p:nvPr>
        </p:nvGraphicFramePr>
        <p:xfrm>
          <a:off x="5894319" y="3467183"/>
          <a:ext cx="5870052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6857">
                  <a:extLst>
                    <a:ext uri="{9D8B030D-6E8A-4147-A177-3AD203B41FA5}">
                      <a16:colId xmlns:a16="http://schemas.microsoft.com/office/drawing/2014/main" val="2709828391"/>
                    </a:ext>
                  </a:extLst>
                </a:gridCol>
                <a:gridCol w="2687333">
                  <a:extLst>
                    <a:ext uri="{9D8B030D-6E8A-4147-A177-3AD203B41FA5}">
                      <a16:colId xmlns:a16="http://schemas.microsoft.com/office/drawing/2014/main" val="3023669132"/>
                    </a:ext>
                  </a:extLst>
                </a:gridCol>
                <a:gridCol w="2225862">
                  <a:extLst>
                    <a:ext uri="{9D8B030D-6E8A-4147-A177-3AD203B41FA5}">
                      <a16:colId xmlns:a16="http://schemas.microsoft.com/office/drawing/2014/main" val="1861451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Kalan Değer</a:t>
                      </a:r>
                      <a:endParaRPr lang="tr-TR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6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Yıl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– 24000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 TL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1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Yıl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 – 19200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 TL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98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Yıl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19200 – 15600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 TL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5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Yıl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15600 – 12600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 TL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26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3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93831"/>
              </p:ext>
            </p:extLst>
          </p:nvPr>
        </p:nvGraphicFramePr>
        <p:xfrm>
          <a:off x="903384" y="1797839"/>
          <a:ext cx="10956520" cy="38386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3770">
                  <a:extLst>
                    <a:ext uri="{9D8B030D-6E8A-4147-A177-3AD203B41FA5}">
                      <a16:colId xmlns:a16="http://schemas.microsoft.com/office/drawing/2014/main" val="907791385"/>
                    </a:ext>
                  </a:extLst>
                </a:gridCol>
                <a:gridCol w="1755688">
                  <a:extLst>
                    <a:ext uri="{9D8B030D-6E8A-4147-A177-3AD203B41FA5}">
                      <a16:colId xmlns:a16="http://schemas.microsoft.com/office/drawing/2014/main" val="1504500973"/>
                    </a:ext>
                  </a:extLst>
                </a:gridCol>
                <a:gridCol w="1726668">
                  <a:extLst>
                    <a:ext uri="{9D8B030D-6E8A-4147-A177-3AD203B41FA5}">
                      <a16:colId xmlns:a16="http://schemas.microsoft.com/office/drawing/2014/main" val="3644881455"/>
                    </a:ext>
                  </a:extLst>
                </a:gridCol>
                <a:gridCol w="1804743">
                  <a:extLst>
                    <a:ext uri="{9D8B030D-6E8A-4147-A177-3AD203B41FA5}">
                      <a16:colId xmlns:a16="http://schemas.microsoft.com/office/drawing/2014/main" val="3560812293"/>
                    </a:ext>
                  </a:extLst>
                </a:gridCol>
                <a:gridCol w="1565217">
                  <a:extLst>
                    <a:ext uri="{9D8B030D-6E8A-4147-A177-3AD203B41FA5}">
                      <a16:colId xmlns:a16="http://schemas.microsoft.com/office/drawing/2014/main" val="816235479"/>
                    </a:ext>
                  </a:extLst>
                </a:gridCol>
                <a:gridCol w="1565217">
                  <a:extLst>
                    <a:ext uri="{9D8B030D-6E8A-4147-A177-3AD203B41FA5}">
                      <a16:colId xmlns:a16="http://schemas.microsoft.com/office/drawing/2014/main" val="2893797779"/>
                    </a:ext>
                  </a:extLst>
                </a:gridCol>
                <a:gridCol w="1565217">
                  <a:extLst>
                    <a:ext uri="{9D8B030D-6E8A-4147-A177-3AD203B41FA5}">
                      <a16:colId xmlns:a16="http://schemas.microsoft.com/office/drawing/2014/main" val="2918462527"/>
                    </a:ext>
                  </a:extLst>
                </a:gridCol>
              </a:tblGrid>
              <a:tr h="639781">
                <a:tc rowSpan="2"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YIL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Amotisman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Kalan Değerler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62271"/>
                  </a:ext>
                </a:extLst>
              </a:tr>
              <a:tr h="639781">
                <a:tc vMerge="1">
                  <a:txBody>
                    <a:bodyPr/>
                    <a:lstStyle/>
                    <a:p>
                      <a:endPara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4607268"/>
                  </a:ext>
                </a:extLst>
              </a:tr>
              <a:tr h="639781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4909.09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25090.91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487948"/>
                  </a:ext>
                </a:extLst>
              </a:tr>
              <a:tr h="639781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4418.19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20672.72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98918"/>
                  </a:ext>
                </a:extLst>
              </a:tr>
              <a:tr h="639781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3927.28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16745.44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248901"/>
                  </a:ext>
                </a:extLst>
              </a:tr>
              <a:tr h="639781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3436.37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13309.07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59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778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577733"/>
            <a:ext cx="7273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8.</a:t>
            </a:r>
          </a:p>
          <a:p>
            <a:pPr algn="just"/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çayır biçme makinasının ekonomik ömrü 8 yıl, satın alma fiyatı 2200 TL, enflasyon oranı %50, faiz oranı %60, hurda değeri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satın alma bedeli (SAB)’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%10 olduğuna göre makinanın yıllık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sabit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faktörünü bulunuz.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676" y="1093487"/>
            <a:ext cx="3724979" cy="496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75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903383" y="1004598"/>
            <a:ext cx="190607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Çözüm 8.</a:t>
            </a:r>
            <a:endParaRPr lang="tr-TR" alt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03383" y="1666030"/>
            <a:ext cx="105431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Not: Bu formülde hurda değeri (HD) = 0.1 olarak alınır. </a:t>
            </a:r>
            <a:endParaRPr lang="tr-T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etin kutusu 9"/>
              <p:cNvSpPr txBox="1"/>
              <p:nvPr/>
            </p:nvSpPr>
            <p:spPr>
              <a:xfrm>
                <a:off x="903383" y="2174149"/>
                <a:ext cx="4560983" cy="777264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𝑆𝐺𝐹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𝐻𝐷</m:t>
                                  </m:r>
                                </m:e>
                              </m:d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𝐻𝐷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+0.02</m:t>
                      </m:r>
                    </m:oMath>
                  </m:oMathPara>
                </a14:m>
                <a:endParaRPr lang="tr-TR" sz="2000" dirty="0"/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2174149"/>
                <a:ext cx="4560983" cy="7772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etin kutusu 10"/>
              <p:cNvSpPr txBox="1"/>
              <p:nvPr/>
            </p:nvSpPr>
            <p:spPr>
              <a:xfrm>
                <a:off x="903383" y="3238959"/>
                <a:ext cx="3635566" cy="676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0.6−0.5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1+0.5</m:t>
                              </m:r>
                            </m:e>
                          </m:d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=0.066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3238959"/>
                <a:ext cx="3635566" cy="676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Metin kutusu 11"/>
              <p:cNvSpPr txBox="1"/>
              <p:nvPr/>
            </p:nvSpPr>
            <p:spPr>
              <a:xfrm>
                <a:off x="903383" y="4203165"/>
                <a:ext cx="5574535" cy="1555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𝑆𝐺𝐹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1−0.1</m:t>
                                  </m:r>
                                </m:e>
                              </m:d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×0.066×</m:t>
                              </m:r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1+0.066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8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1+0.066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8−1</m:t>
                                  </m:r>
                                </m:sup>
                              </m:s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  <m:t>0.1</m:t>
                                  </m:r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×0.066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+0.02</m:t>
                      </m:r>
                    </m:oMath>
                  </m:oMathPara>
                </a14:m>
                <a:endParaRPr lang="tr-TR" sz="2000" b="0" dirty="0" smtClean="0"/>
              </a:p>
              <a:p>
                <a:r>
                  <a:rPr lang="tr-TR" sz="20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𝑆𝐺𝐹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0.086</m:t>
                            </m:r>
                          </m:num>
                          <m:den>
                            <m:r>
                              <a:rPr lang="tr-TR" sz="2000" b="0" i="1" smtClean="0">
                                <a:latin typeface="Cambria Math" panose="02040503050406030204" pitchFamily="18" charset="0"/>
                              </a:rPr>
                              <m:t>1.506</m:t>
                            </m:r>
                          </m:den>
                        </m:f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+0.02=0.077=%7.7</m:t>
                    </m:r>
                  </m:oMath>
                </a14:m>
                <a:r>
                  <a:rPr lang="tr-TR" sz="2000" b="0" dirty="0" smtClean="0"/>
                  <a:t> </a:t>
                </a:r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4203165"/>
                <a:ext cx="5574535" cy="15551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Metin kutusu 12"/>
              <p:cNvSpPr txBox="1"/>
              <p:nvPr/>
            </p:nvSpPr>
            <p:spPr>
              <a:xfrm>
                <a:off x="6786390" y="3577289"/>
                <a:ext cx="46601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𝑆𝐺𝐹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=0.077×2200=169.40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𝑇𝐿</m:t>
                      </m:r>
                    </m:oMath>
                  </m:oMathPara>
                </a14:m>
                <a:endParaRPr lang="tr-TR" sz="2400" dirty="0"/>
              </a:p>
            </p:txBody>
          </p:sp>
        </mc:Choice>
        <mc:Fallback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6390" y="3577289"/>
                <a:ext cx="466013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666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2" y="943186"/>
            <a:ext cx="106643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9.</a:t>
            </a:r>
          </a:p>
          <a:p>
            <a:pPr algn="just"/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işletmede 180 da alan bulunmaktadır. Bu alanın 100 dekarında buğday, 80 dekarında ise pamuk ekiliyor. Pamukta iki defa, buğdayda 1 defa pulluk kullanılıyor. Pulluğun sabit gider faktörü 0.15, birim uzunluk başına düşen fiyatı 500 TL/m, ilerleme hızı 5 km/h, tarla etkinliği %80, işçi gideri 20 TL/h, traktör sabit gideri 20 TL/h, zamanlılık gideri sıfır olarak alınıyor. Bu işletmede optimum kulaklı pulluk kullanımı nedir?</a:t>
            </a:r>
            <a:endParaRPr lang="tr-T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1"/>
          <p:cNvSpPr txBox="1">
            <a:spLocks noChangeArrowheads="1"/>
          </p:cNvSpPr>
          <p:nvPr/>
        </p:nvSpPr>
        <p:spPr bwMode="auto">
          <a:xfrm>
            <a:off x="903382" y="3571194"/>
            <a:ext cx="15225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Çözüm 9.</a:t>
            </a:r>
            <a:endParaRPr lang="tr-TR" alt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etin kutusu 9"/>
              <p:cNvSpPr txBox="1"/>
              <p:nvPr/>
            </p:nvSpPr>
            <p:spPr>
              <a:xfrm>
                <a:off x="903383" y="4110091"/>
                <a:ext cx="3591500" cy="2056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İG =20 TL/h</a:t>
                </a:r>
              </a:p>
              <a:p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TSG = 20 TL/h</a:t>
                </a:r>
              </a:p>
              <a:p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ZG = 0</a:t>
                </a:r>
              </a:p>
              <a:p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SGF = 0.15</a:t>
                </a:r>
              </a:p>
              <a:p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 = 500 TL/m</a:t>
                </a:r>
              </a:p>
              <a:p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5 km/h</a:t>
                </a:r>
              </a:p>
              <a:p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 = %80</a:t>
                </a:r>
              </a:p>
              <a:p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=100+</m:t>
                    </m:r>
                    <m:d>
                      <m:dPr>
                        <m:ctrlPr>
                          <a:rPr lang="tr-TR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16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  <m:r>
                          <a:rPr lang="tr-T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×2</m:t>
                        </m:r>
                      </m:e>
                    </m:d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=260 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=26 </m:t>
                    </m:r>
                    <m:r>
                      <a:rPr lang="tr-TR" sz="1600" b="0" i="1" smtClean="0">
                        <a:latin typeface="Cambria Math" panose="02040503050406030204" pitchFamily="18" charset="0"/>
                      </a:rPr>
                      <m:t>h𝑎</m:t>
                    </m:r>
                  </m:oMath>
                </a14:m>
                <a:r>
                  <a:rPr lang="tr-TR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4110091"/>
                <a:ext cx="3591500" cy="2056460"/>
              </a:xfrm>
              <a:prstGeom prst="rect">
                <a:avLst/>
              </a:prstGeom>
              <a:blipFill>
                <a:blip r:embed="rId3"/>
                <a:stretch>
                  <a:fillRect l="-849" t="-8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etin kutusu 10"/>
              <p:cNvSpPr txBox="1"/>
              <p:nvPr/>
            </p:nvSpPr>
            <p:spPr>
              <a:xfrm>
                <a:off x="6378768" y="3802026"/>
                <a:ext cx="3984431" cy="79694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İ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𝐺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𝑇𝑆𝐺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𝑍𝐺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𝑆𝐺𝐹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68" y="3802026"/>
                <a:ext cx="3984431" cy="7969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Metin kutusu 11"/>
              <p:cNvSpPr txBox="1"/>
              <p:nvPr/>
            </p:nvSpPr>
            <p:spPr>
              <a:xfrm>
                <a:off x="6378768" y="4907039"/>
                <a:ext cx="4557308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tr-T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20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0.15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500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5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×</m:t>
                                      </m:r>
                                      <m:r>
                                        <a:rPr lang="tr-T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0.8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68" y="4907039"/>
                <a:ext cx="4557308" cy="78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Metin kutusu 12"/>
              <p:cNvSpPr txBox="1"/>
              <p:nvPr/>
            </p:nvSpPr>
            <p:spPr>
              <a:xfrm>
                <a:off x="6378768" y="5996471"/>
                <a:ext cx="4557308" cy="692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0400</m:t>
                                  </m:r>
                                </m:num>
                                <m:den>
                                  <m:r>
                                    <a:rPr lang="tr-T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34.67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=5.88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768" y="5996471"/>
                <a:ext cx="4557308" cy="69288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51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296698"/>
            <a:ext cx="7803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10.</a:t>
            </a:r>
          </a:p>
          <a:p>
            <a:r>
              <a:rPr lang="tr-T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Basit </a:t>
            </a:r>
            <a:r>
              <a:rPr lang="tr-T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Maliyet Karşılaştırılmasıyla İlgili Bir Örnek</a:t>
            </a:r>
            <a:endParaRPr lang="tr-TR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03383" y="2469579"/>
            <a:ext cx="1011299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ha alanda pamuk üretimi yapan bir işletme, el ile yaptırdığı sıra arası çapa işlemini makine ile yaptırmayı planlamaktadır. Bu amaçla 5 sıralı gübreli ara çapa makinası almayı düşünmektedir. Bu makine ile çalışmada efektif iş genişliği 3.5 m, ilerleme hızı 7 km/h ve tarla etkinliği 0.85 alınmaktadır. Çapalama işlemi için yaklaşık 15 günlük bir süre vardır. </a:t>
            </a:r>
          </a:p>
          <a:p>
            <a:pPr algn="just"/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Günlük çalışma süresi 10 h olduğu varsayıldığında, el ve makine sisteminin uygunluğunu karşılaştırarak değerlendiriniz.</a:t>
            </a: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0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2" y="1096643"/>
            <a:ext cx="1594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Veriler;</a:t>
            </a:r>
            <a:endParaRPr lang="tr-TR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903383" y="1666030"/>
                <a:ext cx="10642623" cy="4712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 çapasında bir işçinin günde 1 da (0.1 ha) alan çapaladığını ve işçi yevmiyesinin (83 TL) 100 TL olduğu bilinmektedir.</a:t>
                </a:r>
              </a:p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Tamir-Bakım Yüzdesi (TBY) = %0.29</a:t>
                </a:r>
              </a:p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Satın Alma Bedeli (SAB) = 720 000 TL</a:t>
                </a:r>
              </a:p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Makinanın Ekonomik Ömrü = 2000 h (12 yıl)</a:t>
                </a:r>
              </a:p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Borç alınan sermayenin faiz oranı = %110</a:t>
                </a:r>
              </a:p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Enflasyon oranı = %85</a:t>
                </a:r>
              </a:p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𝑅𝑒𝑒𝑙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𝑓𝑎𝑖𝑧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1.1−0.85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1+0.85</m:t>
                            </m:r>
                          </m:e>
                        </m:d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=%13.51</m:t>
                    </m:r>
                  </m:oMath>
                </a14:m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12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yıl sonunda satış değeri =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𝑆𝐴𝐵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(720 000)×%13.51=97 272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</m:oMath>
                </a14:m>
                <a:endParaRPr lang="tr-TR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1666030"/>
                <a:ext cx="10642623" cy="4712572"/>
              </a:xfrm>
              <a:prstGeom prst="rect">
                <a:avLst/>
              </a:prstGeom>
              <a:blipFill>
                <a:blip r:embed="rId3"/>
                <a:stretch>
                  <a:fillRect l="-745" t="-1035" r="-573" b="-207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7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Dikdörtgen 5"/>
              <p:cNvSpPr/>
              <p:nvPr/>
            </p:nvSpPr>
            <p:spPr>
              <a:xfrm>
                <a:off x="903383" y="1577733"/>
                <a:ext cx="10437907" cy="4062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spcBef>
                    <a:spcPts val="18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Vergi, Sigorta, Koruma Gideri =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𝑆𝐴𝐵</m:t>
                    </m:r>
                    <m:r>
                      <a:rPr lang="tr-TR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720 000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×%2=14 400 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𝑇𝐿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𝑦𝚤𝑙</m:t>
                    </m:r>
                  </m:oMath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spcBef>
                    <a:spcPts val="18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Yakıt Tüketimi = 26.2 L/h</a:t>
                </a:r>
              </a:p>
              <a:p>
                <a:pPr marL="342900" indent="-342900">
                  <a:spcBef>
                    <a:spcPts val="18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Yağ Tüketimi = 0.05237 L/h</a:t>
                </a:r>
              </a:p>
              <a:p>
                <a:pPr marL="342900" indent="-342900">
                  <a:spcBef>
                    <a:spcPts val="18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Yakıt Fiyatı = 4.05 TL/L</a:t>
                </a:r>
              </a:p>
              <a:p>
                <a:pPr marL="342900" indent="-342900">
                  <a:spcBef>
                    <a:spcPts val="18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Yağ Fiyatı = 55.00 TL/L</a:t>
                </a:r>
              </a:p>
              <a:p>
                <a:pPr marL="342900" indent="-342900">
                  <a:spcBef>
                    <a:spcPts val="18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Traktör Sürücüsü = 300.00 TL/h</a:t>
                </a:r>
              </a:p>
              <a:p>
                <a:pPr marL="342900" indent="-342900">
                  <a:spcBef>
                    <a:spcPts val="1800"/>
                  </a:spcBef>
                  <a:buFont typeface="Wingdings" panose="05000000000000000000" pitchFamily="2" charset="2"/>
                  <a:buChar char="q"/>
                </a:pPr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Efektif tarla kapasitesi =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×3.5×0.85=20.8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𝑑𝑎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=2.08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h𝑎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1577733"/>
                <a:ext cx="10437907" cy="4062651"/>
              </a:xfrm>
              <a:prstGeom prst="rect">
                <a:avLst/>
              </a:prstGeom>
              <a:blipFill>
                <a:blip r:embed="rId3"/>
                <a:stretch>
                  <a:fillRect l="-759" t="-1201" b="-2117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86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2" y="1096643"/>
            <a:ext cx="1951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Çözüm 10:</a:t>
            </a:r>
            <a:endParaRPr lang="tr-TR" sz="28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03381" y="1727585"/>
            <a:ext cx="2224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Sabit Giderler</a:t>
            </a:r>
            <a:endParaRPr lang="tr-T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etin kutusu 9"/>
              <p:cNvSpPr txBox="1"/>
              <p:nvPr/>
            </p:nvSpPr>
            <p:spPr>
              <a:xfrm>
                <a:off x="903382" y="2512063"/>
                <a:ext cx="6452762" cy="6407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𝐴𝑚𝑜𝑟𝑡𝑖𝑠𝑚𝑎𝑛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720000−72000</m:t>
                            </m:r>
                          </m:e>
                        </m:d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=54000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𝑦𝚤𝑙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2" y="2512063"/>
                <a:ext cx="6452762" cy="640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etin kutusu 10"/>
              <p:cNvSpPr txBox="1"/>
              <p:nvPr/>
            </p:nvSpPr>
            <p:spPr>
              <a:xfrm>
                <a:off x="903382" y="3288733"/>
                <a:ext cx="6684774" cy="64075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𝐹𝑎𝑖𝑧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720000+72000</m:t>
                            </m:r>
                          </m:e>
                        </m:d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×0.1351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=53499.6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𝑦𝚤𝑙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2" y="3288733"/>
                <a:ext cx="6684774" cy="640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Metin kutusu 11"/>
              <p:cNvSpPr txBox="1"/>
              <p:nvPr/>
            </p:nvSpPr>
            <p:spPr>
              <a:xfrm>
                <a:off x="903381" y="4253020"/>
                <a:ext cx="7410735" cy="45313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𝐺𝑖𝑑𝑒𝑟𝑖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=720000×0.02=14400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𝑦𝚤𝑙</m:t>
                        </m:r>
                      </m:den>
                    </m:f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1" y="4253020"/>
                <a:ext cx="7410735" cy="453137"/>
              </a:xfrm>
              <a:prstGeom prst="rect">
                <a:avLst/>
              </a:prstGeom>
              <a:blipFill>
                <a:blip r:embed="rId5"/>
                <a:stretch>
                  <a:fillRect l="-164" t="-127027" b="-20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Metin kutusu 12"/>
              <p:cNvSpPr txBox="1"/>
              <p:nvPr/>
            </p:nvSpPr>
            <p:spPr>
              <a:xfrm>
                <a:off x="903381" y="5028970"/>
                <a:ext cx="7410735" cy="46166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𝑇𝑆𝐺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=54000+53499.6+14400=121899.6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𝑦𝚤𝑙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1" y="5028970"/>
                <a:ext cx="7410735" cy="461665"/>
              </a:xfrm>
              <a:prstGeom prst="rect">
                <a:avLst/>
              </a:prstGeom>
              <a:blipFill>
                <a:blip r:embed="rId6"/>
                <a:stretch>
                  <a:fillRect l="-164" t="-123684" r="-4605" b="-1921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Metin kutusu 13"/>
              <p:cNvSpPr txBox="1"/>
              <p:nvPr/>
            </p:nvSpPr>
            <p:spPr>
              <a:xfrm>
                <a:off x="747745" y="5813448"/>
                <a:ext cx="9119586" cy="61696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𝐵𝑖𝑟𝑖𝑚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𝑎𝑙𝑎𝑛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ç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𝑖𝑛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𝑚𝑎𝑘𝑖𝑛𝑎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𝑠𝑎𝑏𝑖𝑡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121899.6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=6094.98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𝑦𝚤𝑙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45" y="5813448"/>
                <a:ext cx="9119586" cy="6169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876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903383" y="1069901"/>
            <a:ext cx="10612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1.</a:t>
            </a:r>
          </a:p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Biçerdöverin iş genişliği 4.50 m, depo kapasitesi 3000 kg ve birim alandan alınan buğday verimi         260 kg/da’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dır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Deponun 2 gidiş-gelişte dolması isteniyorsa parsel boyu kaç metre olmalıdır?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903383" y="2478157"/>
                <a:ext cx="2740965" cy="7875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1000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Ü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×1.1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2478157"/>
                <a:ext cx="2740965" cy="78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Metin kutusu 13"/>
              <p:cNvSpPr txBox="1"/>
              <p:nvPr/>
            </p:nvSpPr>
            <p:spPr>
              <a:xfrm>
                <a:off x="903383" y="3392557"/>
                <a:ext cx="4278217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Deponun dolmasını sağlayan parsel boyu (m),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Depo kapasitesi (ton, kg),</a:t>
                </a:r>
              </a:p>
              <a:p>
                <a14:m>
                  <m:oMath xmlns:m="http://schemas.openxmlformats.org/officeDocument/2006/math">
                    <m:r>
                      <a:rPr lang="tr-T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a:rPr lang="tr-TR" sz="1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Ürün verimi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tr-TR" sz="1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𝑘𝑔</m:t>
                            </m:r>
                          </m:num>
                          <m:den>
                            <m:sSup>
                              <m:sSupPr>
                                <m:ctrlPr>
                                  <a:rPr lang="tr-TR" sz="16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tr-TR" sz="16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f>
                          <m:fPr>
                            <m:type m:val="lin"/>
                            <m:ctrlPr>
                              <a:rPr lang="tr-T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𝑘𝑔</m:t>
                            </m:r>
                          </m:num>
                          <m:den>
                            <m:r>
                              <a:rPr lang="tr-TR" sz="1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𝑑𝑎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Makinanın iş genişliği (m),</a:t>
                </a:r>
              </a:p>
              <a:p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1.1: Depoda bırakılan %10’luk emniyet payı.</a:t>
                </a:r>
                <a:endPara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3392557"/>
                <a:ext cx="4278217" cy="1354217"/>
              </a:xfrm>
              <a:prstGeom prst="rect">
                <a:avLst/>
              </a:prstGeom>
              <a:blipFill>
                <a:blip r:embed="rId4"/>
                <a:stretch>
                  <a:fillRect l="-712" t="-1351" r="-142" b="-270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Metin kutusu 14"/>
              <p:cNvSpPr txBox="1"/>
              <p:nvPr/>
            </p:nvSpPr>
            <p:spPr>
              <a:xfrm>
                <a:off x="6042991" y="2478157"/>
                <a:ext cx="4890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=4.50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=3000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Ü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=260 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𝑑𝑎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991" y="2478157"/>
                <a:ext cx="4890052" cy="369332"/>
              </a:xfrm>
              <a:prstGeom prst="rect">
                <a:avLst/>
              </a:prstGeom>
              <a:blipFill>
                <a:blip r:embed="rId5"/>
                <a:stretch>
                  <a:fillRect t="-116667" r="-4738" b="-18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Metin kutusu 17"/>
              <p:cNvSpPr txBox="1"/>
              <p:nvPr/>
            </p:nvSpPr>
            <p:spPr>
              <a:xfrm>
                <a:off x="6029740" y="3392557"/>
                <a:ext cx="4399722" cy="6806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1000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×3000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260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×4.50×1.1</m:t>
                            </m:r>
                          </m:e>
                        </m:d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=2331.00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40" y="3392557"/>
                <a:ext cx="4399722" cy="6806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Metin kutusu 18"/>
              <p:cNvSpPr txBox="1"/>
              <p:nvPr/>
            </p:nvSpPr>
            <p:spPr>
              <a:xfrm>
                <a:off x="6029740" y="4406424"/>
                <a:ext cx="3882886" cy="62408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𝟐𝟑𝟑𝟏</m:t>
                        </m:r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</m:t>
                        </m:r>
                      </m:num>
                      <m:den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𝟓𝟖𝟐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𝟕𝟓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tr-T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40" y="4406424"/>
                <a:ext cx="3882886" cy="624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87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5" grpId="0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927366"/>
            <a:ext cx="2604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Değişken Giderler</a:t>
            </a:r>
            <a:endParaRPr lang="tr-T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903382" y="1601937"/>
                <a:ext cx="6930435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𝑆𝑎𝑎𝑡𝑙𝑖𝑘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𝑦𝑎𝑘𝚤𝑡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=4.05×26.2=106.11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2" y="1601937"/>
                <a:ext cx="6930435" cy="461665"/>
              </a:xfrm>
              <a:prstGeom prst="rect">
                <a:avLst/>
              </a:prstGeom>
              <a:blipFill>
                <a:blip r:embed="rId3"/>
                <a:stretch>
                  <a:fillRect l="-264" t="-123684" r="-9675" b="-1921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etin kutusu 9"/>
              <p:cNvSpPr txBox="1"/>
              <p:nvPr/>
            </p:nvSpPr>
            <p:spPr>
              <a:xfrm>
                <a:off x="903382" y="2270753"/>
                <a:ext cx="6466412" cy="613886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𝐻𝑒𝑘𝑡𝑎𝑟𝑎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𝑦𝑎𝑘𝚤𝑡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106.11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2.08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=51.014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h𝑎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2" y="2270753"/>
                <a:ext cx="6466412" cy="613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etin kutusu 10"/>
              <p:cNvSpPr txBox="1"/>
              <p:nvPr/>
            </p:nvSpPr>
            <p:spPr>
              <a:xfrm>
                <a:off x="903384" y="3091790"/>
                <a:ext cx="6684774" cy="453137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𝑆𝑎𝑎𝑡𝑙𝑖𝑘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ğ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=55×0.05237=2.88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4" y="3091790"/>
                <a:ext cx="6684774" cy="453137"/>
              </a:xfrm>
              <a:prstGeom prst="rect">
                <a:avLst/>
              </a:prstGeom>
              <a:blipFill>
                <a:blip r:embed="rId5"/>
                <a:stretch>
                  <a:fillRect l="-273" t="-125333" r="-9116" b="-19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Metin kutusu 11"/>
              <p:cNvSpPr txBox="1"/>
              <p:nvPr/>
            </p:nvSpPr>
            <p:spPr>
              <a:xfrm>
                <a:off x="903383" y="3751042"/>
                <a:ext cx="5620249" cy="61465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𝐻𝑒𝑘𝑡𝑎𝑟𝑎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ğ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2.88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2.08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=1.38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h𝑎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3751042"/>
                <a:ext cx="5620249" cy="614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Metin kutusu 12"/>
              <p:cNvSpPr txBox="1"/>
              <p:nvPr/>
            </p:nvSpPr>
            <p:spPr>
              <a:xfrm>
                <a:off x="903381" y="4571812"/>
                <a:ext cx="8759236" cy="46166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𝑌𝚤𝑙𝑙𝚤𝑘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𝑡𝑎𝑚𝑖𝑟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𝑏𝑎𝑘𝚤𝑚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=720000×0.0029=2088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𝑦𝚤𝑙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1" y="4571812"/>
                <a:ext cx="8759236" cy="461665"/>
              </a:xfrm>
              <a:prstGeom prst="rect">
                <a:avLst/>
              </a:prstGeom>
              <a:blipFill>
                <a:blip r:embed="rId7"/>
                <a:stretch>
                  <a:fillRect l="-209" t="-123684" r="-4871" b="-1921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Metin kutusu 13"/>
              <p:cNvSpPr txBox="1"/>
              <p:nvPr/>
            </p:nvSpPr>
            <p:spPr>
              <a:xfrm>
                <a:off x="903381" y="5239592"/>
                <a:ext cx="7410737" cy="61465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𝐻𝑒𝑘𝑡𝑎𝑟𝑎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𝑡𝑎𝑚𝑖𝑟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𝑏𝑎𝑘𝚤𝑚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2088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=104.4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h𝑎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1" y="5239592"/>
                <a:ext cx="7410737" cy="6146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Metin kutusu 14"/>
              <p:cNvSpPr txBox="1"/>
              <p:nvPr/>
            </p:nvSpPr>
            <p:spPr>
              <a:xfrm>
                <a:off x="903381" y="5967954"/>
                <a:ext cx="4801385" cy="61465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İşç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𝑖𝑙𝑖𝑘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2.08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=9.62 </m:t>
                    </m:r>
                    <m:f>
                      <m:fPr>
                        <m:type m:val="lin"/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h𝑎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1" y="5967954"/>
                <a:ext cx="4801385" cy="6146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15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Metin kutusu 5"/>
              <p:cNvSpPr txBox="1"/>
              <p:nvPr/>
            </p:nvSpPr>
            <p:spPr>
              <a:xfrm>
                <a:off x="903379" y="1190767"/>
                <a:ext cx="63708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𝑇𝐷𝐺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=51.014+1.38+104.4+9.62=166.414 </m:t>
                    </m:r>
                    <m:f>
                      <m:fPr>
                        <m:type m:val="lin"/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h𝑎</m:t>
                        </m:r>
                      </m:den>
                    </m:f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79" y="1190767"/>
                <a:ext cx="6370878" cy="400110"/>
              </a:xfrm>
              <a:prstGeom prst="rect">
                <a:avLst/>
              </a:prstGeom>
              <a:blipFill>
                <a:blip r:embed="rId3"/>
                <a:stretch>
                  <a:fillRect t="-115152" r="-5646" b="-1787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903378" y="1940353"/>
                <a:ext cx="96463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𝑇𝑜𝑝𝑙𝑎𝑚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𝑑𝑒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ğ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ş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𝑘𝑒𝑛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𝑔𝑖𝑑𝑒𝑟𝑙𝑒𝑟𝑖𝑛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𝑦𝚤𝑙𝑙𝚤𝑘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𝑚𝑎𝑘𝑖𝑛𝑎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=166.414×20=3328.28 </m:t>
                    </m:r>
                    <m:f>
                      <m:fPr>
                        <m:type m:val="lin"/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𝑦𝚤𝑙</m:t>
                        </m:r>
                      </m:den>
                    </m:f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78" y="1940353"/>
                <a:ext cx="9646341" cy="400110"/>
              </a:xfrm>
              <a:prstGeom prst="rect">
                <a:avLst/>
              </a:prstGeom>
              <a:blipFill>
                <a:blip r:embed="rId4"/>
                <a:stretch>
                  <a:fillRect l="-253" t="-115152" r="-3664" b="-1787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etin kutusu 9"/>
              <p:cNvSpPr txBox="1"/>
              <p:nvPr/>
            </p:nvSpPr>
            <p:spPr>
              <a:xfrm>
                <a:off x="903378" y="2690879"/>
                <a:ext cx="964634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𝑇𝑜𝑝𝑙𝑎𝑚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İş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𝑙𝑒𝑡𝑚𝑒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𝐺𝑖𝑑𝑒𝑟𝑖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İ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</m:d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𝑇𝑆𝐺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𝑇𝐷𝐺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=6094.98+3328.28=9423.26 </m:t>
                    </m:r>
                    <m:f>
                      <m:fPr>
                        <m:type m:val="lin"/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𝑦𝚤𝑙</m:t>
                        </m:r>
                      </m:den>
                    </m:f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78" y="2690879"/>
                <a:ext cx="9646342" cy="400110"/>
              </a:xfrm>
              <a:prstGeom prst="rect">
                <a:avLst/>
              </a:prstGeom>
              <a:blipFill>
                <a:blip r:embed="rId5"/>
                <a:stretch>
                  <a:fillRect l="-253" t="-115152" r="-2590" b="-1787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etin kutusu 10"/>
              <p:cNvSpPr txBox="1"/>
              <p:nvPr/>
            </p:nvSpPr>
            <p:spPr>
              <a:xfrm>
                <a:off x="3726848" y="3170678"/>
                <a:ext cx="4381538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İ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9423.26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=471.163 </m:t>
                    </m:r>
                    <m:f>
                      <m:fPr>
                        <m:type m:val="lin"/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h𝑎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6848" y="3170678"/>
                <a:ext cx="4381538" cy="5295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Metin kutusu 11"/>
              <p:cNvSpPr txBox="1"/>
              <p:nvPr/>
            </p:nvSpPr>
            <p:spPr>
              <a:xfrm>
                <a:off x="900142" y="3984829"/>
                <a:ext cx="7616061" cy="5844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𝐸𝑙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𝑖𝑙𝑒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𝑦𝑎𝑝𝚤𝑙𝑎𝑛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ç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𝑎𝑝𝑎𝑙𝑎𝑚𝑎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𝑔𝑖𝑑𝑒𝑟𝑖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(1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şç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100 </m:t>
                        </m:r>
                        <m:f>
                          <m:fPr>
                            <m:type m:val="li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𝑇𝐿</m:t>
                            </m:r>
                          </m:num>
                          <m:den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ü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0.1 </m:t>
                        </m:r>
                        <m:f>
                          <m:fPr>
                            <m:type m:val="li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h𝑎</m:t>
                            </m:r>
                          </m:num>
                          <m:den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𝑔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ü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den>
                        </m:f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=1000 </m:t>
                    </m:r>
                    <m:f>
                      <m:fPr>
                        <m:type m:val="lin"/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𝑇𝐿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h𝑎</m:t>
                        </m:r>
                      </m:den>
                    </m:f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142" y="3984829"/>
                <a:ext cx="7616061" cy="5844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etin kutusu 12"/>
          <p:cNvSpPr txBox="1"/>
          <p:nvPr/>
        </p:nvSpPr>
        <p:spPr>
          <a:xfrm>
            <a:off x="900142" y="5049672"/>
            <a:ext cx="9758759" cy="13849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471.163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&lt;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olduğuna göre makine ile yapılacak çapa işlemi, el ile yapılacak çapa işleminden daha ekonomik olarak görülmektedir.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0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337481"/>
            <a:ext cx="5197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Eşdeğer Maliyet Karşılaştırması</a:t>
            </a:r>
            <a:endParaRPr lang="tr-TR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1733266" y="2270816"/>
                <a:ext cx="4039737" cy="113120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𝐸𝑀𝐴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32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𝑆𝐺</m:t>
                                  </m:r>
                                </m:e>
                                <m:sub>
                                  <m: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𝑆𝐺</m:t>
                                  </m:r>
                                </m:e>
                                <m:sub>
                                  <m: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𝐷𝐺</m:t>
                                  </m:r>
                                </m:e>
                                <m:sub>
                                  <m: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tr-TR" sz="32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𝐷𝐺</m:t>
                                  </m:r>
                                </m:e>
                                <m:sub>
                                  <m:r>
                                    <a:rPr lang="tr-TR" sz="3200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266" y="2270816"/>
                <a:ext cx="4039737" cy="11312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etin kutusu 9"/>
              <p:cNvSpPr txBox="1"/>
              <p:nvPr/>
            </p:nvSpPr>
            <p:spPr>
              <a:xfrm>
                <a:off x="1624084" y="3812138"/>
                <a:ext cx="4476465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𝐸𝑀𝐴</m:t>
                    </m:r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Eşdeğer Maliyet Analizi (ha)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𝑆𝐺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sistemin sabit gideri (TL/yıl)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𝑆𝐺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 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sistemin sabit gideri (TL/yıl</a:t>
                </a:r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 sistemin değişken gideri (TL/yıl)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𝐷𝐺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tr-TR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sistemin değişken gideri (TL/yıl)</a:t>
                </a:r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84" y="3812138"/>
                <a:ext cx="4476465" cy="2246769"/>
              </a:xfrm>
              <a:prstGeom prst="rect">
                <a:avLst/>
              </a:prstGeom>
              <a:blipFill>
                <a:blip r:embed="rId4"/>
                <a:stretch>
                  <a:fillRect t="-1355" b="-379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22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091821"/>
            <a:ext cx="94715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önceki sorunun eşdeğer maliyet karşılaştırılması;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sisteminin sabit gideri (makine)        = 6094.98 TL/yıl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sisteminin sabit gideri (el)                 = 0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sisteminin değişken gideri (makine)  = 166.414 TL/ha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sisteminin değişken gideri (el)           = 1000 TL/ha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2429300" y="4080680"/>
                <a:ext cx="6728347" cy="861326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𝐸𝑀𝐴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6094.98−0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tr-T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1000−166.414</m:t>
                              </m:r>
                            </m:e>
                          </m:d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6094.98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833.586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=7.31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h𝑎</m:t>
                      </m:r>
                    </m:oMath>
                  </m:oMathPara>
                </a14:m>
                <a:endParaRPr lang="tr-TR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300" y="4080680"/>
                <a:ext cx="6728347" cy="8613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etin kutusu 9"/>
          <p:cNvSpPr txBox="1"/>
          <p:nvPr/>
        </p:nvSpPr>
        <p:spPr>
          <a:xfrm>
            <a:off x="1269242" y="5390866"/>
            <a:ext cx="9225886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SONUÇ: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7.31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ha’dan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daha büyük alanlar için makine, daha küçük alanlar için el ile çapalama daha uygundur.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8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069901"/>
            <a:ext cx="10612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2.</a:t>
            </a:r>
          </a:p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Biçerdöver parsel boyu 400 m, iş genişliği 5.2 m, tarla başı dönüş yönteminin iyilik derecesi 2.5, tarla sonunda dönüş çapı 24 m ve ilerleme hızı 5 km/h ile olan çalışma koşullarında uygun parsel genişliği nedir?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1020417" y="2862470"/>
                <a:ext cx="4572000" cy="7186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rad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+16×</m:t>
                          </m:r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17" y="2862470"/>
                <a:ext cx="4572000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Metin kutusu 8"/>
              <p:cNvSpPr txBox="1"/>
              <p:nvPr/>
            </p:nvSpPr>
            <p:spPr>
              <a:xfrm>
                <a:off x="1020417" y="3723861"/>
                <a:ext cx="6268279" cy="13658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𝑜𝑝𝑡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Em uygun parsel genişliği (m),</a:t>
                </a:r>
              </a:p>
              <a:p>
                <a14:m>
                  <m:oMath xmlns:m="http://schemas.openxmlformats.org/officeDocument/2006/math">
                    <m:r>
                      <a:rPr lang="tr-TR" sz="1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Tarla başı dönüş yönteminin iyilik derecesine göre alınan katsayı (2.5),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Parsel </a:t>
                </a:r>
                <a:r>
                  <a:rPr lang="tr-TR" sz="1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boyı</a:t>
                </a:r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tr-T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Tarla sonunda dönüş yarıçapı (m),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1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sz="1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tr-TR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Makinanın ilerleme hızı (m/s).</a:t>
                </a:r>
                <a:endParaRPr lang="tr-TR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17" y="3723861"/>
                <a:ext cx="6268279" cy="1365823"/>
              </a:xfrm>
              <a:prstGeom prst="rect">
                <a:avLst/>
              </a:prstGeom>
              <a:blipFill>
                <a:blip r:embed="rId4"/>
                <a:stretch>
                  <a:fillRect t="-1339" b="-446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5168349" y="4520420"/>
                <a:ext cx="6347790" cy="782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=2.5,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=5.20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=400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=5 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𝑘𝑚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=1.39 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49" y="4520420"/>
                <a:ext cx="6347790" cy="782458"/>
              </a:xfrm>
              <a:prstGeom prst="rect">
                <a:avLst/>
              </a:prstGeom>
              <a:blipFill>
                <a:blip r:embed="rId5"/>
                <a:stretch>
                  <a:fillRect t="-54688" r="-6148" b="-3203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5168349" y="5578782"/>
                <a:ext cx="6453809" cy="520655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𝑜𝑝𝑡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2.5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×5.2×400×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1.39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+16×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=91.84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49" y="5578782"/>
                <a:ext cx="6453809" cy="520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0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9" grpId="0"/>
      <p:bldP spid="3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Metin kutusu 8"/>
          <p:cNvSpPr txBox="1"/>
          <p:nvPr/>
        </p:nvSpPr>
        <p:spPr>
          <a:xfrm>
            <a:off x="903383" y="1069901"/>
            <a:ext cx="10612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</a:t>
            </a:r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tr-T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Biçerdöverin iş genişliği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2.70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depo kapasitesi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940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 ve birim alandan alınan buğday verimi        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210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kg/da’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dır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Deponun 2 gidiş-gelişte dolması isteniyorsa parsel boyu kaç metre olmalıdır?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903383" y="2478157"/>
                <a:ext cx="2740965" cy="78752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tr-TR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1000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Ü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tr-TR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tr-TR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×1.1</m:t>
                            </m:r>
                          </m:e>
                        </m:d>
                      </m:den>
                    </m:f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3" y="2478157"/>
                <a:ext cx="2740965" cy="78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Metin kutusu 14"/>
              <p:cNvSpPr txBox="1"/>
              <p:nvPr/>
            </p:nvSpPr>
            <p:spPr>
              <a:xfrm>
                <a:off x="6042991" y="2478157"/>
                <a:ext cx="48900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940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𝑘𝑔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Ü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=210 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𝑘𝑔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𝑑𝑎</m:t>
                        </m:r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991" y="2478157"/>
                <a:ext cx="4890052" cy="369332"/>
              </a:xfrm>
              <a:prstGeom prst="rect">
                <a:avLst/>
              </a:prstGeom>
              <a:blipFill>
                <a:blip r:embed="rId4"/>
                <a:stretch>
                  <a:fillRect t="-116667" r="-2244" b="-181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Metin kutusu 17"/>
              <p:cNvSpPr txBox="1"/>
              <p:nvPr/>
            </p:nvSpPr>
            <p:spPr>
              <a:xfrm>
                <a:off x="6029740" y="3392557"/>
                <a:ext cx="4399722" cy="68069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1000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940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0×1.1</m:t>
                            </m:r>
                          </m:e>
                        </m:d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1507.00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tr-TR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Metin kutusu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40" y="3392557"/>
                <a:ext cx="4399722" cy="680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Metin kutusu 18"/>
              <p:cNvSpPr txBox="1"/>
              <p:nvPr/>
            </p:nvSpPr>
            <p:spPr>
              <a:xfrm>
                <a:off x="6029739" y="4406424"/>
                <a:ext cx="4731025" cy="6295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𝑳</m:t>
                        </m:r>
                      </m:e>
                      <m:sub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𝟏𝟓𝟎𝟕</m:t>
                        </m:r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𝟎𝟎</m:t>
                        </m:r>
                      </m:num>
                      <m:den>
                        <m:r>
                          <a:rPr lang="tr-TR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𝟑𝟕𝟔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𝟑𝟕𝟕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tr-TR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Metin kutusu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9739" y="4406424"/>
                <a:ext cx="4731025" cy="6295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4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069901"/>
            <a:ext cx="10612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</a:t>
            </a:r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tr-T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Biçerdöver parsel boyu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377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iş genişliği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m, tarla başı dönüş yönteminin iyilik derecesi 2.5, tarla sonunda dönüş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yarıçapı 8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ve ilerleme hızı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 m/s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 olan çalışma koşullarında uygun parsel genişliği nedir?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Metin kutusu 1"/>
              <p:cNvSpPr txBox="1"/>
              <p:nvPr/>
            </p:nvSpPr>
            <p:spPr>
              <a:xfrm>
                <a:off x="1020417" y="2862470"/>
                <a:ext cx="4572000" cy="71865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𝑜𝑝𝑡</m:t>
                          </m:r>
                        </m:sub>
                      </m:sSub>
                      <m:r>
                        <a:rPr lang="tr-TR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×</m:t>
                          </m:r>
                          <m:rad>
                            <m:radPr>
                              <m:degHide m:val="on"/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tr-TR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rad>
                          <m:r>
                            <a:rPr lang="tr-T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+16×</m:t>
                          </m:r>
                          <m:sSubSup>
                            <m:sSubSup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</m:oMath>
                  </m:oMathPara>
                </a14:m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Metin kutusu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417" y="2862470"/>
                <a:ext cx="4572000" cy="7186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Metin kutusu 2"/>
              <p:cNvSpPr txBox="1"/>
              <p:nvPr/>
            </p:nvSpPr>
            <p:spPr>
              <a:xfrm>
                <a:off x="5168349" y="3831773"/>
                <a:ext cx="6347790" cy="3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=2.5,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377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20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den>
                    </m:f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tr-TR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49" y="3831773"/>
                <a:ext cx="6347790" cy="390748"/>
              </a:xfrm>
              <a:prstGeom prst="rect">
                <a:avLst/>
              </a:prstGeom>
              <a:blipFill>
                <a:blip r:embed="rId4"/>
                <a:stretch>
                  <a:fillRect t="-109375" b="-16406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etin kutusu 10"/>
              <p:cNvSpPr txBox="1"/>
              <p:nvPr/>
            </p:nvSpPr>
            <p:spPr>
              <a:xfrm>
                <a:off x="5168350" y="4473166"/>
                <a:ext cx="4982816" cy="852093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𝑜𝑝𝑡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2.5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377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ad>
                          <m:radPr>
                            <m:degHide m:val="o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1.</m:t>
                            </m:r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20</m:t>
                            </m:r>
                          </m:e>
                        </m:rad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+16×</m:t>
                        </m:r>
                        <m:sSup>
                          <m:sSupPr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tr-TR" sz="20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𝑜𝑝𝑡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62.00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350" y="4473166"/>
                <a:ext cx="4982816" cy="852093"/>
              </a:xfrm>
              <a:prstGeom prst="rect">
                <a:avLst/>
              </a:prstGeom>
              <a:blipFill>
                <a:blip r:embed="rId5"/>
                <a:stretch>
                  <a:fillRect b="-285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12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069901"/>
            <a:ext cx="106127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</a:t>
            </a:r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tr-TR" sz="20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1200 da </a:t>
            </a:r>
            <a:r>
              <a:rPr lang="tr-TR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lık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alanda mısır ekimi yapılacaktır. Ekimin 10 günde bitirilmesi isteniyor. İklim ve diğer işletme koşulları dikkate alınırsa, ekim periyodunda günde 4 saat ekim yapılabileceği belirlenmiştir. Mısırın maksimum üretimi için mümkün olduğunca uzun bir yetiştirme devresi gerektirir ve günlük ekim süresi önemlidir. Ekim hızının optimum değeri 8 km/h ve Tekerlek Randımanı (TR) %65, bitki sıra arası mesafesi 75 cm olacağına göre bunun için gerekli ekim makinası boyutu ne olmalıdır?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03383" y="3459205"/>
            <a:ext cx="40529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Belirtilen günlerde toplam ekim süresi: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Metin kutusu 8"/>
              <p:cNvSpPr txBox="1"/>
              <p:nvPr/>
            </p:nvSpPr>
            <p:spPr>
              <a:xfrm>
                <a:off x="5071192" y="3443816"/>
                <a:ext cx="3158408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10 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ü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×4 </m:t>
                    </m:r>
                    <m:f>
                      <m:fPr>
                        <m:type m:val="lin"/>
                        <m:ctrlP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ü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𝟒𝟎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𝒉</m:t>
                    </m:r>
                  </m:oMath>
                </a14:m>
                <a:r>
                  <a:rPr lang="tr-TR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tr-TR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" name="Metin kutusu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192" y="3443816"/>
                <a:ext cx="3158408" cy="400110"/>
              </a:xfrm>
              <a:prstGeom prst="rect">
                <a:avLst/>
              </a:prstGeom>
              <a:blipFill>
                <a:blip r:embed="rId3"/>
                <a:stretch>
                  <a:fillRect t="-115152" b="-1787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Metin kutusu 11"/>
          <p:cNvSpPr txBox="1"/>
          <p:nvPr/>
        </p:nvSpPr>
        <p:spPr>
          <a:xfrm>
            <a:off x="903383" y="4123464"/>
            <a:ext cx="40529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Saatlik ekim için gerekli alan: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Metin kutusu 12"/>
              <p:cNvSpPr txBox="1"/>
              <p:nvPr/>
            </p:nvSpPr>
            <p:spPr>
              <a:xfrm>
                <a:off x="5071192" y="4040172"/>
                <a:ext cx="6444947" cy="1287019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𝐸𝑇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İ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1200 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𝑑𝑎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40 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tr-T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𝒅𝒂</m:t>
                        </m:r>
                      </m:num>
                      <m:den>
                        <m:r>
                          <a:rPr lang="tr-T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den>
                    </m:f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𝑇𝑇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İ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𝐸𝑇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İ</m:t>
                        </m:r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𝑇𝑅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30 </m:t>
                        </m:r>
                        <m:f>
                          <m:fPr>
                            <m:type m:val="lin"/>
                            <m:ctrlP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𝑑𝑎</m:t>
                            </m:r>
                          </m:num>
                          <m:den>
                            <m:r>
                              <a:rPr lang="tr-TR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</m:num>
                      <m:den>
                        <m:r>
                          <a:rPr lang="tr-TR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0.65</m:t>
                        </m:r>
                      </m:den>
                    </m:f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𝟒𝟔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tr-TR" sz="2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type m:val="lin"/>
                        <m:ctrlPr>
                          <a:rPr lang="tr-T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𝒅𝒂</m:t>
                        </m:r>
                      </m:num>
                      <m:den>
                        <m:r>
                          <a:rPr lang="tr-TR" sz="2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𝒉</m:t>
                        </m:r>
                      </m:den>
                    </m:f>
                  </m:oMath>
                </a14:m>
                <a:endParaRPr lang="tr-TR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Metin kutusu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192" y="4040172"/>
                <a:ext cx="6444947" cy="128701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Metin kutusu 13"/>
          <p:cNvSpPr txBox="1"/>
          <p:nvPr/>
        </p:nvSpPr>
        <p:spPr>
          <a:xfrm>
            <a:off x="903383" y="5601081"/>
            <a:ext cx="405293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/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Gerekli makine iş verimi: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Metin kutusu 14"/>
              <p:cNvSpPr txBox="1"/>
              <p:nvPr/>
            </p:nvSpPr>
            <p:spPr>
              <a:xfrm>
                <a:off x="5071191" y="5523437"/>
                <a:ext cx="6444947" cy="120674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𝑇𝑇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İ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tr-TR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tr-TR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46.15=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×8→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46.15</m:t>
                        </m:r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tr-TR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𝟕𝟔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tr-TR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endParaRPr lang="tr-TR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Metin kutusu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1191" y="5523437"/>
                <a:ext cx="6444947" cy="1206741"/>
              </a:xfrm>
              <a:prstGeom prst="rect">
                <a:avLst/>
              </a:prstGeom>
              <a:blipFill>
                <a:blip r:embed="rId5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615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967953"/>
            <a:ext cx="105131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6:</a:t>
            </a:r>
            <a:endParaRPr lang="tr-T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Satın alma bedeli 2 000 TL olan bir makinada amortisman yüzdesi oranı 2 ve hizmet yılı 10 yıl ise 1. ve 2. yıl sonundaki makine değeri ne olur? 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903383" y="2149404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ÇÖZÜM: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SAB: 2 000 TL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OR: 2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HY: 10 yıl 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3598416" y="256490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Yıl için</a:t>
            </a:r>
          </a:p>
        </p:txBody>
      </p:sp>
      <p:sp>
        <p:nvSpPr>
          <p:cNvPr id="11" name="Sağ Ok 10"/>
          <p:cNvSpPr/>
          <p:nvPr/>
        </p:nvSpPr>
        <p:spPr>
          <a:xfrm>
            <a:off x="4894560" y="2636911"/>
            <a:ext cx="936104" cy="225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Metin kutusu 11"/>
              <p:cNvSpPr txBox="1"/>
              <p:nvPr/>
            </p:nvSpPr>
            <p:spPr>
              <a:xfrm>
                <a:off x="5974680" y="2348879"/>
                <a:ext cx="3024336" cy="132279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𝑀𝐷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=2 000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𝑀𝐷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=1 600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𝑇𝐿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680" y="2348879"/>
                <a:ext cx="3024336" cy="13227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Metin kutusu 12"/>
          <p:cNvSpPr txBox="1"/>
          <p:nvPr/>
        </p:nvSpPr>
        <p:spPr>
          <a:xfrm>
            <a:off x="5951984" y="3789040"/>
            <a:ext cx="304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Yıl sonundaki amortisman; 2 000 – 1 600 = 400 TL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Metin kutusu 13"/>
              <p:cNvSpPr txBox="1"/>
              <p:nvPr/>
            </p:nvSpPr>
            <p:spPr>
              <a:xfrm>
                <a:off x="3618756" y="4679236"/>
                <a:ext cx="3024336" cy="132279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𝑀𝐷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=2 000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tr-TR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𝑀𝐷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=1 280 </m:t>
                      </m:r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𝑇𝐿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14" name="Metin kutusu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756" y="4679236"/>
                <a:ext cx="3024336" cy="13227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ağ Ok 14"/>
          <p:cNvSpPr/>
          <p:nvPr/>
        </p:nvSpPr>
        <p:spPr>
          <a:xfrm>
            <a:off x="2771490" y="5266077"/>
            <a:ext cx="708310" cy="217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/>
          <p:cNvSpPr txBox="1"/>
          <p:nvPr/>
        </p:nvSpPr>
        <p:spPr>
          <a:xfrm>
            <a:off x="3618756" y="6104329"/>
            <a:ext cx="3047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Yıl sonundaki amortisman; 1 600 – 1 280 = 320 TL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8497492" y="5069691"/>
            <a:ext cx="3021632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NOT: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Amortismanda 2 yıl arasındaki makine değeri farklıdır. Bu yöntemle makine değeri hiçbir zaman sıfır olmaz. 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1539428" y="519003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Yıl için</a:t>
            </a:r>
          </a:p>
        </p:txBody>
      </p:sp>
    </p:spTree>
    <p:extLst>
      <p:ext uri="{BB962C8B-B14F-4D97-AF65-F5344CB8AC3E}">
        <p14:creationId xmlns:p14="http://schemas.microsoft.com/office/powerpoint/2010/main" val="29987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 animBg="1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5"/>
          <p:cNvSpPr txBox="1"/>
          <p:nvPr/>
        </p:nvSpPr>
        <p:spPr>
          <a:xfrm>
            <a:off x="903383" y="1109439"/>
            <a:ext cx="6531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Soru 7.</a:t>
            </a:r>
          </a:p>
          <a:p>
            <a:pPr algn="just"/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 sıralı bir silaj makinasının ekonomik ömrü 10 yıldır. Hurda değeri, satın alma bedelinin %10’u; amortisman yüzdesi oranı 2, enflasyon oranı %60 ve faiz oranı %70 olduğuna göre silaj makinasının 3 farklı amortisman hesaplama yöntemine göre ilk 4 yıl için amortisman giderlerini ve makinanın o yılki değerlerini bulunuz.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489" y="1296698"/>
            <a:ext cx="4022908" cy="465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6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0"/>
            <a:ext cx="12192000" cy="927366"/>
            <a:chOff x="0" y="0"/>
            <a:chExt cx="12192000" cy="927366"/>
          </a:xfrm>
        </p:grpSpPr>
        <p:sp>
          <p:nvSpPr>
            <p:cNvPr id="5" name="Metin kutusu 4"/>
            <p:cNvSpPr txBox="1"/>
            <p:nvPr/>
          </p:nvSpPr>
          <p:spPr>
            <a:xfrm>
              <a:off x="903384" y="0"/>
              <a:ext cx="11288616" cy="64633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Akdeniz Üniversitesi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Ziraat Fakültesi</a:t>
              </a:r>
            </a:p>
            <a:p>
              <a:r>
                <a:rPr lang="tr-TR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Tarım Makinaları ve Teknolojileri Mühendisliği Bölümü</a:t>
              </a:r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03383" cy="927366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Metin kutusu 6"/>
            <p:cNvSpPr txBox="1"/>
            <p:nvPr/>
          </p:nvSpPr>
          <p:spPr>
            <a:xfrm>
              <a:off x="903383" y="650367"/>
              <a:ext cx="11288615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Metin kutusu 1"/>
          <p:cNvSpPr txBox="1">
            <a:spLocks noChangeArrowheads="1"/>
          </p:cNvSpPr>
          <p:nvPr/>
        </p:nvSpPr>
        <p:spPr bwMode="auto">
          <a:xfrm>
            <a:off x="903383" y="1004598"/>
            <a:ext cx="19723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Çözüm 7.</a:t>
            </a:r>
            <a:endParaRPr lang="tr-TR" altLang="tr-T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903383" y="1666030"/>
            <a:ext cx="2825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Doğrusal Yöntem</a:t>
            </a:r>
            <a:endParaRPr lang="tr-TR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Metin kutusu 9"/>
              <p:cNvSpPr txBox="1"/>
              <p:nvPr/>
            </p:nvSpPr>
            <p:spPr>
              <a:xfrm>
                <a:off x="903384" y="2204927"/>
                <a:ext cx="2140068" cy="64075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𝑌𝐴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𝑆𝐴𝐵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b="0" i="1" smtClean="0">
                                <a:latin typeface="Cambria Math" panose="02040503050406030204" pitchFamily="18" charset="0"/>
                              </a:rPr>
                              <m:t>𝐻𝐷</m:t>
                            </m:r>
                          </m:e>
                        </m:d>
                      </m:num>
                      <m:den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𝐻𝑌</m:t>
                        </m:r>
                      </m:den>
                    </m:f>
                  </m:oMath>
                </a14:m>
                <a:r>
                  <a:rPr lang="tr-TR" sz="2400" dirty="0" smtClean="0"/>
                  <a:t> </a:t>
                </a:r>
                <a:endParaRPr lang="tr-TR" sz="2400" dirty="0"/>
              </a:p>
            </p:txBody>
          </p:sp>
        </mc:Choice>
        <mc:Fallback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4" y="2204927"/>
                <a:ext cx="2140068" cy="6407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Metin kutusu 10"/>
              <p:cNvSpPr txBox="1"/>
              <p:nvPr/>
            </p:nvSpPr>
            <p:spPr>
              <a:xfrm>
                <a:off x="903382" y="2922912"/>
                <a:ext cx="432371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𝑆𝐴𝐵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=30 000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𝑇𝐿</m:t>
                    </m:r>
                  </m:oMath>
                </a14:m>
                <a:r>
                  <a:rPr lang="tr-TR" sz="2400" b="0" dirty="0" smtClean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𝐻𝐷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𝑆𝐴𝐵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×%10</m:t>
                    </m:r>
                  </m:oMath>
                </a14:m>
                <a:r>
                  <a:rPr lang="tr-TR" sz="2400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𝐻𝐷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=30000×0.10=3000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𝑇𝐿</m:t>
                    </m:r>
                  </m:oMath>
                </a14:m>
                <a:r>
                  <a:rPr lang="tr-TR" sz="2400" dirty="0" smtClean="0"/>
                  <a:t> </a:t>
                </a:r>
                <a:endParaRPr lang="tr-TR" sz="2400" dirty="0"/>
              </a:p>
            </p:txBody>
          </p:sp>
        </mc:Choice>
        <mc:Fallback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82" y="2922912"/>
                <a:ext cx="4323711" cy="1200329"/>
              </a:xfrm>
              <a:prstGeom prst="rect">
                <a:avLst/>
              </a:prstGeom>
              <a:blipFill>
                <a:blip r:embed="rId4"/>
                <a:stretch>
                  <a:fillRect l="-2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o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181134"/>
              </p:ext>
            </p:extLst>
          </p:nvPr>
        </p:nvGraphicFramePr>
        <p:xfrm>
          <a:off x="5689602" y="3304873"/>
          <a:ext cx="5870052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292">
                  <a:extLst>
                    <a:ext uri="{9D8B030D-6E8A-4147-A177-3AD203B41FA5}">
                      <a16:colId xmlns:a16="http://schemas.microsoft.com/office/drawing/2014/main" val="2709828391"/>
                    </a:ext>
                  </a:extLst>
                </a:gridCol>
                <a:gridCol w="2343898">
                  <a:extLst>
                    <a:ext uri="{9D8B030D-6E8A-4147-A177-3AD203B41FA5}">
                      <a16:colId xmlns:a16="http://schemas.microsoft.com/office/drawing/2014/main" val="3023669132"/>
                    </a:ext>
                  </a:extLst>
                </a:gridCol>
                <a:gridCol w="2225862">
                  <a:extLst>
                    <a:ext uri="{9D8B030D-6E8A-4147-A177-3AD203B41FA5}">
                      <a16:colId xmlns:a16="http://schemas.microsoft.com/office/drawing/2014/main" val="1861451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Kalan Değer</a:t>
                      </a:r>
                      <a:endParaRPr lang="tr-TR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066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Yıl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 – 2700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27300 TL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5178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Yıl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27300 – 2700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24600 TL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988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Yıl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24600 – 2700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21900 TL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053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Yıl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21900 – 2700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19200 TL</a:t>
                      </a:r>
                      <a:endParaRPr lang="tr-TR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268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01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816</TotalTime>
  <Words>1550</Words>
  <Application>Microsoft Office PowerPoint</Application>
  <PresentationFormat>Geniş ekran</PresentationFormat>
  <Paragraphs>336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Monotype Corsiva</vt:lpstr>
      <vt:lpstr>Times New Roman</vt:lpstr>
      <vt:lpstr>Wingdings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ronaldinho424</dc:creator>
  <cp:lastModifiedBy>Adem Comart</cp:lastModifiedBy>
  <cp:revision>60</cp:revision>
  <dcterms:created xsi:type="dcterms:W3CDTF">2021-02-14T16:39:40Z</dcterms:created>
  <dcterms:modified xsi:type="dcterms:W3CDTF">2023-05-12T05:41:07Z</dcterms:modified>
</cp:coreProperties>
</file>